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7" r:id="rId2"/>
    <p:sldMasterId id="2147483721" r:id="rId3"/>
  </p:sldMasterIdLst>
  <p:notesMasterIdLst>
    <p:notesMasterId r:id="rId87"/>
  </p:notesMasterIdLst>
  <p:sldIdLst>
    <p:sldId id="256" r:id="rId4"/>
    <p:sldId id="304" r:id="rId5"/>
    <p:sldId id="343" r:id="rId6"/>
    <p:sldId id="344" r:id="rId7"/>
    <p:sldId id="338" r:id="rId8"/>
    <p:sldId id="290" r:id="rId9"/>
    <p:sldId id="292" r:id="rId10"/>
    <p:sldId id="339" r:id="rId11"/>
    <p:sldId id="297" r:id="rId12"/>
    <p:sldId id="356" r:id="rId13"/>
    <p:sldId id="357" r:id="rId14"/>
    <p:sldId id="353" r:id="rId15"/>
    <p:sldId id="354" r:id="rId16"/>
    <p:sldId id="349" r:id="rId17"/>
    <p:sldId id="351" r:id="rId18"/>
    <p:sldId id="347" r:id="rId19"/>
    <p:sldId id="348" r:id="rId20"/>
    <p:sldId id="352" r:id="rId21"/>
    <p:sldId id="355" r:id="rId22"/>
    <p:sldId id="340" r:id="rId23"/>
    <p:sldId id="333" r:id="rId24"/>
    <p:sldId id="334" r:id="rId25"/>
    <p:sldId id="342" r:id="rId26"/>
    <p:sldId id="332" r:id="rId27"/>
    <p:sldId id="331" r:id="rId28"/>
    <p:sldId id="336" r:id="rId29"/>
    <p:sldId id="341" r:id="rId30"/>
    <p:sldId id="401" r:id="rId31"/>
    <p:sldId id="284" r:id="rId32"/>
    <p:sldId id="283" r:id="rId33"/>
    <p:sldId id="282" r:id="rId34"/>
    <p:sldId id="387" r:id="rId35"/>
    <p:sldId id="388" r:id="rId36"/>
    <p:sldId id="389" r:id="rId37"/>
    <p:sldId id="390" r:id="rId38"/>
    <p:sldId id="402" r:id="rId39"/>
    <p:sldId id="281" r:id="rId40"/>
    <p:sldId id="391" r:id="rId41"/>
    <p:sldId id="392" r:id="rId42"/>
    <p:sldId id="393" r:id="rId43"/>
    <p:sldId id="394" r:id="rId44"/>
    <p:sldId id="395" r:id="rId45"/>
    <p:sldId id="396" r:id="rId46"/>
    <p:sldId id="397" r:id="rId47"/>
    <p:sldId id="398" r:id="rId48"/>
    <p:sldId id="399" r:id="rId49"/>
    <p:sldId id="400" r:id="rId50"/>
    <p:sldId id="403" r:id="rId51"/>
    <p:sldId id="362" r:id="rId52"/>
    <p:sldId id="366" r:id="rId53"/>
    <p:sldId id="368" r:id="rId54"/>
    <p:sldId id="418" r:id="rId55"/>
    <p:sldId id="358" r:id="rId56"/>
    <p:sldId id="381" r:id="rId57"/>
    <p:sldId id="404" r:id="rId58"/>
    <p:sldId id="405" r:id="rId59"/>
    <p:sldId id="359" r:id="rId60"/>
    <p:sldId id="406" r:id="rId61"/>
    <p:sldId id="416" r:id="rId62"/>
    <p:sldId id="417" r:id="rId63"/>
    <p:sldId id="363" r:id="rId64"/>
    <p:sldId id="379" r:id="rId65"/>
    <p:sldId id="420" r:id="rId66"/>
    <p:sldId id="421" r:id="rId67"/>
    <p:sldId id="407" r:id="rId68"/>
    <p:sldId id="408" r:id="rId69"/>
    <p:sldId id="409" r:id="rId70"/>
    <p:sldId id="386" r:id="rId71"/>
    <p:sldId id="410" r:id="rId72"/>
    <p:sldId id="411" r:id="rId73"/>
    <p:sldId id="412" r:id="rId74"/>
    <p:sldId id="413" r:id="rId75"/>
    <p:sldId id="422" r:id="rId76"/>
    <p:sldId id="423" r:id="rId77"/>
    <p:sldId id="415" r:id="rId78"/>
    <p:sldId id="364" r:id="rId79"/>
    <p:sldId id="370" r:id="rId80"/>
    <p:sldId id="424" r:id="rId81"/>
    <p:sldId id="425" r:id="rId82"/>
    <p:sldId id="426" r:id="rId83"/>
    <p:sldId id="427" r:id="rId84"/>
    <p:sldId id="428" r:id="rId85"/>
    <p:sldId id="419"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12" autoAdjust="0"/>
    <p:restoredTop sz="94660"/>
  </p:normalViewPr>
  <p:slideViewPr>
    <p:cSldViewPr snapToGrid="0">
      <p:cViewPr varScale="1">
        <p:scale>
          <a:sx n="80" d="100"/>
          <a:sy n="80" d="100"/>
        </p:scale>
        <p:origin x="4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BB4A98-9408-4D6C-910D-A1CF37B9DD11}" type="datetimeFigureOut">
              <a:rPr lang="en-US" smtClean="0"/>
              <a:t>8/28/2020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9B5920-B3F6-4BCA-8BD7-670991D820D2}" type="slidenum">
              <a:rPr lang="en-US" smtClean="0"/>
              <a:t>‹#›</a:t>
            </a:fld>
            <a:endParaRPr lang="en-US"/>
          </a:p>
        </p:txBody>
      </p:sp>
    </p:spTree>
    <p:extLst>
      <p:ext uri="{BB962C8B-B14F-4D97-AF65-F5344CB8AC3E}">
        <p14:creationId xmlns:p14="http://schemas.microsoft.com/office/powerpoint/2010/main" val="507098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1CF6A-836C-46AB-9C47-7E26FA2BBCE0}" type="datetimeFigureOut">
              <a:rPr lang="en-US" smtClean="0"/>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6367E-0731-4358-88CD-07D727554DA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1CF6A-836C-46AB-9C47-7E26FA2BBCE0}" type="datetimeFigureOut">
              <a:rPr lang="en-US" smtClean="0"/>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6367E-0731-4358-88CD-07D727554DA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1CF6A-836C-46AB-9C47-7E26FA2BBCE0}" type="datetimeFigureOut">
              <a:rPr lang="en-US" smtClean="0"/>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6367E-0731-4358-88CD-07D727554DA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5" name="Footer Placeholder 4"/>
          <p:cNvSpPr>
            <a:spLocks noGrp="1"/>
          </p:cNvSpPr>
          <p:nvPr>
            <p:ph type="ftr" sz="quarter" idx="11"/>
          </p:nvPr>
        </p:nvSpPr>
        <p:spPr/>
        <p:txBody>
          <a:bodyPr/>
          <a:lstStyle/>
          <a:p>
            <a:endParaRPr lang="en-GB">
              <a:solidFill>
                <a:srgbClr val="282F39">
                  <a:tint val="75000"/>
                </a:srgbClr>
              </a:solidFill>
            </a:endParaRPr>
          </a:p>
        </p:txBody>
      </p:sp>
      <p:sp>
        <p:nvSpPr>
          <p:cNvPr id="6" name="Slide Number Placeholder 5"/>
          <p:cNvSpPr>
            <a:spLocks noGrp="1"/>
          </p:cNvSpPr>
          <p:nvPr>
            <p:ph type="sldNum" sz="quarter" idx="12"/>
          </p:nvPr>
        </p:nvSpPr>
        <p:spPr/>
        <p:txBody>
          <a:body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5" name="Footer Placeholder 4"/>
          <p:cNvSpPr>
            <a:spLocks noGrp="1"/>
          </p:cNvSpPr>
          <p:nvPr>
            <p:ph type="ftr" sz="quarter" idx="11"/>
          </p:nvPr>
        </p:nvSpPr>
        <p:spPr/>
        <p:txBody>
          <a:bodyPr/>
          <a:lstStyle/>
          <a:p>
            <a:endParaRPr lang="en-GB">
              <a:solidFill>
                <a:srgbClr val="282F39">
                  <a:tint val="75000"/>
                </a:srgbClr>
              </a:solidFill>
            </a:endParaRPr>
          </a:p>
        </p:txBody>
      </p:sp>
      <p:sp>
        <p:nvSpPr>
          <p:cNvPr id="6" name="Slide Number Placeholder 5"/>
          <p:cNvSpPr>
            <a:spLocks noGrp="1"/>
          </p:cNvSpPr>
          <p:nvPr>
            <p:ph type="sldNum" sz="quarter" idx="12"/>
          </p:nvPr>
        </p:nvSpPr>
        <p:spPr/>
        <p:txBody>
          <a:body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5" name="Footer Placeholder 4"/>
          <p:cNvSpPr>
            <a:spLocks noGrp="1"/>
          </p:cNvSpPr>
          <p:nvPr>
            <p:ph type="ftr" sz="quarter" idx="11"/>
          </p:nvPr>
        </p:nvSpPr>
        <p:spPr/>
        <p:txBody>
          <a:bodyPr/>
          <a:lstStyle/>
          <a:p>
            <a:endParaRPr lang="en-GB">
              <a:solidFill>
                <a:srgbClr val="282F39">
                  <a:tint val="75000"/>
                </a:srgbClr>
              </a:solidFill>
            </a:endParaRPr>
          </a:p>
        </p:txBody>
      </p:sp>
      <p:sp>
        <p:nvSpPr>
          <p:cNvPr id="6" name="Slide Number Placeholder 5"/>
          <p:cNvSpPr>
            <a:spLocks noGrp="1"/>
          </p:cNvSpPr>
          <p:nvPr>
            <p:ph type="sldNum" sz="quarter" idx="12"/>
          </p:nvPr>
        </p:nvSpPr>
        <p:spPr/>
        <p:txBody>
          <a:body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6" name="Footer Placeholder 5"/>
          <p:cNvSpPr>
            <a:spLocks noGrp="1"/>
          </p:cNvSpPr>
          <p:nvPr>
            <p:ph type="ftr" sz="quarter" idx="11"/>
          </p:nvPr>
        </p:nvSpPr>
        <p:spPr/>
        <p:txBody>
          <a:bodyPr/>
          <a:lstStyle/>
          <a:p>
            <a:endParaRPr lang="en-GB">
              <a:solidFill>
                <a:srgbClr val="282F39">
                  <a:tint val="75000"/>
                </a:srgbClr>
              </a:solidFill>
            </a:endParaRPr>
          </a:p>
        </p:txBody>
      </p:sp>
      <p:sp>
        <p:nvSpPr>
          <p:cNvPr id="7" name="Slide Number Placeholder 6"/>
          <p:cNvSpPr>
            <a:spLocks noGrp="1"/>
          </p:cNvSpPr>
          <p:nvPr>
            <p:ph type="sldNum" sz="quarter" idx="12"/>
          </p:nvPr>
        </p:nvSpPr>
        <p:spPr/>
        <p:txBody>
          <a:body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8" name="Footer Placeholder 7"/>
          <p:cNvSpPr>
            <a:spLocks noGrp="1"/>
          </p:cNvSpPr>
          <p:nvPr>
            <p:ph type="ftr" sz="quarter" idx="11"/>
          </p:nvPr>
        </p:nvSpPr>
        <p:spPr/>
        <p:txBody>
          <a:bodyPr/>
          <a:lstStyle/>
          <a:p>
            <a:endParaRPr lang="en-GB">
              <a:solidFill>
                <a:srgbClr val="282F39">
                  <a:tint val="75000"/>
                </a:srgbClr>
              </a:solidFill>
            </a:endParaRPr>
          </a:p>
        </p:txBody>
      </p:sp>
      <p:sp>
        <p:nvSpPr>
          <p:cNvPr id="9" name="Slide Number Placeholder 8"/>
          <p:cNvSpPr>
            <a:spLocks noGrp="1"/>
          </p:cNvSpPr>
          <p:nvPr>
            <p:ph type="sldNum" sz="quarter" idx="12"/>
          </p:nvPr>
        </p:nvSpPr>
        <p:spPr/>
        <p:txBody>
          <a:body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4" name="Footer Placeholder 3"/>
          <p:cNvSpPr>
            <a:spLocks noGrp="1"/>
          </p:cNvSpPr>
          <p:nvPr>
            <p:ph type="ftr" sz="quarter" idx="11"/>
          </p:nvPr>
        </p:nvSpPr>
        <p:spPr/>
        <p:txBody>
          <a:bodyPr/>
          <a:lstStyle/>
          <a:p>
            <a:endParaRPr lang="en-GB">
              <a:solidFill>
                <a:srgbClr val="282F39">
                  <a:tint val="75000"/>
                </a:srgbClr>
              </a:solidFill>
            </a:endParaRPr>
          </a:p>
        </p:txBody>
      </p:sp>
      <p:sp>
        <p:nvSpPr>
          <p:cNvPr id="5" name="Slide Number Placeholder 4"/>
          <p:cNvSpPr>
            <a:spLocks noGrp="1"/>
          </p:cNvSpPr>
          <p:nvPr>
            <p:ph type="sldNum" sz="quarter" idx="12"/>
          </p:nvPr>
        </p:nvSpPr>
        <p:spPr/>
        <p:txBody>
          <a:body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3" name="Footer Placeholder 2"/>
          <p:cNvSpPr>
            <a:spLocks noGrp="1"/>
          </p:cNvSpPr>
          <p:nvPr>
            <p:ph type="ftr" sz="quarter" idx="11"/>
          </p:nvPr>
        </p:nvSpPr>
        <p:spPr/>
        <p:txBody>
          <a:bodyPr/>
          <a:lstStyle/>
          <a:p>
            <a:endParaRPr lang="en-GB">
              <a:solidFill>
                <a:srgbClr val="282F39">
                  <a:tint val="75000"/>
                </a:srgbClr>
              </a:solidFill>
            </a:endParaRPr>
          </a:p>
        </p:txBody>
      </p:sp>
      <p:sp>
        <p:nvSpPr>
          <p:cNvPr id="4" name="Slide Number Placeholder 3"/>
          <p:cNvSpPr>
            <a:spLocks noGrp="1"/>
          </p:cNvSpPr>
          <p:nvPr>
            <p:ph type="sldNum" sz="quarter" idx="12"/>
          </p:nvPr>
        </p:nvSpPr>
        <p:spPr/>
        <p:txBody>
          <a:body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6" name="Footer Placeholder 5"/>
          <p:cNvSpPr>
            <a:spLocks noGrp="1"/>
          </p:cNvSpPr>
          <p:nvPr>
            <p:ph type="ftr" sz="quarter" idx="11"/>
          </p:nvPr>
        </p:nvSpPr>
        <p:spPr/>
        <p:txBody>
          <a:bodyPr/>
          <a:lstStyle/>
          <a:p>
            <a:endParaRPr lang="en-GB">
              <a:solidFill>
                <a:srgbClr val="282F39">
                  <a:tint val="75000"/>
                </a:srgbClr>
              </a:solidFill>
            </a:endParaRPr>
          </a:p>
        </p:txBody>
      </p:sp>
      <p:sp>
        <p:nvSpPr>
          <p:cNvPr id="7" name="Slide Number Placeholder 6"/>
          <p:cNvSpPr>
            <a:spLocks noGrp="1"/>
          </p:cNvSpPr>
          <p:nvPr>
            <p:ph type="sldNum" sz="quarter" idx="12"/>
          </p:nvPr>
        </p:nvSpPr>
        <p:spPr/>
        <p:txBody>
          <a:body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1CF6A-836C-46AB-9C47-7E26FA2BBCE0}" type="datetimeFigureOut">
              <a:rPr lang="en-US" smtClean="0"/>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6367E-0731-4358-88CD-07D727554DAA}"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6" name="Footer Placeholder 5"/>
          <p:cNvSpPr>
            <a:spLocks noGrp="1"/>
          </p:cNvSpPr>
          <p:nvPr>
            <p:ph type="ftr" sz="quarter" idx="11"/>
          </p:nvPr>
        </p:nvSpPr>
        <p:spPr/>
        <p:txBody>
          <a:bodyPr/>
          <a:lstStyle/>
          <a:p>
            <a:endParaRPr lang="en-GB">
              <a:solidFill>
                <a:srgbClr val="282F39">
                  <a:tint val="75000"/>
                </a:srgbClr>
              </a:solidFill>
            </a:endParaRPr>
          </a:p>
        </p:txBody>
      </p:sp>
      <p:sp>
        <p:nvSpPr>
          <p:cNvPr id="7" name="Slide Number Placeholder 6"/>
          <p:cNvSpPr>
            <a:spLocks noGrp="1"/>
          </p:cNvSpPr>
          <p:nvPr>
            <p:ph type="sldNum" sz="quarter" idx="12"/>
          </p:nvPr>
        </p:nvSpPr>
        <p:spPr/>
        <p:txBody>
          <a:body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5" name="Footer Placeholder 4"/>
          <p:cNvSpPr>
            <a:spLocks noGrp="1"/>
          </p:cNvSpPr>
          <p:nvPr>
            <p:ph type="ftr" sz="quarter" idx="11"/>
          </p:nvPr>
        </p:nvSpPr>
        <p:spPr/>
        <p:txBody>
          <a:bodyPr/>
          <a:lstStyle/>
          <a:p>
            <a:endParaRPr lang="en-GB">
              <a:solidFill>
                <a:srgbClr val="282F39">
                  <a:tint val="75000"/>
                </a:srgbClr>
              </a:solidFill>
            </a:endParaRPr>
          </a:p>
        </p:txBody>
      </p:sp>
      <p:sp>
        <p:nvSpPr>
          <p:cNvPr id="6" name="Slide Number Placeholder 5"/>
          <p:cNvSpPr>
            <a:spLocks noGrp="1"/>
          </p:cNvSpPr>
          <p:nvPr>
            <p:ph type="sldNum" sz="quarter" idx="12"/>
          </p:nvPr>
        </p:nvSpPr>
        <p:spPr/>
        <p:txBody>
          <a:body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5" name="Footer Placeholder 4"/>
          <p:cNvSpPr>
            <a:spLocks noGrp="1"/>
          </p:cNvSpPr>
          <p:nvPr>
            <p:ph type="ftr" sz="quarter" idx="11"/>
          </p:nvPr>
        </p:nvSpPr>
        <p:spPr/>
        <p:txBody>
          <a:bodyPr/>
          <a:lstStyle/>
          <a:p>
            <a:endParaRPr lang="en-GB">
              <a:solidFill>
                <a:srgbClr val="282F39">
                  <a:tint val="75000"/>
                </a:srgbClr>
              </a:solidFill>
            </a:endParaRPr>
          </a:p>
        </p:txBody>
      </p:sp>
      <p:sp>
        <p:nvSpPr>
          <p:cNvPr id="6" name="Slide Number Placeholder 5"/>
          <p:cNvSpPr>
            <a:spLocks noGrp="1"/>
          </p:cNvSpPr>
          <p:nvPr>
            <p:ph type="sldNum" sz="quarter" idx="12"/>
          </p:nvPr>
        </p:nvSpPr>
        <p:spPr/>
        <p:txBody>
          <a:body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5" name="Footer Placeholder 4"/>
          <p:cNvSpPr>
            <a:spLocks noGrp="1"/>
          </p:cNvSpPr>
          <p:nvPr>
            <p:ph type="ftr" sz="quarter" idx="11"/>
          </p:nvPr>
        </p:nvSpPr>
        <p:spPr/>
        <p:txBody>
          <a:bodyPr/>
          <a:lstStyle/>
          <a:p>
            <a:endParaRPr lang="en-GB">
              <a:solidFill>
                <a:srgbClr val="282F39">
                  <a:tint val="75000"/>
                </a:srgbClr>
              </a:solidFill>
            </a:endParaRPr>
          </a:p>
        </p:txBody>
      </p:sp>
      <p:sp>
        <p:nvSpPr>
          <p:cNvPr id="6" name="Slide Number Placeholder 5"/>
          <p:cNvSpPr>
            <a:spLocks noGrp="1"/>
          </p:cNvSpPr>
          <p:nvPr>
            <p:ph type="sldNum" sz="quarter" idx="12"/>
          </p:nvPr>
        </p:nvSpPr>
        <p:spPr/>
        <p:txBody>
          <a:body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5" name="Footer Placeholder 4"/>
          <p:cNvSpPr>
            <a:spLocks noGrp="1"/>
          </p:cNvSpPr>
          <p:nvPr>
            <p:ph type="ftr" sz="quarter" idx="11"/>
          </p:nvPr>
        </p:nvSpPr>
        <p:spPr/>
        <p:txBody>
          <a:bodyPr/>
          <a:lstStyle/>
          <a:p>
            <a:endParaRPr lang="en-GB">
              <a:solidFill>
                <a:srgbClr val="282F39">
                  <a:tint val="75000"/>
                </a:srgbClr>
              </a:solidFill>
            </a:endParaRPr>
          </a:p>
        </p:txBody>
      </p:sp>
      <p:sp>
        <p:nvSpPr>
          <p:cNvPr id="6" name="Slide Number Placeholder 5"/>
          <p:cNvSpPr>
            <a:spLocks noGrp="1"/>
          </p:cNvSpPr>
          <p:nvPr>
            <p:ph type="sldNum" sz="quarter" idx="12"/>
          </p:nvPr>
        </p:nvSpPr>
        <p:spPr/>
        <p:txBody>
          <a:body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5" name="Footer Placeholder 4"/>
          <p:cNvSpPr>
            <a:spLocks noGrp="1"/>
          </p:cNvSpPr>
          <p:nvPr>
            <p:ph type="ftr" sz="quarter" idx="11"/>
          </p:nvPr>
        </p:nvSpPr>
        <p:spPr/>
        <p:txBody>
          <a:bodyPr/>
          <a:lstStyle/>
          <a:p>
            <a:endParaRPr lang="en-GB">
              <a:solidFill>
                <a:srgbClr val="282F39">
                  <a:tint val="75000"/>
                </a:srgbClr>
              </a:solidFill>
            </a:endParaRPr>
          </a:p>
        </p:txBody>
      </p:sp>
      <p:sp>
        <p:nvSpPr>
          <p:cNvPr id="6" name="Slide Number Placeholder 5"/>
          <p:cNvSpPr>
            <a:spLocks noGrp="1"/>
          </p:cNvSpPr>
          <p:nvPr>
            <p:ph type="sldNum" sz="quarter" idx="12"/>
          </p:nvPr>
        </p:nvSpPr>
        <p:spPr/>
        <p:txBody>
          <a:body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6" name="Footer Placeholder 5"/>
          <p:cNvSpPr>
            <a:spLocks noGrp="1"/>
          </p:cNvSpPr>
          <p:nvPr>
            <p:ph type="ftr" sz="quarter" idx="11"/>
          </p:nvPr>
        </p:nvSpPr>
        <p:spPr/>
        <p:txBody>
          <a:bodyPr/>
          <a:lstStyle/>
          <a:p>
            <a:endParaRPr lang="en-GB">
              <a:solidFill>
                <a:srgbClr val="282F39">
                  <a:tint val="75000"/>
                </a:srgbClr>
              </a:solidFill>
            </a:endParaRPr>
          </a:p>
        </p:txBody>
      </p:sp>
      <p:sp>
        <p:nvSpPr>
          <p:cNvPr id="7" name="Slide Number Placeholder 6"/>
          <p:cNvSpPr>
            <a:spLocks noGrp="1"/>
          </p:cNvSpPr>
          <p:nvPr>
            <p:ph type="sldNum" sz="quarter" idx="12"/>
          </p:nvPr>
        </p:nvSpPr>
        <p:spPr/>
        <p:txBody>
          <a:body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8" name="Footer Placeholder 7"/>
          <p:cNvSpPr>
            <a:spLocks noGrp="1"/>
          </p:cNvSpPr>
          <p:nvPr>
            <p:ph type="ftr" sz="quarter" idx="11"/>
          </p:nvPr>
        </p:nvSpPr>
        <p:spPr/>
        <p:txBody>
          <a:bodyPr/>
          <a:lstStyle/>
          <a:p>
            <a:endParaRPr lang="en-GB">
              <a:solidFill>
                <a:srgbClr val="282F39">
                  <a:tint val="75000"/>
                </a:srgbClr>
              </a:solidFill>
            </a:endParaRPr>
          </a:p>
        </p:txBody>
      </p:sp>
      <p:sp>
        <p:nvSpPr>
          <p:cNvPr id="9" name="Slide Number Placeholder 8"/>
          <p:cNvSpPr>
            <a:spLocks noGrp="1"/>
          </p:cNvSpPr>
          <p:nvPr>
            <p:ph type="sldNum" sz="quarter" idx="12"/>
          </p:nvPr>
        </p:nvSpPr>
        <p:spPr/>
        <p:txBody>
          <a:body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4" name="Footer Placeholder 3"/>
          <p:cNvSpPr>
            <a:spLocks noGrp="1"/>
          </p:cNvSpPr>
          <p:nvPr>
            <p:ph type="ftr" sz="quarter" idx="11"/>
          </p:nvPr>
        </p:nvSpPr>
        <p:spPr/>
        <p:txBody>
          <a:bodyPr/>
          <a:lstStyle/>
          <a:p>
            <a:endParaRPr lang="en-GB">
              <a:solidFill>
                <a:srgbClr val="282F39">
                  <a:tint val="75000"/>
                </a:srgbClr>
              </a:solidFill>
            </a:endParaRPr>
          </a:p>
        </p:txBody>
      </p:sp>
      <p:sp>
        <p:nvSpPr>
          <p:cNvPr id="5" name="Slide Number Placeholder 4"/>
          <p:cNvSpPr>
            <a:spLocks noGrp="1"/>
          </p:cNvSpPr>
          <p:nvPr>
            <p:ph type="sldNum" sz="quarter" idx="12"/>
          </p:nvPr>
        </p:nvSpPr>
        <p:spPr/>
        <p:txBody>
          <a:body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3" name="Footer Placeholder 2"/>
          <p:cNvSpPr>
            <a:spLocks noGrp="1"/>
          </p:cNvSpPr>
          <p:nvPr>
            <p:ph type="ftr" sz="quarter" idx="11"/>
          </p:nvPr>
        </p:nvSpPr>
        <p:spPr/>
        <p:txBody>
          <a:bodyPr/>
          <a:lstStyle/>
          <a:p>
            <a:endParaRPr lang="en-GB">
              <a:solidFill>
                <a:srgbClr val="282F39">
                  <a:tint val="75000"/>
                </a:srgbClr>
              </a:solidFill>
            </a:endParaRPr>
          </a:p>
        </p:txBody>
      </p:sp>
      <p:sp>
        <p:nvSpPr>
          <p:cNvPr id="4" name="Slide Number Placeholder 3"/>
          <p:cNvSpPr>
            <a:spLocks noGrp="1"/>
          </p:cNvSpPr>
          <p:nvPr>
            <p:ph type="sldNum" sz="quarter" idx="12"/>
          </p:nvPr>
        </p:nvSpPr>
        <p:spPr/>
        <p:txBody>
          <a:body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1CF6A-836C-46AB-9C47-7E26FA2BBCE0}" type="datetimeFigureOut">
              <a:rPr lang="en-US" smtClean="0"/>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6367E-0731-4358-88CD-07D727554DAA}"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6" name="Footer Placeholder 5"/>
          <p:cNvSpPr>
            <a:spLocks noGrp="1"/>
          </p:cNvSpPr>
          <p:nvPr>
            <p:ph type="ftr" sz="quarter" idx="11"/>
          </p:nvPr>
        </p:nvSpPr>
        <p:spPr/>
        <p:txBody>
          <a:bodyPr/>
          <a:lstStyle/>
          <a:p>
            <a:endParaRPr lang="en-GB">
              <a:solidFill>
                <a:srgbClr val="282F39">
                  <a:tint val="75000"/>
                </a:srgbClr>
              </a:solidFill>
            </a:endParaRPr>
          </a:p>
        </p:txBody>
      </p:sp>
      <p:sp>
        <p:nvSpPr>
          <p:cNvPr id="7" name="Slide Number Placeholder 6"/>
          <p:cNvSpPr>
            <a:spLocks noGrp="1"/>
          </p:cNvSpPr>
          <p:nvPr>
            <p:ph type="sldNum" sz="quarter" idx="12"/>
          </p:nvPr>
        </p:nvSpPr>
        <p:spPr/>
        <p:txBody>
          <a:body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6" name="Footer Placeholder 5"/>
          <p:cNvSpPr>
            <a:spLocks noGrp="1"/>
          </p:cNvSpPr>
          <p:nvPr>
            <p:ph type="ftr" sz="quarter" idx="11"/>
          </p:nvPr>
        </p:nvSpPr>
        <p:spPr/>
        <p:txBody>
          <a:bodyPr/>
          <a:lstStyle/>
          <a:p>
            <a:endParaRPr lang="en-GB">
              <a:solidFill>
                <a:srgbClr val="282F39">
                  <a:tint val="75000"/>
                </a:srgbClr>
              </a:solidFill>
            </a:endParaRPr>
          </a:p>
        </p:txBody>
      </p:sp>
      <p:sp>
        <p:nvSpPr>
          <p:cNvPr id="7" name="Slide Number Placeholder 6"/>
          <p:cNvSpPr>
            <a:spLocks noGrp="1"/>
          </p:cNvSpPr>
          <p:nvPr>
            <p:ph type="sldNum" sz="quarter" idx="12"/>
          </p:nvPr>
        </p:nvSpPr>
        <p:spPr/>
        <p:txBody>
          <a:body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5" name="Footer Placeholder 4"/>
          <p:cNvSpPr>
            <a:spLocks noGrp="1"/>
          </p:cNvSpPr>
          <p:nvPr>
            <p:ph type="ftr" sz="quarter" idx="11"/>
          </p:nvPr>
        </p:nvSpPr>
        <p:spPr/>
        <p:txBody>
          <a:bodyPr/>
          <a:lstStyle/>
          <a:p>
            <a:endParaRPr lang="en-GB">
              <a:solidFill>
                <a:srgbClr val="282F39">
                  <a:tint val="75000"/>
                </a:srgbClr>
              </a:solidFill>
            </a:endParaRPr>
          </a:p>
        </p:txBody>
      </p:sp>
      <p:sp>
        <p:nvSpPr>
          <p:cNvPr id="6" name="Slide Number Placeholder 5"/>
          <p:cNvSpPr>
            <a:spLocks noGrp="1"/>
          </p:cNvSpPr>
          <p:nvPr>
            <p:ph type="sldNum" sz="quarter" idx="12"/>
          </p:nvPr>
        </p:nvSpPr>
        <p:spPr/>
        <p:txBody>
          <a:body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5" name="Footer Placeholder 4"/>
          <p:cNvSpPr>
            <a:spLocks noGrp="1"/>
          </p:cNvSpPr>
          <p:nvPr>
            <p:ph type="ftr" sz="quarter" idx="11"/>
          </p:nvPr>
        </p:nvSpPr>
        <p:spPr/>
        <p:txBody>
          <a:bodyPr/>
          <a:lstStyle/>
          <a:p>
            <a:endParaRPr lang="en-GB">
              <a:solidFill>
                <a:srgbClr val="282F39">
                  <a:tint val="75000"/>
                </a:srgbClr>
              </a:solidFill>
            </a:endParaRPr>
          </a:p>
        </p:txBody>
      </p:sp>
      <p:sp>
        <p:nvSpPr>
          <p:cNvPr id="6" name="Slide Number Placeholder 5"/>
          <p:cNvSpPr>
            <a:spLocks noGrp="1"/>
          </p:cNvSpPr>
          <p:nvPr>
            <p:ph type="sldNum" sz="quarter" idx="12"/>
          </p:nvPr>
        </p:nvSpPr>
        <p:spPr/>
        <p:txBody>
          <a:body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1CF6A-836C-46AB-9C47-7E26FA2BBCE0}" type="datetimeFigureOut">
              <a:rPr lang="en-US" smtClean="0"/>
              <a:t>8/28/2020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6367E-0731-4358-88CD-07D727554DA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1CF6A-836C-46AB-9C47-7E26FA2BBCE0}" type="datetimeFigureOut">
              <a:rPr lang="en-US" smtClean="0"/>
              <a:t>8/28/2020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6367E-0731-4358-88CD-07D727554DA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1CF6A-836C-46AB-9C47-7E26FA2BBCE0}" type="datetimeFigureOut">
              <a:rPr lang="en-US" smtClean="0"/>
              <a:t>8/28/2020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6367E-0731-4358-88CD-07D727554DA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1CF6A-836C-46AB-9C47-7E26FA2BBCE0}" type="datetimeFigureOut">
              <a:rPr lang="en-US" smtClean="0"/>
              <a:t>8/28/2020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C6367E-0731-4358-88CD-07D727554DA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1CF6A-836C-46AB-9C47-7E26FA2BBCE0}" type="datetimeFigureOut">
              <a:rPr lang="en-US" smtClean="0"/>
              <a:t>8/28/2020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6367E-0731-4358-88CD-07D727554DA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1CF6A-836C-46AB-9C47-7E26FA2BBCE0}" type="datetimeFigureOut">
              <a:rPr lang="en-US" smtClean="0"/>
              <a:t>8/28/2020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6367E-0731-4358-88CD-07D727554DA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1CF6A-836C-46AB-9C47-7E26FA2BBCE0}" type="datetimeFigureOut">
              <a:rPr lang="en-US" smtClean="0"/>
              <a:t>8/28/2020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6367E-0731-4358-88CD-07D727554DA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282F39">
                  <a:tint val="75000"/>
                </a:srgb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1375A-C223-44C8-917C-F7C3A1BCD50F}" type="datetimeFigureOut">
              <a:rPr lang="en-GB" smtClean="0">
                <a:solidFill>
                  <a:srgbClr val="282F39">
                    <a:tint val="75000"/>
                  </a:srgbClr>
                </a:solidFill>
              </a:rPr>
              <a:t>28/08/2020</a:t>
            </a:fld>
            <a:endParaRPr lang="en-GB">
              <a:solidFill>
                <a:srgbClr val="282F39">
                  <a:tint val="75000"/>
                </a:srgb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282F39">
                  <a:tint val="75000"/>
                </a:srgb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3841B-0DB4-4C99-B5E5-79625F01DBF7}" type="slidenum">
              <a:rPr lang="en-GB" smtClean="0">
                <a:solidFill>
                  <a:srgbClr val="282F39">
                    <a:tint val="75000"/>
                  </a:srgbClr>
                </a:solidFill>
              </a:rPr>
              <a:t>‹#›</a:t>
            </a:fld>
            <a:endParaRPr lang="en-GB">
              <a:solidFill>
                <a:srgbClr val="282F39">
                  <a:tint val="75000"/>
                </a:srgbClr>
              </a:solidFill>
            </a:endParaRP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8.gi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kaggle.com/c/GiveMeSomeCredi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00.pn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4.xml"/><Relationship Id="rId5" Type="http://schemas.openxmlformats.org/officeDocument/2006/relationships/image" Target="../media/image105.png"/><Relationship Id="rId4" Type="http://schemas.openxmlformats.org/officeDocument/2006/relationships/image" Target="../media/image104.png"/></Relationships>
</file>

<file path=ppt/slides/_rels/slide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5" name="Picture 3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5000" contrast="30000"/>
                    </a14:imgEffect>
                    <a14:imgEffect>
                      <a14:colorTemperature colorTemp="11200"/>
                    </a14:imgEffect>
                    <a14:imgEffect>
                      <a14:saturation sat="66000"/>
                    </a14:imgEffect>
                    <a14:imgEffect>
                      <a14:sharpenSoften amount="-30000"/>
                    </a14:imgEffect>
                  </a14:imgLayer>
                </a14:imgProps>
              </a:ext>
              <a:ext uri="{28A0092B-C50C-407E-A947-70E740481C1C}">
                <a14:useLocalDpi xmlns:a14="http://schemas.microsoft.com/office/drawing/2010/main" val="0"/>
              </a:ext>
            </a:extLst>
          </a:blip>
          <a:srcRect t="8366" b="8366"/>
          <a:stretch>
            <a:fillRect/>
          </a:stretch>
        </p:blipFill>
        <p:spPr>
          <a:xfrm>
            <a:off x="0" y="-1"/>
            <a:ext cx="12192000" cy="685800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sx="1000" sy="1000" algn="ctr" rotWithShape="0">
              <a:srgbClr val="000000"/>
            </a:outerShdw>
          </a:effectLst>
        </p:spPr>
      </p:pic>
      <p:sp>
        <p:nvSpPr>
          <p:cNvPr id="2" name="Title 1"/>
          <p:cNvSpPr>
            <a:spLocks noGrp="1"/>
          </p:cNvSpPr>
          <p:nvPr>
            <p:ph type="ctrTitle"/>
          </p:nvPr>
        </p:nvSpPr>
        <p:spPr>
          <a:xfrm>
            <a:off x="1201387" y="2832489"/>
            <a:ext cx="9789226" cy="1193020"/>
          </a:xfrm>
        </p:spPr>
        <p:txBody>
          <a:bodyPr>
            <a:noAutofit/>
          </a:bodyPr>
          <a:lstStyle/>
          <a:p>
            <a:r>
              <a:rPr lang="en-US" sz="7000" b="1" dirty="0" smtClean="0">
                <a:solidFill>
                  <a:schemeClr val="bg1"/>
                </a:solidFill>
              </a:rPr>
              <a:t>Personal Loan Default Risk Management with Credit Scoring</a:t>
            </a:r>
            <a:endParaRPr lang="en-US" sz="7000" b="1" dirty="0">
              <a:solidFill>
                <a:schemeClr val="bg1"/>
              </a:solidFill>
            </a:endParaRPr>
          </a:p>
        </p:txBody>
      </p:sp>
      <p:sp>
        <p:nvSpPr>
          <p:cNvPr id="3" name="Subtitle 2"/>
          <p:cNvSpPr>
            <a:spLocks noGrp="1"/>
          </p:cNvSpPr>
          <p:nvPr>
            <p:ph type="subTitle" idx="1"/>
          </p:nvPr>
        </p:nvSpPr>
        <p:spPr>
          <a:xfrm>
            <a:off x="1524000" y="3998778"/>
            <a:ext cx="9144000" cy="1223180"/>
          </a:xfrm>
        </p:spPr>
        <p:txBody>
          <a:bodyPr/>
          <a:lstStyle/>
          <a:p>
            <a:endParaRPr lang="en-US" b="1" dirty="0" smtClean="0">
              <a:solidFill>
                <a:schemeClr val="bg1"/>
              </a:solidFill>
              <a:latin typeface="+mj-lt"/>
            </a:endParaRPr>
          </a:p>
          <a:p>
            <a:r>
              <a:rPr lang="en-US" b="1" dirty="0" smtClean="0">
                <a:solidFill>
                  <a:schemeClr val="bg1"/>
                </a:solidFill>
                <a:latin typeface="+mj-lt"/>
              </a:rPr>
              <a:t>by: Tito </a:t>
            </a:r>
            <a:r>
              <a:rPr lang="en-US" b="1" dirty="0" err="1" smtClean="0">
                <a:solidFill>
                  <a:schemeClr val="bg1"/>
                </a:solidFill>
                <a:latin typeface="+mj-lt"/>
              </a:rPr>
              <a:t>Tamaro</a:t>
            </a:r>
            <a:r>
              <a:rPr lang="en-US" b="1" dirty="0" smtClean="0">
                <a:solidFill>
                  <a:schemeClr val="bg1"/>
                </a:solidFill>
                <a:latin typeface="+mj-lt"/>
              </a:rPr>
              <a:t> </a:t>
            </a:r>
            <a:endParaRPr lang="en-US" b="1" dirty="0">
              <a:solidFill>
                <a:schemeClr val="bg1"/>
              </a:solidFill>
              <a:latin typeface="+mj-lt"/>
            </a:endParaRPr>
          </a:p>
        </p:txBody>
      </p:sp>
      <p:sp>
        <p:nvSpPr>
          <p:cNvPr id="36" name="Subtitle 2"/>
          <p:cNvSpPr txBox="1"/>
          <p:nvPr/>
        </p:nvSpPr>
        <p:spPr>
          <a:xfrm>
            <a:off x="1524000" y="4618429"/>
            <a:ext cx="9144000" cy="12231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b="1" dirty="0" smtClean="0">
              <a:solidFill>
                <a:schemeClr val="bg1"/>
              </a:solidFill>
              <a:latin typeface="+mj-lt"/>
            </a:endParaRPr>
          </a:p>
          <a:p>
            <a:r>
              <a:rPr lang="en-US" b="1" dirty="0" err="1">
                <a:solidFill>
                  <a:schemeClr val="bg1"/>
                </a:solidFill>
                <a:latin typeface="+mj-lt"/>
              </a:rPr>
              <a:t>s</a:t>
            </a:r>
            <a:r>
              <a:rPr lang="en-US" b="1" dirty="0" err="1" smtClean="0">
                <a:solidFill>
                  <a:schemeClr val="bg1"/>
                </a:solidFill>
                <a:latin typeface="+mj-lt"/>
              </a:rPr>
              <a:t>ebagai</a:t>
            </a:r>
            <a:r>
              <a:rPr lang="en-US" b="1" dirty="0" smtClean="0">
                <a:solidFill>
                  <a:schemeClr val="bg1"/>
                </a:solidFill>
                <a:latin typeface="+mj-lt"/>
              </a:rPr>
              <a:t> </a:t>
            </a:r>
            <a:r>
              <a:rPr lang="en-US" b="1" i="1" dirty="0" smtClean="0">
                <a:solidFill>
                  <a:schemeClr val="bg1"/>
                </a:solidFill>
                <a:latin typeface="+mj-lt"/>
              </a:rPr>
              <a:t>Final Project </a:t>
            </a:r>
            <a:r>
              <a:rPr lang="en-US" b="1" dirty="0" smtClean="0">
                <a:solidFill>
                  <a:schemeClr val="bg1"/>
                </a:solidFill>
                <a:latin typeface="+mj-lt"/>
              </a:rPr>
              <a:t>JCDS - </a:t>
            </a:r>
            <a:r>
              <a:rPr lang="en-US" b="1" dirty="0" err="1" smtClean="0">
                <a:solidFill>
                  <a:schemeClr val="bg1"/>
                </a:solidFill>
                <a:latin typeface="+mj-lt"/>
              </a:rPr>
              <a:t>Purwadhika</a:t>
            </a:r>
            <a:r>
              <a:rPr lang="en-US" b="1" dirty="0" smtClean="0">
                <a:solidFill>
                  <a:schemeClr val="bg1"/>
                </a:solidFill>
                <a:latin typeface="+mj-lt"/>
              </a:rPr>
              <a:t> 2020</a:t>
            </a:r>
            <a:endParaRPr lang="en-US" b="1" dirty="0">
              <a:solidFill>
                <a:schemeClr val="bg1"/>
              </a:solidFill>
              <a:latin typeface="+mj-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0" y="5752651"/>
            <a:ext cx="1086512" cy="1105349"/>
          </a:xfrm>
          <a:prstGeom prst="ellipse">
            <a:avLst/>
          </a:prstGeom>
          <a:solidFill>
            <a:schemeClr val="tx1">
              <a:lumMod val="95000"/>
              <a:lumOff val="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Probability of Default</a:t>
            </a:r>
            <a:endParaRPr lang="en-US" sz="1000" b="1" dirty="0"/>
          </a:p>
        </p:txBody>
      </p:sp>
      <p:sp>
        <p:nvSpPr>
          <p:cNvPr id="6" name="TextBox 5"/>
          <p:cNvSpPr txBox="1"/>
          <p:nvPr/>
        </p:nvSpPr>
        <p:spPr>
          <a:xfrm>
            <a:off x="717118" y="344398"/>
            <a:ext cx="10706603" cy="861774"/>
          </a:xfrm>
          <a:prstGeom prst="rect">
            <a:avLst/>
          </a:prstGeom>
          <a:noFill/>
        </p:spPr>
        <p:txBody>
          <a:bodyPr wrap="square" rtlCol="0">
            <a:spAutoFit/>
          </a:bodyPr>
          <a:lstStyle/>
          <a:p>
            <a:pPr algn="ctr">
              <a:defRPr/>
            </a:pPr>
            <a:r>
              <a:rPr lang="en-GB" sz="5000" b="1" dirty="0" smtClean="0">
                <a:solidFill>
                  <a:srgbClr val="282F39"/>
                </a:solidFill>
                <a:latin typeface="Noto Sans" panose="020B0502040504020204"/>
                <a:ea typeface="Noto Sans" panose="020B0502040504020204" pitchFamily="34"/>
                <a:cs typeface="Noto Sans" panose="020B0502040504020204" pitchFamily="34"/>
              </a:rPr>
              <a:t>Probability of Default</a:t>
            </a:r>
            <a:endParaRPr lang="en-US" sz="5000" b="1" dirty="0">
              <a:solidFill>
                <a:srgbClr val="282F39"/>
              </a:solidFill>
              <a:latin typeface="Noto Sans" panose="020B0502040504020204"/>
              <a:ea typeface="Noto Sans" panose="020B0502040504020204" pitchFamily="34"/>
              <a:cs typeface="Noto Sans" panose="020B0502040504020204" pitchFamily="34"/>
            </a:endParaRPr>
          </a:p>
        </p:txBody>
      </p:sp>
      <p:sp>
        <p:nvSpPr>
          <p:cNvPr id="7" name="TextBox 6"/>
          <p:cNvSpPr txBox="1"/>
          <p:nvPr/>
        </p:nvSpPr>
        <p:spPr>
          <a:xfrm>
            <a:off x="6199387" y="5757645"/>
            <a:ext cx="5224334" cy="923330"/>
          </a:xfrm>
          <a:prstGeom prst="rect">
            <a:avLst/>
          </a:prstGeom>
          <a:noFill/>
        </p:spPr>
        <p:txBody>
          <a:bodyPr wrap="square" rtlCol="0">
            <a:spAutoFit/>
          </a:bodyPr>
          <a:lstStyle/>
          <a:p>
            <a:r>
              <a:rPr lang="en-US" dirty="0" err="1" smtClean="0"/>
              <a:t>Digunakan</a:t>
            </a:r>
            <a:r>
              <a:rPr lang="en-US" dirty="0" smtClean="0"/>
              <a:t> </a:t>
            </a:r>
            <a:r>
              <a:rPr lang="en-US" dirty="0" err="1" smtClean="0"/>
              <a:t>untuk</a:t>
            </a:r>
            <a:r>
              <a:rPr lang="en-US" dirty="0" smtClean="0"/>
              <a:t> </a:t>
            </a:r>
            <a:r>
              <a:rPr lang="en-US" dirty="0" err="1" smtClean="0"/>
              <a:t>menilai</a:t>
            </a:r>
            <a:r>
              <a:rPr lang="en-US" dirty="0" smtClean="0"/>
              <a:t> </a:t>
            </a:r>
            <a:r>
              <a:rPr lang="en-US" dirty="0" err="1" smtClean="0"/>
              <a:t>suatu</a:t>
            </a:r>
            <a:r>
              <a:rPr lang="en-US" dirty="0" smtClean="0"/>
              <a:t> </a:t>
            </a:r>
            <a:r>
              <a:rPr lang="en-US" b="1" dirty="0" err="1" smtClean="0"/>
              <a:t>perusahaan</a:t>
            </a:r>
            <a:r>
              <a:rPr lang="en-US" dirty="0" smtClean="0"/>
              <a:t> </a:t>
            </a:r>
            <a:r>
              <a:rPr lang="en-US" dirty="0" err="1" smtClean="0"/>
              <a:t>apakah</a:t>
            </a:r>
            <a:r>
              <a:rPr lang="en-US" dirty="0" smtClean="0"/>
              <a:t> </a:t>
            </a:r>
            <a:r>
              <a:rPr lang="en-US" dirty="0" err="1" smtClean="0"/>
              <a:t>akan</a:t>
            </a:r>
            <a:r>
              <a:rPr lang="en-US" dirty="0" smtClean="0"/>
              <a:t> </a:t>
            </a:r>
            <a:r>
              <a:rPr lang="en-US" dirty="0" err="1" smtClean="0"/>
              <a:t>mengalami</a:t>
            </a:r>
            <a:r>
              <a:rPr lang="en-US" dirty="0" smtClean="0"/>
              <a:t> default </a:t>
            </a:r>
            <a:r>
              <a:rPr lang="en-US" dirty="0" err="1" smtClean="0"/>
              <a:t>pada</a:t>
            </a:r>
            <a:r>
              <a:rPr lang="en-US" dirty="0" smtClean="0"/>
              <a:t> </a:t>
            </a:r>
            <a:r>
              <a:rPr lang="en-US" dirty="0" err="1" smtClean="0"/>
              <a:t>kurun</a:t>
            </a:r>
            <a:r>
              <a:rPr lang="en-US" dirty="0" smtClean="0"/>
              <a:t> </a:t>
            </a:r>
            <a:r>
              <a:rPr lang="en-US" dirty="0" err="1" smtClean="0"/>
              <a:t>waktu</a:t>
            </a:r>
            <a:r>
              <a:rPr lang="en-US" dirty="0" smtClean="0"/>
              <a:t> </a:t>
            </a:r>
            <a:r>
              <a:rPr lang="en-US" dirty="0" err="1" smtClean="0"/>
              <a:t>kredit</a:t>
            </a:r>
            <a:r>
              <a:rPr lang="en-US" dirty="0" smtClean="0"/>
              <a:t> (</a:t>
            </a:r>
            <a:r>
              <a:rPr lang="en-US" i="1" dirty="0" smtClean="0"/>
              <a:t>time horizon</a:t>
            </a:r>
            <a:r>
              <a:rPr lang="en-US" dirty="0" smtClean="0"/>
              <a:t>)</a:t>
            </a:r>
            <a:endParaRPr lang="en-US" dirty="0"/>
          </a:p>
        </p:txBody>
      </p:sp>
      <p:grpSp>
        <p:nvGrpSpPr>
          <p:cNvPr id="12" name="Group 11"/>
          <p:cNvGrpSpPr/>
          <p:nvPr/>
        </p:nvGrpSpPr>
        <p:grpSpPr>
          <a:xfrm>
            <a:off x="1421082" y="1276010"/>
            <a:ext cx="3990228" cy="5029315"/>
            <a:chOff x="7643752" y="1401301"/>
            <a:chExt cx="3990228" cy="5029315"/>
          </a:xfrm>
        </p:grpSpPr>
        <p:grpSp>
          <p:nvGrpSpPr>
            <p:cNvPr id="10" name="Group 9"/>
            <p:cNvGrpSpPr/>
            <p:nvPr/>
          </p:nvGrpSpPr>
          <p:grpSpPr>
            <a:xfrm>
              <a:off x="7643752" y="1401301"/>
              <a:ext cx="3990228" cy="5029315"/>
              <a:chOff x="7750629" y="1431816"/>
              <a:chExt cx="3673092" cy="4629594"/>
            </a:xfrm>
          </p:grpSpPr>
          <p:pic>
            <p:nvPicPr>
              <p:cNvPr id="8" name="Picture 7"/>
              <p:cNvPicPr>
                <a:picLocks noChangeAspect="1"/>
              </p:cNvPicPr>
              <p:nvPr/>
            </p:nvPicPr>
            <p:blipFill rotWithShape="1">
              <a:blip r:embed="rId2"/>
              <a:srcRect t="925"/>
              <a:stretch/>
            </p:blipFill>
            <p:spPr>
              <a:xfrm>
                <a:off x="7750629" y="1909372"/>
                <a:ext cx="3673092" cy="4152038"/>
              </a:xfrm>
              <a:prstGeom prst="rect">
                <a:avLst/>
              </a:prstGeom>
            </p:spPr>
          </p:pic>
          <p:sp>
            <p:nvSpPr>
              <p:cNvPr id="9" name="TextBox 8"/>
              <p:cNvSpPr txBox="1"/>
              <p:nvPr/>
            </p:nvSpPr>
            <p:spPr>
              <a:xfrm>
                <a:off x="7750629" y="1431816"/>
                <a:ext cx="3673092" cy="369332"/>
              </a:xfrm>
              <a:prstGeom prst="rect">
                <a:avLst/>
              </a:prstGeom>
              <a:noFill/>
            </p:spPr>
            <p:txBody>
              <a:bodyPr wrap="square" rtlCol="0">
                <a:spAutoFit/>
              </a:bodyPr>
              <a:lstStyle/>
              <a:p>
                <a:pPr algn="ctr"/>
                <a:r>
                  <a:rPr lang="en-US" b="1" dirty="0" smtClean="0"/>
                  <a:t>Merton Model</a:t>
                </a:r>
                <a:endParaRPr lang="en-US" b="1" dirty="0"/>
              </a:p>
            </p:txBody>
          </p:sp>
        </p:grpSp>
        <p:sp>
          <p:nvSpPr>
            <p:cNvPr id="11" name="Rounded Rectangle 10"/>
            <p:cNvSpPr/>
            <p:nvPr/>
          </p:nvSpPr>
          <p:spPr>
            <a:xfrm>
              <a:off x="7643752" y="1920089"/>
              <a:ext cx="3899064" cy="350209"/>
            </a:xfrm>
            <a:prstGeom prst="roundRect">
              <a:avLst/>
            </a:prstGeom>
            <a:solidFill>
              <a:schemeClr val="accent1">
                <a:alpha val="4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0827" t="14241" r="22112" b="19387"/>
          <a:stretch/>
        </p:blipFill>
        <p:spPr>
          <a:xfrm>
            <a:off x="6525554" y="1794798"/>
            <a:ext cx="4571999" cy="3992672"/>
          </a:xfrm>
          <a:prstGeom prst="rect">
            <a:avLst/>
          </a:prstGeom>
        </p:spPr>
      </p:pic>
      <p:cxnSp>
        <p:nvCxnSpPr>
          <p:cNvPr id="18" name="Straight Arrow Connector 17"/>
          <p:cNvCxnSpPr>
            <a:stCxn id="11" idx="3"/>
          </p:cNvCxnSpPr>
          <p:nvPr/>
        </p:nvCxnSpPr>
        <p:spPr>
          <a:xfrm>
            <a:off x="5320146" y="1969903"/>
            <a:ext cx="1721922" cy="911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511918" y="4402475"/>
            <a:ext cx="1585635" cy="461665"/>
          </a:xfrm>
          <a:prstGeom prst="rect">
            <a:avLst/>
          </a:prstGeom>
          <a:noFill/>
        </p:spPr>
        <p:txBody>
          <a:bodyPr wrap="square" rtlCol="0">
            <a:spAutoFit/>
          </a:bodyPr>
          <a:lstStyle/>
          <a:p>
            <a:r>
              <a:rPr lang="en-US" sz="1200" dirty="0" err="1" smtClean="0"/>
              <a:t>Apabila</a:t>
            </a:r>
            <a:r>
              <a:rPr lang="en-US" sz="1200" dirty="0" smtClean="0"/>
              <a:t> </a:t>
            </a:r>
            <a:r>
              <a:rPr lang="en-US" sz="1200" dirty="0" err="1" smtClean="0"/>
              <a:t>nilai</a:t>
            </a:r>
            <a:r>
              <a:rPr lang="en-US" sz="1200" dirty="0" smtClean="0"/>
              <a:t> E &lt; F, </a:t>
            </a:r>
            <a:r>
              <a:rPr lang="en-US" sz="1200" dirty="0" err="1" smtClean="0"/>
              <a:t>maka</a:t>
            </a:r>
            <a:r>
              <a:rPr lang="en-US" sz="1200" dirty="0"/>
              <a:t> </a:t>
            </a:r>
            <a:r>
              <a:rPr lang="en-US" sz="1200" dirty="0" err="1" smtClean="0"/>
              <a:t>terjadi</a:t>
            </a:r>
            <a:r>
              <a:rPr lang="en-US" sz="1200" dirty="0" smtClean="0"/>
              <a:t> </a:t>
            </a:r>
            <a:r>
              <a:rPr lang="en-US" sz="1200" i="1" dirty="0" smtClean="0"/>
              <a:t>default</a:t>
            </a:r>
            <a:endParaRPr lang="en-US" sz="1200" i="1" dirty="0"/>
          </a:p>
        </p:txBody>
      </p:sp>
    </p:spTree>
    <p:extLst>
      <p:ext uri="{BB962C8B-B14F-4D97-AF65-F5344CB8AC3E}">
        <p14:creationId xmlns:p14="http://schemas.microsoft.com/office/powerpoint/2010/main" val="35931118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799367" y="1424716"/>
            <a:ext cx="2095500" cy="2595137"/>
            <a:chOff x="8096250" y="1294411"/>
            <a:chExt cx="2095500" cy="2595137"/>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250" y="1794048"/>
              <a:ext cx="2095500" cy="2095500"/>
            </a:xfrm>
            <a:prstGeom prst="rect">
              <a:avLst/>
            </a:prstGeom>
          </p:spPr>
        </p:pic>
        <p:sp>
          <p:nvSpPr>
            <p:cNvPr id="6" name="TextBox 5"/>
            <p:cNvSpPr txBox="1"/>
            <p:nvPr/>
          </p:nvSpPr>
          <p:spPr>
            <a:xfrm>
              <a:off x="8096250" y="1294411"/>
              <a:ext cx="2095499" cy="369332"/>
            </a:xfrm>
            <a:prstGeom prst="rect">
              <a:avLst/>
            </a:prstGeom>
            <a:noFill/>
          </p:spPr>
          <p:txBody>
            <a:bodyPr wrap="square" rtlCol="0">
              <a:spAutoFit/>
            </a:bodyPr>
            <a:lstStyle/>
            <a:p>
              <a:pPr algn="ctr"/>
              <a:r>
                <a:rPr lang="en-US" b="1" dirty="0" smtClean="0"/>
                <a:t>Brownian Motion</a:t>
              </a:r>
              <a:endParaRPr lang="en-US" b="1" dirty="0"/>
            </a:p>
          </p:txBody>
        </p:sp>
      </p:grpSp>
      <p:grpSp>
        <p:nvGrpSpPr>
          <p:cNvPr id="11" name="Group 10"/>
          <p:cNvGrpSpPr/>
          <p:nvPr/>
        </p:nvGrpSpPr>
        <p:grpSpPr>
          <a:xfrm>
            <a:off x="1650670" y="1460557"/>
            <a:ext cx="4571999" cy="4503634"/>
            <a:chOff x="1056904" y="1460557"/>
            <a:chExt cx="4571999" cy="4503634"/>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0827" t="14241" r="22112" b="19387"/>
            <a:stretch/>
          </p:blipFill>
          <p:spPr>
            <a:xfrm>
              <a:off x="1056904" y="1971519"/>
              <a:ext cx="4571999" cy="3992672"/>
            </a:xfrm>
            <a:prstGeom prst="rect">
              <a:avLst/>
            </a:prstGeom>
          </p:spPr>
        </p:pic>
        <p:sp>
          <p:nvSpPr>
            <p:cNvPr id="9" name="TextBox 8"/>
            <p:cNvSpPr txBox="1"/>
            <p:nvPr/>
          </p:nvSpPr>
          <p:spPr>
            <a:xfrm>
              <a:off x="2208809" y="1460557"/>
              <a:ext cx="2268188" cy="369332"/>
            </a:xfrm>
            <a:prstGeom prst="rect">
              <a:avLst/>
            </a:prstGeom>
            <a:noFill/>
          </p:spPr>
          <p:txBody>
            <a:bodyPr wrap="square" rtlCol="0">
              <a:spAutoFit/>
            </a:bodyPr>
            <a:lstStyle/>
            <a:p>
              <a:r>
                <a:rPr lang="en-US" b="1" dirty="0" smtClean="0"/>
                <a:t>KMV – Merton Model</a:t>
              </a:r>
              <a:endParaRPr lang="en-US" b="1" dirty="0"/>
            </a:p>
          </p:txBody>
        </p:sp>
      </p:grpSp>
      <p:sp>
        <p:nvSpPr>
          <p:cNvPr id="10" name="TextBox 9"/>
          <p:cNvSpPr txBox="1"/>
          <p:nvPr/>
        </p:nvSpPr>
        <p:spPr>
          <a:xfrm>
            <a:off x="717118" y="344398"/>
            <a:ext cx="10706603" cy="861774"/>
          </a:xfrm>
          <a:prstGeom prst="rect">
            <a:avLst/>
          </a:prstGeom>
          <a:noFill/>
        </p:spPr>
        <p:txBody>
          <a:bodyPr wrap="square" rtlCol="0">
            <a:spAutoFit/>
          </a:bodyPr>
          <a:lstStyle/>
          <a:p>
            <a:pPr algn="ctr">
              <a:defRPr/>
            </a:pPr>
            <a:r>
              <a:rPr lang="en-GB" sz="5000" b="1" dirty="0" smtClean="0">
                <a:solidFill>
                  <a:srgbClr val="282F39"/>
                </a:solidFill>
                <a:latin typeface="Noto Sans" panose="020B0502040504020204"/>
                <a:ea typeface="Noto Sans" panose="020B0502040504020204" pitchFamily="34"/>
                <a:cs typeface="Noto Sans" panose="020B0502040504020204" pitchFamily="34"/>
              </a:rPr>
              <a:t>Probability of Default (Cont’d)</a:t>
            </a:r>
            <a:endParaRPr lang="en-US" sz="5000" b="1" dirty="0">
              <a:solidFill>
                <a:srgbClr val="282F39"/>
              </a:solidFill>
              <a:latin typeface="Noto Sans" panose="020B0502040504020204"/>
              <a:ea typeface="Noto Sans" panose="020B0502040504020204" pitchFamily="34"/>
              <a:cs typeface="Noto Sans" panose="020B0502040504020204" pitchFamily="34"/>
            </a:endParaRPr>
          </a:p>
        </p:txBody>
      </p:sp>
      <p:sp>
        <p:nvSpPr>
          <p:cNvPr id="12" name="Oval 11"/>
          <p:cNvSpPr/>
          <p:nvPr/>
        </p:nvSpPr>
        <p:spPr>
          <a:xfrm>
            <a:off x="1911927" y="3526971"/>
            <a:ext cx="1840676" cy="9737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12" idx="6"/>
            <a:endCxn id="5" idx="1"/>
          </p:cNvCxnSpPr>
          <p:nvPr/>
        </p:nvCxnSpPr>
        <p:spPr>
          <a:xfrm flipV="1">
            <a:off x="3752603" y="2972103"/>
            <a:ext cx="4046764" cy="1041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20689392">
            <a:off x="4621629" y="3463862"/>
            <a:ext cx="2897579" cy="523220"/>
          </a:xfrm>
          <a:prstGeom prst="rect">
            <a:avLst/>
          </a:prstGeom>
          <a:noFill/>
        </p:spPr>
        <p:txBody>
          <a:bodyPr wrap="square" rtlCol="0">
            <a:spAutoFit/>
          </a:bodyPr>
          <a:lstStyle/>
          <a:p>
            <a:r>
              <a:rPr lang="en-US" sz="1400" dirty="0" err="1" smtClean="0"/>
              <a:t>Pergerakan</a:t>
            </a:r>
            <a:r>
              <a:rPr lang="en-US" sz="1400" dirty="0" smtClean="0"/>
              <a:t> asset </a:t>
            </a:r>
            <a:r>
              <a:rPr lang="en-US" sz="1400" dirty="0" err="1" smtClean="0"/>
              <a:t>perusahaan</a:t>
            </a:r>
            <a:r>
              <a:rPr lang="en-US" sz="1400" dirty="0" smtClean="0"/>
              <a:t> </a:t>
            </a:r>
            <a:r>
              <a:rPr lang="en-US" sz="1400" dirty="0" err="1" smtClean="0"/>
              <a:t>mengikuti</a:t>
            </a:r>
            <a:r>
              <a:rPr lang="en-US" sz="1400" dirty="0" smtClean="0"/>
              <a:t> </a:t>
            </a:r>
            <a:r>
              <a:rPr lang="en-US" sz="1400" dirty="0" err="1" smtClean="0"/>
              <a:t>perilaku</a:t>
            </a:r>
            <a:r>
              <a:rPr lang="en-US" sz="1400" dirty="0" smtClean="0"/>
              <a:t> Brownian motion</a:t>
            </a:r>
            <a:endParaRPr lang="en-US" sz="1400" dirty="0"/>
          </a:p>
        </p:txBody>
      </p:sp>
      <p:sp>
        <p:nvSpPr>
          <p:cNvPr id="16" name="Oval 15"/>
          <p:cNvSpPr/>
          <p:nvPr/>
        </p:nvSpPr>
        <p:spPr>
          <a:xfrm>
            <a:off x="0" y="5752651"/>
            <a:ext cx="1086512" cy="1105349"/>
          </a:xfrm>
          <a:prstGeom prst="ellipse">
            <a:avLst/>
          </a:prstGeom>
          <a:solidFill>
            <a:schemeClr val="tx1">
              <a:lumMod val="95000"/>
              <a:lumOff val="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Probability of Default</a:t>
            </a:r>
            <a:endParaRPr lang="en-US" sz="1000" b="1" dirty="0"/>
          </a:p>
        </p:txBody>
      </p:sp>
      <p:sp>
        <p:nvSpPr>
          <p:cNvPr id="17" name="Rectangle 16"/>
          <p:cNvSpPr/>
          <p:nvPr/>
        </p:nvSpPr>
        <p:spPr>
          <a:xfrm>
            <a:off x="6627494" y="4250361"/>
            <a:ext cx="4369057" cy="738664"/>
          </a:xfrm>
          <a:prstGeom prst="rect">
            <a:avLst/>
          </a:prstGeom>
        </p:spPr>
        <p:txBody>
          <a:bodyPr wrap="square">
            <a:spAutoFit/>
          </a:bodyPr>
          <a:lstStyle/>
          <a:p>
            <a:r>
              <a:rPr lang="en-US" sz="1400" dirty="0">
                <a:solidFill>
                  <a:srgbClr val="4D5156"/>
                </a:solidFill>
              </a:rPr>
              <a:t>Brownian </a:t>
            </a:r>
            <a:r>
              <a:rPr lang="en-US" sz="1400" dirty="0" smtClean="0">
                <a:solidFill>
                  <a:srgbClr val="4D5156"/>
                </a:solidFill>
              </a:rPr>
              <a:t>motion is </a:t>
            </a:r>
            <a:r>
              <a:rPr lang="en-US" sz="1400" dirty="0">
                <a:solidFill>
                  <a:srgbClr val="4D5156"/>
                </a:solidFill>
              </a:rPr>
              <a:t>the random motion of particles suspended in a fluid resulting from their collision with the fast-moving molecules in the fluid.</a:t>
            </a:r>
            <a:endParaRPr lang="en-US" sz="1400" dirty="0"/>
          </a:p>
        </p:txBody>
      </p:sp>
    </p:spTree>
    <p:extLst>
      <p:ext uri="{BB962C8B-B14F-4D97-AF65-F5344CB8AC3E}">
        <p14:creationId xmlns:p14="http://schemas.microsoft.com/office/powerpoint/2010/main" val="37073343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 y="5860473"/>
            <a:ext cx="997528" cy="997528"/>
          </a:xfrm>
          <a:prstGeom prst="ellipse">
            <a:avLst/>
          </a:prstGeom>
          <a:solidFill>
            <a:srgbClr val="7030A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Historical Data</a:t>
            </a:r>
            <a:endParaRPr lang="en-US" sz="1000" b="1" dirty="0"/>
          </a:p>
        </p:txBody>
      </p:sp>
      <p:sp>
        <p:nvSpPr>
          <p:cNvPr id="13" name="TextBox 12"/>
          <p:cNvSpPr txBox="1"/>
          <p:nvPr/>
        </p:nvSpPr>
        <p:spPr>
          <a:xfrm>
            <a:off x="764619" y="285022"/>
            <a:ext cx="10706603" cy="861774"/>
          </a:xfrm>
          <a:prstGeom prst="rect">
            <a:avLst/>
          </a:prstGeom>
          <a:noFill/>
        </p:spPr>
        <p:txBody>
          <a:bodyPr wrap="square" rtlCol="0">
            <a:spAutoFit/>
          </a:bodyPr>
          <a:lstStyle/>
          <a:p>
            <a:pPr algn="ctr">
              <a:defRPr/>
            </a:pPr>
            <a:r>
              <a:rPr lang="en-GB" sz="5000" b="1" dirty="0" smtClean="0">
                <a:solidFill>
                  <a:srgbClr val="282F39"/>
                </a:solidFill>
                <a:latin typeface="Noto Sans" panose="020B0502040504020204"/>
                <a:ea typeface="Noto Sans" panose="020B0502040504020204" pitchFamily="34"/>
                <a:cs typeface="Noto Sans" panose="020B0502040504020204" pitchFamily="34"/>
              </a:rPr>
              <a:t>Historical Data</a:t>
            </a:r>
            <a:endParaRPr lang="en-US" sz="5000" b="1" dirty="0">
              <a:solidFill>
                <a:srgbClr val="282F39"/>
              </a:solidFill>
              <a:latin typeface="Noto Sans" panose="020B0502040504020204"/>
              <a:ea typeface="Noto Sans" panose="020B0502040504020204" pitchFamily="34"/>
              <a:cs typeface="Noto Sans" panose="020B0502040504020204" pitchFamily="3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324" y="1322327"/>
            <a:ext cx="8008452" cy="5068426"/>
          </a:xfrm>
          <a:prstGeom prst="rect">
            <a:avLst/>
          </a:prstGeom>
        </p:spPr>
      </p:pic>
    </p:spTree>
    <p:extLst>
      <p:ext uri="{BB962C8B-B14F-4D97-AF65-F5344CB8AC3E}">
        <p14:creationId xmlns:p14="http://schemas.microsoft.com/office/powerpoint/2010/main" val="10237058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0" y="6068290"/>
            <a:ext cx="789709" cy="789709"/>
          </a:xfrm>
          <a:prstGeom prst="ellipse">
            <a:avLst/>
          </a:prstGeom>
          <a:solidFill>
            <a:srgbClr val="00B05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Credit Rating</a:t>
            </a:r>
            <a:endParaRPr lang="en-US" sz="10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683" y="1206172"/>
            <a:ext cx="4321084" cy="5434312"/>
          </a:xfrm>
          <a:prstGeom prst="rect">
            <a:avLst/>
          </a:prstGeom>
        </p:spPr>
      </p:pic>
      <p:sp>
        <p:nvSpPr>
          <p:cNvPr id="6" name="TextBox 5"/>
          <p:cNvSpPr txBox="1"/>
          <p:nvPr/>
        </p:nvSpPr>
        <p:spPr>
          <a:xfrm>
            <a:off x="717118" y="344398"/>
            <a:ext cx="10706603" cy="861774"/>
          </a:xfrm>
          <a:prstGeom prst="rect">
            <a:avLst/>
          </a:prstGeom>
          <a:noFill/>
        </p:spPr>
        <p:txBody>
          <a:bodyPr wrap="square" rtlCol="0">
            <a:spAutoFit/>
          </a:bodyPr>
          <a:lstStyle/>
          <a:p>
            <a:pPr algn="ctr">
              <a:defRPr/>
            </a:pPr>
            <a:r>
              <a:rPr lang="en-GB" sz="5000" b="1" dirty="0" smtClean="0">
                <a:solidFill>
                  <a:srgbClr val="282F39"/>
                </a:solidFill>
                <a:latin typeface="Noto Sans" panose="020B0502040504020204"/>
                <a:ea typeface="Noto Sans" panose="020B0502040504020204" pitchFamily="34"/>
                <a:cs typeface="Noto Sans" panose="020B0502040504020204" pitchFamily="34"/>
              </a:rPr>
              <a:t>Credit Rating</a:t>
            </a:r>
            <a:endParaRPr lang="en-US" sz="5000" b="1" dirty="0">
              <a:solidFill>
                <a:srgbClr val="282F39"/>
              </a:solidFill>
              <a:latin typeface="Noto Sans" panose="020B0502040504020204"/>
              <a:ea typeface="Noto Sans" panose="020B0502040504020204" pitchFamily="34"/>
              <a:cs typeface="Noto Sans" panose="020B0502040504020204" pitchFamily="3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047" y="1803438"/>
            <a:ext cx="5462550" cy="3862990"/>
          </a:xfrm>
          <a:prstGeom prst="rect">
            <a:avLst/>
          </a:prstGeom>
        </p:spPr>
      </p:pic>
      <p:sp>
        <p:nvSpPr>
          <p:cNvPr id="2" name="Rectangle 1"/>
          <p:cNvSpPr/>
          <p:nvPr/>
        </p:nvSpPr>
        <p:spPr>
          <a:xfrm>
            <a:off x="6115791" y="3538846"/>
            <a:ext cx="5664531" cy="28500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07924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0" y="6015442"/>
            <a:ext cx="842558" cy="842558"/>
          </a:xfrm>
          <a:prstGeom prst="ellipse">
            <a:avLst/>
          </a:prstGeom>
          <a:solidFill>
            <a:srgbClr val="0070C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Credit Scoring</a:t>
            </a:r>
            <a:endParaRPr lang="en-US" sz="1000" b="1" dirty="0"/>
          </a:p>
        </p:txBody>
      </p:sp>
      <p:grpSp>
        <p:nvGrpSpPr>
          <p:cNvPr id="10" name="Group 9"/>
          <p:cNvGrpSpPr/>
          <p:nvPr/>
        </p:nvGrpSpPr>
        <p:grpSpPr>
          <a:xfrm>
            <a:off x="564520" y="1497828"/>
            <a:ext cx="11457270" cy="4814497"/>
            <a:chOff x="576396" y="1200945"/>
            <a:chExt cx="11457270" cy="4814497"/>
          </a:xfrm>
        </p:grpSpPr>
        <p:pic>
          <p:nvPicPr>
            <p:cNvPr id="4" name="Picture 3"/>
            <p:cNvPicPr>
              <a:picLocks noChangeAspect="1"/>
            </p:cNvPicPr>
            <p:nvPr/>
          </p:nvPicPr>
          <p:blipFill>
            <a:blip r:embed="rId2"/>
            <a:stretch>
              <a:fillRect/>
            </a:stretch>
          </p:blipFill>
          <p:spPr>
            <a:xfrm>
              <a:off x="6265470" y="1200945"/>
              <a:ext cx="5516593" cy="2969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96" y="1200945"/>
              <a:ext cx="5172797" cy="4191585"/>
            </a:xfrm>
            <a:prstGeom prst="rect">
              <a:avLst/>
            </a:prstGeom>
          </p:spPr>
        </p:pic>
        <p:pic>
          <p:nvPicPr>
            <p:cNvPr id="8" name="Picture 7"/>
            <p:cNvPicPr>
              <a:picLocks noChangeAspect="1"/>
            </p:cNvPicPr>
            <p:nvPr/>
          </p:nvPicPr>
          <p:blipFill>
            <a:blip r:embed="rId4"/>
            <a:stretch>
              <a:fillRect/>
            </a:stretch>
          </p:blipFill>
          <p:spPr>
            <a:xfrm>
              <a:off x="6013866" y="4577167"/>
              <a:ext cx="6019800" cy="1438275"/>
            </a:xfrm>
            <a:prstGeom prst="rect">
              <a:avLst/>
            </a:prstGeom>
          </p:spPr>
        </p:pic>
      </p:grpSp>
      <p:sp>
        <p:nvSpPr>
          <p:cNvPr id="9" name="TextBox 8"/>
          <p:cNvSpPr txBox="1"/>
          <p:nvPr/>
        </p:nvSpPr>
        <p:spPr>
          <a:xfrm>
            <a:off x="842558" y="228832"/>
            <a:ext cx="10706603" cy="861774"/>
          </a:xfrm>
          <a:prstGeom prst="rect">
            <a:avLst/>
          </a:prstGeom>
          <a:noFill/>
        </p:spPr>
        <p:txBody>
          <a:bodyPr wrap="square" rtlCol="0">
            <a:spAutoFit/>
          </a:bodyPr>
          <a:lstStyle/>
          <a:p>
            <a:pPr algn="ctr">
              <a:defRPr/>
            </a:pPr>
            <a:r>
              <a:rPr lang="en-GB" sz="5000" b="1" dirty="0" smtClean="0">
                <a:solidFill>
                  <a:srgbClr val="282F39"/>
                </a:solidFill>
                <a:latin typeface="Noto Sans" panose="020B0502040504020204"/>
                <a:ea typeface="Noto Sans" panose="020B0502040504020204" pitchFamily="34"/>
                <a:cs typeface="Noto Sans" panose="020B0502040504020204" pitchFamily="34"/>
              </a:rPr>
              <a:t>Credit Scoring</a:t>
            </a:r>
            <a:endParaRPr lang="en-US" sz="5000" b="1" dirty="0">
              <a:solidFill>
                <a:srgbClr val="282F39"/>
              </a:solidFill>
              <a:latin typeface="Noto Sans" panose="020B050204050402020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16822620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1329" y="1529341"/>
            <a:ext cx="6958941" cy="3957520"/>
          </a:xfrm>
          <a:prstGeom prst="rect">
            <a:avLst/>
          </a:prstGeom>
        </p:spPr>
      </p:pic>
      <p:pic>
        <p:nvPicPr>
          <p:cNvPr id="5" name="Picture 4"/>
          <p:cNvPicPr>
            <a:picLocks noChangeAspect="1"/>
          </p:cNvPicPr>
          <p:nvPr/>
        </p:nvPicPr>
        <p:blipFill rotWithShape="1">
          <a:blip r:embed="rId3"/>
          <a:srcRect l="3251" t="28658" r="36493" b="5958"/>
          <a:stretch/>
        </p:blipFill>
        <p:spPr>
          <a:xfrm>
            <a:off x="7569716" y="1862796"/>
            <a:ext cx="4156363" cy="2970922"/>
          </a:xfrm>
          <a:prstGeom prst="rect">
            <a:avLst/>
          </a:prstGeom>
        </p:spPr>
      </p:pic>
      <p:sp>
        <p:nvSpPr>
          <p:cNvPr id="6" name="Oval 5"/>
          <p:cNvSpPr/>
          <p:nvPr/>
        </p:nvSpPr>
        <p:spPr>
          <a:xfrm>
            <a:off x="0" y="6015342"/>
            <a:ext cx="842658" cy="842658"/>
          </a:xfrm>
          <a:prstGeom prst="ellipse">
            <a:avLst/>
          </a:prstGeom>
          <a:solidFill>
            <a:schemeClr val="accent4">
              <a:lumMod val="7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Interest</a:t>
            </a:r>
            <a:endParaRPr lang="en-US" sz="1000" b="1" dirty="0"/>
          </a:p>
        </p:txBody>
      </p:sp>
      <p:sp>
        <p:nvSpPr>
          <p:cNvPr id="8" name="TextBox 7"/>
          <p:cNvSpPr txBox="1"/>
          <p:nvPr/>
        </p:nvSpPr>
        <p:spPr>
          <a:xfrm>
            <a:off x="728994" y="305895"/>
            <a:ext cx="10706603" cy="861774"/>
          </a:xfrm>
          <a:prstGeom prst="rect">
            <a:avLst/>
          </a:prstGeom>
          <a:noFill/>
        </p:spPr>
        <p:txBody>
          <a:bodyPr wrap="square" rtlCol="0">
            <a:spAutoFit/>
          </a:bodyPr>
          <a:lstStyle/>
          <a:p>
            <a:pPr algn="ctr">
              <a:defRPr/>
            </a:pPr>
            <a:r>
              <a:rPr lang="en-GB" sz="5000" b="1" dirty="0" smtClean="0">
                <a:solidFill>
                  <a:srgbClr val="282F39"/>
                </a:solidFill>
                <a:latin typeface="Noto Sans" panose="020B0502040504020204"/>
                <a:ea typeface="Noto Sans" panose="020B0502040504020204" pitchFamily="34"/>
                <a:cs typeface="Noto Sans" panose="020B0502040504020204" pitchFamily="34"/>
              </a:rPr>
              <a:t>Interest</a:t>
            </a:r>
            <a:endParaRPr lang="en-US" sz="5000" b="1" dirty="0">
              <a:solidFill>
                <a:srgbClr val="282F39"/>
              </a:solidFill>
              <a:latin typeface="Noto Sans" panose="020B050204050402020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28607590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2873829" y="0"/>
            <a:ext cx="9330046" cy="6858000"/>
          </a:xfrm>
          <a:prstGeom prst="rect">
            <a:avLst/>
          </a:prstGeom>
          <a:solidFill>
            <a:srgbClr val="195E6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195E65"/>
              </a:solidFill>
            </a:endParaRPr>
          </a:p>
        </p:txBody>
      </p:sp>
      <p:sp>
        <p:nvSpPr>
          <p:cNvPr id="26" name="TextBox 25"/>
          <p:cNvSpPr txBox="1"/>
          <p:nvPr/>
        </p:nvSpPr>
        <p:spPr>
          <a:xfrm>
            <a:off x="-26429" y="6488667"/>
            <a:ext cx="1487094"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Theory &amp; BK</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4" name="Oval 13"/>
          <p:cNvSpPr/>
          <p:nvPr/>
        </p:nvSpPr>
        <p:spPr>
          <a:xfrm>
            <a:off x="431728" y="2514600"/>
            <a:ext cx="1828800" cy="1828800"/>
          </a:xfrm>
          <a:prstGeom prst="ellipse">
            <a:avLst/>
          </a:prstGeom>
          <a:solidFill>
            <a:srgbClr val="FF000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Contagion Systemic</a:t>
            </a:r>
            <a:endParaRPr lang="en-US" b="1" dirty="0"/>
          </a:p>
        </p:txBody>
      </p:sp>
      <p:sp>
        <p:nvSpPr>
          <p:cNvPr id="15" name="TextBox 14"/>
          <p:cNvSpPr txBox="1"/>
          <p:nvPr/>
        </p:nvSpPr>
        <p:spPr>
          <a:xfrm>
            <a:off x="3146945" y="998813"/>
            <a:ext cx="7442815" cy="2169825"/>
          </a:xfrm>
          <a:prstGeom prst="rect">
            <a:avLst/>
          </a:prstGeom>
          <a:noFill/>
        </p:spPr>
        <p:txBody>
          <a:bodyPr wrap="square" rtlCol="0">
            <a:spAutoFit/>
          </a:bodyPr>
          <a:lstStyle/>
          <a:p>
            <a:pPr>
              <a:lnSpc>
                <a:spcPct val="150000"/>
              </a:lnSpc>
            </a:pPr>
            <a:r>
              <a:rPr lang="en-US" dirty="0" err="1" smtClean="0">
                <a:solidFill>
                  <a:schemeClr val="bg1"/>
                </a:solidFill>
              </a:rPr>
              <a:t>Merupakan</a:t>
            </a:r>
            <a:r>
              <a:rPr lang="en-US" dirty="0" smtClean="0">
                <a:solidFill>
                  <a:schemeClr val="bg1"/>
                </a:solidFill>
              </a:rPr>
              <a:t> </a:t>
            </a:r>
            <a:r>
              <a:rPr lang="en-US" dirty="0" err="1" smtClean="0">
                <a:solidFill>
                  <a:schemeClr val="bg1"/>
                </a:solidFill>
              </a:rPr>
              <a:t>akibat</a:t>
            </a:r>
            <a:r>
              <a:rPr lang="en-US" dirty="0" smtClean="0">
                <a:solidFill>
                  <a:schemeClr val="bg1"/>
                </a:solidFill>
              </a:rPr>
              <a:t> </a:t>
            </a:r>
            <a:r>
              <a:rPr lang="en-US" dirty="0" err="1" smtClean="0">
                <a:solidFill>
                  <a:schemeClr val="bg1"/>
                </a:solidFill>
              </a:rPr>
              <a:t>sistemik</a:t>
            </a:r>
            <a:r>
              <a:rPr lang="en-US" dirty="0" smtClean="0">
                <a:solidFill>
                  <a:schemeClr val="bg1"/>
                </a:solidFill>
              </a:rPr>
              <a:t> </a:t>
            </a:r>
            <a:r>
              <a:rPr lang="en-US" dirty="0" err="1" smtClean="0">
                <a:solidFill>
                  <a:schemeClr val="bg1"/>
                </a:solidFill>
              </a:rPr>
              <a:t>dari</a:t>
            </a:r>
            <a:r>
              <a:rPr lang="en-US" dirty="0" smtClean="0">
                <a:solidFill>
                  <a:schemeClr val="bg1"/>
                </a:solidFill>
              </a:rPr>
              <a:t> </a:t>
            </a:r>
            <a:r>
              <a:rPr lang="en-US" dirty="0" err="1" smtClean="0">
                <a:solidFill>
                  <a:schemeClr val="bg1"/>
                </a:solidFill>
              </a:rPr>
              <a:t>adanya</a:t>
            </a:r>
            <a:r>
              <a:rPr lang="en-US" dirty="0" smtClean="0">
                <a:solidFill>
                  <a:schemeClr val="bg1"/>
                </a:solidFill>
              </a:rPr>
              <a:t> </a:t>
            </a:r>
            <a:r>
              <a:rPr lang="en-US" dirty="0" err="1" smtClean="0">
                <a:solidFill>
                  <a:schemeClr val="bg1"/>
                </a:solidFill>
              </a:rPr>
              <a:t>gagal</a:t>
            </a:r>
            <a:r>
              <a:rPr lang="en-US" dirty="0" smtClean="0">
                <a:solidFill>
                  <a:schemeClr val="bg1"/>
                </a:solidFill>
              </a:rPr>
              <a:t> </a:t>
            </a:r>
            <a:r>
              <a:rPr lang="en-US" dirty="0" err="1" smtClean="0">
                <a:solidFill>
                  <a:schemeClr val="bg1"/>
                </a:solidFill>
              </a:rPr>
              <a:t>bayar</a:t>
            </a:r>
            <a:r>
              <a:rPr lang="en-US" dirty="0" smtClean="0">
                <a:solidFill>
                  <a:schemeClr val="bg1"/>
                </a:solidFill>
              </a:rPr>
              <a:t>. </a:t>
            </a:r>
            <a:r>
              <a:rPr lang="en-US" dirty="0" err="1" smtClean="0">
                <a:solidFill>
                  <a:schemeClr val="bg1"/>
                </a:solidFill>
              </a:rPr>
              <a:t>Terjadi</a:t>
            </a:r>
            <a:r>
              <a:rPr lang="en-US" dirty="0" smtClean="0">
                <a:solidFill>
                  <a:schemeClr val="bg1"/>
                </a:solidFill>
              </a:rPr>
              <a:t> </a:t>
            </a:r>
            <a:r>
              <a:rPr lang="en-US" dirty="0" err="1" smtClean="0">
                <a:solidFill>
                  <a:schemeClr val="bg1"/>
                </a:solidFill>
              </a:rPr>
              <a:t>karena</a:t>
            </a:r>
            <a:r>
              <a:rPr lang="en-US" dirty="0" smtClean="0">
                <a:solidFill>
                  <a:schemeClr val="bg1"/>
                </a:solidFill>
              </a:rPr>
              <a:t> 2</a:t>
            </a:r>
            <a:r>
              <a:rPr lang="en-US" baseline="30000" dirty="0" smtClean="0">
                <a:solidFill>
                  <a:schemeClr val="bg1"/>
                </a:solidFill>
              </a:rPr>
              <a:t>nd</a:t>
            </a:r>
            <a:r>
              <a:rPr lang="en-US" dirty="0" smtClean="0">
                <a:solidFill>
                  <a:schemeClr val="bg1"/>
                </a:solidFill>
              </a:rPr>
              <a:t> party </a:t>
            </a:r>
            <a:r>
              <a:rPr lang="en-US" dirty="0" err="1" smtClean="0">
                <a:solidFill>
                  <a:schemeClr val="bg1"/>
                </a:solidFill>
              </a:rPr>
              <a:t>atau</a:t>
            </a:r>
            <a:r>
              <a:rPr lang="en-US" dirty="0" smtClean="0">
                <a:solidFill>
                  <a:schemeClr val="bg1"/>
                </a:solidFill>
              </a:rPr>
              <a:t> </a:t>
            </a:r>
            <a:r>
              <a:rPr lang="en-US" dirty="0" err="1" smtClean="0">
                <a:solidFill>
                  <a:schemeClr val="bg1"/>
                </a:solidFill>
              </a:rPr>
              <a:t>peminjam</a:t>
            </a:r>
            <a:r>
              <a:rPr lang="en-US" dirty="0" smtClean="0">
                <a:solidFill>
                  <a:schemeClr val="bg1"/>
                </a:solidFill>
              </a:rPr>
              <a:t> </a:t>
            </a:r>
            <a:r>
              <a:rPr lang="en-US" dirty="0" err="1" smtClean="0">
                <a:solidFill>
                  <a:schemeClr val="bg1"/>
                </a:solidFill>
              </a:rPr>
              <a:t>uang</a:t>
            </a:r>
            <a:r>
              <a:rPr lang="en-US" dirty="0" smtClean="0">
                <a:solidFill>
                  <a:schemeClr val="bg1"/>
                </a:solidFill>
              </a:rPr>
              <a:t>  </a:t>
            </a:r>
            <a:r>
              <a:rPr lang="en-US" dirty="0" err="1" smtClean="0">
                <a:solidFill>
                  <a:schemeClr val="bg1"/>
                </a:solidFill>
              </a:rPr>
              <a:t>meminjamkan</a:t>
            </a:r>
            <a:r>
              <a:rPr lang="en-US" dirty="0" smtClean="0">
                <a:solidFill>
                  <a:schemeClr val="bg1"/>
                </a:solidFill>
              </a:rPr>
              <a:t> </a:t>
            </a:r>
            <a:r>
              <a:rPr lang="en-US" dirty="0" err="1" smtClean="0">
                <a:solidFill>
                  <a:schemeClr val="bg1"/>
                </a:solidFill>
              </a:rPr>
              <a:t>kembali</a:t>
            </a:r>
            <a:r>
              <a:rPr lang="en-US" dirty="0" smtClean="0">
                <a:solidFill>
                  <a:schemeClr val="bg1"/>
                </a:solidFill>
              </a:rPr>
              <a:t> </a:t>
            </a:r>
            <a:r>
              <a:rPr lang="en-US" dirty="0" err="1" smtClean="0">
                <a:solidFill>
                  <a:schemeClr val="bg1"/>
                </a:solidFill>
              </a:rPr>
              <a:t>uang</a:t>
            </a:r>
            <a:r>
              <a:rPr lang="en-US" dirty="0" smtClean="0">
                <a:solidFill>
                  <a:schemeClr val="bg1"/>
                </a:solidFill>
              </a:rPr>
              <a:t> </a:t>
            </a:r>
            <a:r>
              <a:rPr lang="en-US" dirty="0" err="1" smtClean="0">
                <a:solidFill>
                  <a:schemeClr val="bg1"/>
                </a:solidFill>
              </a:rPr>
              <a:t>tersebut</a:t>
            </a:r>
            <a:r>
              <a:rPr lang="en-US" dirty="0" smtClean="0">
                <a:solidFill>
                  <a:schemeClr val="bg1"/>
                </a:solidFill>
              </a:rPr>
              <a:t> </a:t>
            </a:r>
            <a:r>
              <a:rPr lang="en-US" dirty="0" err="1" smtClean="0">
                <a:solidFill>
                  <a:schemeClr val="bg1"/>
                </a:solidFill>
              </a:rPr>
              <a:t>kepada</a:t>
            </a:r>
            <a:r>
              <a:rPr lang="en-US" dirty="0" smtClean="0">
                <a:solidFill>
                  <a:schemeClr val="bg1"/>
                </a:solidFill>
              </a:rPr>
              <a:t> 3</a:t>
            </a:r>
            <a:r>
              <a:rPr lang="en-US" baseline="30000" dirty="0" smtClean="0">
                <a:solidFill>
                  <a:schemeClr val="bg1"/>
                </a:solidFill>
              </a:rPr>
              <a:t>rd</a:t>
            </a:r>
            <a:r>
              <a:rPr lang="en-US" dirty="0" smtClean="0">
                <a:solidFill>
                  <a:schemeClr val="bg1"/>
                </a:solidFill>
              </a:rPr>
              <a:t> party </a:t>
            </a:r>
            <a:r>
              <a:rPr lang="en-US" dirty="0" err="1" smtClean="0">
                <a:solidFill>
                  <a:schemeClr val="bg1"/>
                </a:solidFill>
              </a:rPr>
              <a:t>tanpa</a:t>
            </a:r>
            <a:r>
              <a:rPr lang="en-US" dirty="0" smtClean="0">
                <a:solidFill>
                  <a:schemeClr val="bg1"/>
                </a:solidFill>
              </a:rPr>
              <a:t> level risk assessment yang </a:t>
            </a:r>
            <a:r>
              <a:rPr lang="en-US" dirty="0" err="1" smtClean="0">
                <a:solidFill>
                  <a:schemeClr val="bg1"/>
                </a:solidFill>
              </a:rPr>
              <a:t>sama</a:t>
            </a:r>
            <a:r>
              <a:rPr lang="en-US" dirty="0" smtClean="0">
                <a:solidFill>
                  <a:schemeClr val="bg1"/>
                </a:solidFill>
              </a:rPr>
              <a:t> </a:t>
            </a:r>
            <a:r>
              <a:rPr lang="en-US" dirty="0" err="1" smtClean="0">
                <a:solidFill>
                  <a:schemeClr val="bg1"/>
                </a:solidFill>
              </a:rPr>
              <a:t>seperti</a:t>
            </a:r>
            <a:r>
              <a:rPr lang="en-US" dirty="0" smtClean="0">
                <a:solidFill>
                  <a:schemeClr val="bg1"/>
                </a:solidFill>
              </a:rPr>
              <a:t> 1</a:t>
            </a:r>
            <a:r>
              <a:rPr lang="en-US" baseline="30000" dirty="0" smtClean="0">
                <a:solidFill>
                  <a:schemeClr val="bg1"/>
                </a:solidFill>
              </a:rPr>
              <a:t>st</a:t>
            </a:r>
            <a:r>
              <a:rPr lang="en-US" dirty="0" smtClean="0">
                <a:solidFill>
                  <a:schemeClr val="bg1"/>
                </a:solidFill>
              </a:rPr>
              <a:t> party. </a:t>
            </a:r>
            <a:r>
              <a:rPr lang="en-US" dirty="0" err="1" smtClean="0">
                <a:solidFill>
                  <a:schemeClr val="bg1"/>
                </a:solidFill>
              </a:rPr>
              <a:t>Contohnya</a:t>
            </a:r>
            <a:r>
              <a:rPr lang="en-US" dirty="0" smtClean="0">
                <a:solidFill>
                  <a:schemeClr val="bg1"/>
                </a:solidFill>
              </a:rPr>
              <a:t> </a:t>
            </a:r>
            <a:r>
              <a:rPr lang="en-US" dirty="0" err="1" smtClean="0">
                <a:solidFill>
                  <a:schemeClr val="bg1"/>
                </a:solidFill>
              </a:rPr>
              <a:t>adalah</a:t>
            </a:r>
            <a:r>
              <a:rPr lang="en-US" dirty="0" smtClean="0">
                <a:solidFill>
                  <a:schemeClr val="bg1"/>
                </a:solidFill>
              </a:rPr>
              <a:t> </a:t>
            </a:r>
            <a:r>
              <a:rPr lang="en-US" dirty="0" err="1" smtClean="0">
                <a:solidFill>
                  <a:schemeClr val="bg1"/>
                </a:solidFill>
              </a:rPr>
              <a:t>krisis</a:t>
            </a:r>
            <a:r>
              <a:rPr lang="en-US" dirty="0" smtClean="0">
                <a:solidFill>
                  <a:schemeClr val="bg1"/>
                </a:solidFill>
              </a:rPr>
              <a:t> </a:t>
            </a:r>
            <a:r>
              <a:rPr lang="en-US" dirty="0" err="1" smtClean="0">
                <a:solidFill>
                  <a:schemeClr val="bg1"/>
                </a:solidFill>
              </a:rPr>
              <a:t>tahun</a:t>
            </a:r>
            <a:r>
              <a:rPr lang="en-US" dirty="0" smtClean="0">
                <a:solidFill>
                  <a:schemeClr val="bg1"/>
                </a:solidFill>
              </a:rPr>
              <a:t> 2008 di USA </a:t>
            </a:r>
            <a:r>
              <a:rPr lang="en-US" dirty="0" err="1" smtClean="0">
                <a:solidFill>
                  <a:schemeClr val="bg1"/>
                </a:solidFill>
              </a:rPr>
              <a:t>karena</a:t>
            </a:r>
            <a:r>
              <a:rPr lang="en-US" dirty="0" smtClean="0">
                <a:solidFill>
                  <a:schemeClr val="bg1"/>
                </a:solidFill>
              </a:rPr>
              <a:t> </a:t>
            </a:r>
            <a:r>
              <a:rPr lang="en-US" i="1" dirty="0" smtClean="0">
                <a:solidFill>
                  <a:schemeClr val="bg1"/>
                </a:solidFill>
              </a:rPr>
              <a:t>mortgage property</a:t>
            </a:r>
            <a:r>
              <a:rPr lang="en-US" dirty="0" smtClean="0">
                <a:solidFill>
                  <a:schemeClr val="bg1"/>
                </a:solidFill>
              </a:rPr>
              <a:t> </a:t>
            </a:r>
            <a:r>
              <a:rPr lang="en-US" dirty="0" err="1" smtClean="0">
                <a:solidFill>
                  <a:schemeClr val="bg1"/>
                </a:solidFill>
              </a:rPr>
              <a:t>dimana</a:t>
            </a:r>
            <a:r>
              <a:rPr lang="en-US" dirty="0" smtClean="0">
                <a:solidFill>
                  <a:schemeClr val="bg1"/>
                </a:solidFill>
              </a:rPr>
              <a:t> </a:t>
            </a:r>
            <a:r>
              <a:rPr lang="en-US" dirty="0" err="1" smtClean="0">
                <a:solidFill>
                  <a:schemeClr val="bg1"/>
                </a:solidFill>
              </a:rPr>
              <a:t>salah</a:t>
            </a:r>
            <a:r>
              <a:rPr lang="en-US" dirty="0" smtClean="0">
                <a:solidFill>
                  <a:schemeClr val="bg1"/>
                </a:solidFill>
              </a:rPr>
              <a:t> </a:t>
            </a:r>
            <a:r>
              <a:rPr lang="en-US" dirty="0" err="1" smtClean="0">
                <a:solidFill>
                  <a:schemeClr val="bg1"/>
                </a:solidFill>
              </a:rPr>
              <a:t>satu</a:t>
            </a:r>
            <a:r>
              <a:rPr lang="en-US" dirty="0" smtClean="0">
                <a:solidFill>
                  <a:schemeClr val="bg1"/>
                </a:solidFill>
              </a:rPr>
              <a:t> bank </a:t>
            </a:r>
            <a:r>
              <a:rPr lang="en-US" dirty="0" err="1" smtClean="0">
                <a:solidFill>
                  <a:schemeClr val="bg1"/>
                </a:solidFill>
              </a:rPr>
              <a:t>terbesar</a:t>
            </a:r>
            <a:r>
              <a:rPr lang="en-US" dirty="0" smtClean="0">
                <a:solidFill>
                  <a:schemeClr val="bg1"/>
                </a:solidFill>
              </a:rPr>
              <a:t> di </a:t>
            </a:r>
            <a:r>
              <a:rPr lang="en-US" dirty="0" err="1" smtClean="0">
                <a:solidFill>
                  <a:schemeClr val="bg1"/>
                </a:solidFill>
              </a:rPr>
              <a:t>dunia</a:t>
            </a:r>
            <a:r>
              <a:rPr lang="en-US" dirty="0" smtClean="0">
                <a:solidFill>
                  <a:schemeClr val="bg1"/>
                </a:solidFill>
              </a:rPr>
              <a:t> </a:t>
            </a:r>
            <a:r>
              <a:rPr lang="en-US" i="1" dirty="0" smtClean="0">
                <a:solidFill>
                  <a:schemeClr val="bg1"/>
                </a:solidFill>
              </a:rPr>
              <a:t>Lehmann Brothers </a:t>
            </a:r>
            <a:r>
              <a:rPr lang="en-US" dirty="0" err="1" smtClean="0">
                <a:solidFill>
                  <a:schemeClr val="bg1"/>
                </a:solidFill>
              </a:rPr>
              <a:t>jatuh</a:t>
            </a:r>
            <a:r>
              <a:rPr lang="en-US" dirty="0" smtClean="0">
                <a:solidFill>
                  <a:schemeClr val="bg1"/>
                </a:solidFill>
              </a:rPr>
              <a:t> </a:t>
            </a:r>
            <a:r>
              <a:rPr lang="en-US" dirty="0" err="1" smtClean="0">
                <a:solidFill>
                  <a:schemeClr val="bg1"/>
                </a:solidFill>
              </a:rPr>
              <a:t>bangkrut</a:t>
            </a:r>
            <a:endParaRPr lang="en-US" dirty="0">
              <a:solidFill>
                <a:schemeClr val="bg1"/>
              </a:solidFill>
            </a:endParaRPr>
          </a:p>
        </p:txBody>
      </p:sp>
      <p:grpSp>
        <p:nvGrpSpPr>
          <p:cNvPr id="2" name="Group 1"/>
          <p:cNvGrpSpPr/>
          <p:nvPr/>
        </p:nvGrpSpPr>
        <p:grpSpPr>
          <a:xfrm>
            <a:off x="4168223" y="3774899"/>
            <a:ext cx="6234835" cy="1710373"/>
            <a:chOff x="3170696" y="1886723"/>
            <a:chExt cx="6234835" cy="1710373"/>
          </a:xfrm>
        </p:grpSpPr>
        <p:sp>
          <p:nvSpPr>
            <p:cNvPr id="29" name="Rectangle 28"/>
            <p:cNvSpPr/>
            <p:nvPr/>
          </p:nvSpPr>
          <p:spPr>
            <a:xfrm>
              <a:off x="4074244" y="1886723"/>
              <a:ext cx="1144859" cy="1023435"/>
            </a:xfrm>
            <a:prstGeom prst="rect">
              <a:avLst/>
            </a:prstGeom>
            <a:solidFill>
              <a:schemeClr val="accent2">
                <a:lumMod val="75000"/>
              </a:schemeClr>
            </a:solid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1</a:t>
              </a:r>
              <a:r>
                <a:rPr kumimoji="0" lang="en-US" sz="1800" b="0" i="0" u="none" strike="noStrike" kern="0" cap="none" spc="0" normalizeH="0" baseline="30000" noProof="0" dirty="0" smtClean="0">
                  <a:ln>
                    <a:noFill/>
                  </a:ln>
                  <a:solidFill>
                    <a:prstClr val="white"/>
                  </a:solidFill>
                  <a:effectLst/>
                  <a:uLnTx/>
                  <a:uFillTx/>
                  <a:latin typeface="Calibri"/>
                </a:rPr>
                <a:t>st</a:t>
              </a:r>
              <a:r>
                <a:rPr kumimoji="0" lang="en-US" sz="1800" b="0" i="0" u="none" strike="noStrike" kern="0" cap="none" spc="0" normalizeH="0" baseline="0" noProof="0" dirty="0" smtClean="0">
                  <a:ln>
                    <a:noFill/>
                  </a:ln>
                  <a:solidFill>
                    <a:prstClr val="white"/>
                  </a:solidFill>
                  <a:effectLst/>
                  <a:uLnTx/>
                  <a:uFillTx/>
                  <a:latin typeface="Calibri"/>
                </a:rPr>
                <a:t> Party</a:t>
              </a:r>
            </a:p>
          </p:txBody>
        </p:sp>
        <p:sp>
          <p:nvSpPr>
            <p:cNvPr id="30" name="Rectangle 29"/>
            <p:cNvSpPr/>
            <p:nvPr/>
          </p:nvSpPr>
          <p:spPr>
            <a:xfrm>
              <a:off x="6167458" y="1886724"/>
              <a:ext cx="1144859" cy="1023435"/>
            </a:xfrm>
            <a:prstGeom prst="rect">
              <a:avLst/>
            </a:prstGeom>
            <a:solidFill>
              <a:schemeClr val="accent2">
                <a:lumMod val="75000"/>
              </a:schemeClr>
            </a:solid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2</a:t>
              </a:r>
              <a:r>
                <a:rPr kumimoji="0" lang="en-US" sz="1800" b="0" i="0" u="none" strike="noStrike" kern="0" cap="none" spc="0" normalizeH="0" baseline="30000" noProof="0" dirty="0" smtClean="0">
                  <a:ln>
                    <a:noFill/>
                  </a:ln>
                  <a:solidFill>
                    <a:prstClr val="white"/>
                  </a:solidFill>
                  <a:effectLst/>
                  <a:uLnTx/>
                  <a:uFillTx/>
                  <a:latin typeface="Calibri"/>
                </a:rPr>
                <a:t>nd</a:t>
              </a:r>
              <a:r>
                <a:rPr kumimoji="0" lang="en-US" sz="1800" b="0" i="0" u="none" strike="noStrike" kern="0" cap="none" spc="0" normalizeH="0" baseline="0" noProof="0" dirty="0" smtClean="0">
                  <a:ln>
                    <a:noFill/>
                  </a:ln>
                  <a:solidFill>
                    <a:prstClr val="white"/>
                  </a:solidFill>
                  <a:effectLst/>
                  <a:uLnTx/>
                  <a:uFillTx/>
                  <a:latin typeface="Calibri"/>
                </a:rPr>
                <a:t> Party</a:t>
              </a:r>
            </a:p>
          </p:txBody>
        </p:sp>
        <p:sp>
          <p:nvSpPr>
            <p:cNvPr id="31" name="Rectangle 30"/>
            <p:cNvSpPr/>
            <p:nvPr/>
          </p:nvSpPr>
          <p:spPr>
            <a:xfrm>
              <a:off x="8260672" y="1886724"/>
              <a:ext cx="1144859" cy="1023435"/>
            </a:xfrm>
            <a:prstGeom prst="rect">
              <a:avLst/>
            </a:prstGeom>
            <a:solidFill>
              <a:schemeClr val="accent2">
                <a:lumMod val="75000"/>
              </a:schemeClr>
            </a:solid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3</a:t>
              </a:r>
              <a:r>
                <a:rPr kumimoji="0" lang="en-US" sz="1800" b="0" i="0" u="none" strike="noStrike" kern="0" cap="none" spc="0" normalizeH="0" baseline="30000" noProof="0" dirty="0" smtClean="0">
                  <a:ln>
                    <a:noFill/>
                  </a:ln>
                  <a:solidFill>
                    <a:prstClr val="white"/>
                  </a:solidFill>
                  <a:effectLst/>
                  <a:uLnTx/>
                  <a:uFillTx/>
                  <a:latin typeface="Calibri"/>
                </a:rPr>
                <a:t>rd</a:t>
              </a:r>
              <a:r>
                <a:rPr kumimoji="0" lang="en-US" sz="1800" b="0" i="0" u="none" strike="noStrike" kern="0" cap="none" spc="0" normalizeH="0" baseline="0" noProof="0" dirty="0" smtClean="0">
                  <a:ln>
                    <a:noFill/>
                  </a:ln>
                  <a:solidFill>
                    <a:prstClr val="white"/>
                  </a:solidFill>
                  <a:effectLst/>
                  <a:uLnTx/>
                  <a:uFillTx/>
                  <a:latin typeface="Calibri"/>
                </a:rPr>
                <a:t> Party</a:t>
              </a:r>
            </a:p>
          </p:txBody>
        </p:sp>
        <p:cxnSp>
          <p:nvCxnSpPr>
            <p:cNvPr id="32" name="Straight Arrow Connector 31"/>
            <p:cNvCxnSpPr/>
            <p:nvPr/>
          </p:nvCxnSpPr>
          <p:spPr>
            <a:xfrm>
              <a:off x="7312317" y="2398439"/>
              <a:ext cx="948355" cy="1"/>
            </a:xfrm>
            <a:prstGeom prst="straightConnector1">
              <a:avLst/>
            </a:prstGeom>
            <a:noFill/>
            <a:ln w="38100" cap="flat" cmpd="sng" algn="ctr">
              <a:solidFill>
                <a:schemeClr val="tx1"/>
              </a:solidFill>
              <a:prstDash val="solid"/>
              <a:miter lim="800000"/>
              <a:tailEnd type="triangle"/>
            </a:ln>
            <a:effectLst/>
          </p:spPr>
        </p:cxnSp>
        <p:sp>
          <p:nvSpPr>
            <p:cNvPr id="33" name="Rectangle 32"/>
            <p:cNvSpPr/>
            <p:nvPr/>
          </p:nvSpPr>
          <p:spPr>
            <a:xfrm>
              <a:off x="5323062" y="1926927"/>
              <a:ext cx="740435" cy="364028"/>
            </a:xfrm>
            <a:prstGeom prst="rect">
              <a:avLst/>
            </a:prstGeom>
            <a:solidFill>
              <a:srgbClr val="92D050"/>
            </a:solid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Loan</a:t>
              </a:r>
            </a:p>
          </p:txBody>
        </p:sp>
        <p:sp>
          <p:nvSpPr>
            <p:cNvPr id="34" name="Rectangle 33"/>
            <p:cNvSpPr/>
            <p:nvPr/>
          </p:nvSpPr>
          <p:spPr>
            <a:xfrm>
              <a:off x="7416276" y="1926927"/>
              <a:ext cx="740435" cy="364028"/>
            </a:xfrm>
            <a:prstGeom prst="rect">
              <a:avLst/>
            </a:prstGeom>
            <a:solidFill>
              <a:srgbClr val="92D050"/>
            </a:solid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rPr>
                <a:t>Loan</a:t>
              </a:r>
            </a:p>
          </p:txBody>
        </p:sp>
        <p:cxnSp>
          <p:nvCxnSpPr>
            <p:cNvPr id="35" name="Curved Connector 34"/>
            <p:cNvCxnSpPr>
              <a:stCxn id="31" idx="2"/>
              <a:endCxn id="30" idx="2"/>
            </p:cNvCxnSpPr>
            <p:nvPr/>
          </p:nvCxnSpPr>
          <p:spPr>
            <a:xfrm rot="5400000">
              <a:off x="7786495" y="1863552"/>
              <a:ext cx="12700" cy="2093214"/>
            </a:xfrm>
            <a:prstGeom prst="curvedConnector3">
              <a:avLst>
                <a:gd name="adj1" fmla="val 3576622"/>
              </a:avLst>
            </a:prstGeom>
            <a:noFill/>
            <a:ln w="38100" cap="flat" cmpd="sng" algn="ctr">
              <a:solidFill>
                <a:sysClr val="window" lastClr="FFFFFF"/>
              </a:solidFill>
              <a:prstDash val="solid"/>
              <a:miter lim="800000"/>
              <a:tailEnd type="triangle"/>
            </a:ln>
            <a:effectLst/>
          </p:spPr>
        </p:cxnSp>
        <p:cxnSp>
          <p:nvCxnSpPr>
            <p:cNvPr id="36" name="Curved Connector 35"/>
            <p:cNvCxnSpPr/>
            <p:nvPr/>
          </p:nvCxnSpPr>
          <p:spPr>
            <a:xfrm rot="5400000">
              <a:off x="5642849" y="1867409"/>
              <a:ext cx="12700" cy="2093214"/>
            </a:xfrm>
            <a:prstGeom prst="curvedConnector3">
              <a:avLst>
                <a:gd name="adj1" fmla="val 3576622"/>
              </a:avLst>
            </a:prstGeom>
            <a:noFill/>
            <a:ln w="38100" cap="flat" cmpd="sng" algn="ctr">
              <a:solidFill>
                <a:schemeClr val="tx1"/>
              </a:solidFill>
              <a:prstDash val="solid"/>
              <a:miter lim="800000"/>
              <a:tailEnd type="triangle"/>
            </a:ln>
            <a:effectLst/>
          </p:spPr>
        </p:cxnSp>
        <p:sp>
          <p:nvSpPr>
            <p:cNvPr id="37" name="Rectangle 36"/>
            <p:cNvSpPr/>
            <p:nvPr/>
          </p:nvSpPr>
          <p:spPr>
            <a:xfrm>
              <a:off x="7327312" y="2892862"/>
              <a:ext cx="950165" cy="364028"/>
            </a:xfrm>
            <a:prstGeom prst="rect">
              <a:avLst/>
            </a:prstGeom>
            <a:solidFill>
              <a:schemeClr val="accent4">
                <a:lumMod val="75000"/>
              </a:schemeClr>
            </a:solid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smtClean="0">
                  <a:ln>
                    <a:noFill/>
                  </a:ln>
                  <a:solidFill>
                    <a:prstClr val="white"/>
                  </a:solidFill>
                  <a:effectLst/>
                  <a:uLnTx/>
                  <a:uFillTx/>
                  <a:latin typeface="Calibri"/>
                </a:rPr>
                <a:t>Default</a:t>
              </a:r>
            </a:p>
          </p:txBody>
        </p:sp>
        <p:sp>
          <p:nvSpPr>
            <p:cNvPr id="38" name="Rectangle 37"/>
            <p:cNvSpPr/>
            <p:nvPr/>
          </p:nvSpPr>
          <p:spPr>
            <a:xfrm>
              <a:off x="5245367" y="2881567"/>
              <a:ext cx="895410" cy="364028"/>
            </a:xfrm>
            <a:prstGeom prst="rect">
              <a:avLst/>
            </a:prstGeom>
            <a:solidFill>
              <a:schemeClr val="accent4">
                <a:lumMod val="75000"/>
              </a:schemeClr>
            </a:solid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smtClean="0">
                  <a:ln>
                    <a:noFill/>
                  </a:ln>
                  <a:solidFill>
                    <a:prstClr val="white"/>
                  </a:solidFill>
                  <a:effectLst/>
                  <a:uLnTx/>
                  <a:uFillTx/>
                  <a:latin typeface="Calibri"/>
                </a:rPr>
                <a:t>Default</a:t>
              </a:r>
            </a:p>
          </p:txBody>
        </p:sp>
        <p:sp>
          <p:nvSpPr>
            <p:cNvPr id="39" name="Rounded Rectangle 38"/>
            <p:cNvSpPr/>
            <p:nvPr/>
          </p:nvSpPr>
          <p:spPr>
            <a:xfrm>
              <a:off x="3170696" y="3035165"/>
              <a:ext cx="1343592" cy="561931"/>
            </a:xfrm>
            <a:prstGeom prst="roundRect">
              <a:avLst/>
            </a:prstGeom>
            <a:solidFill>
              <a:srgbClr val="FFFF00"/>
            </a:solidFill>
            <a:ln w="762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libri"/>
                </a:rPr>
                <a:t>Dangerous!</a:t>
              </a:r>
            </a:p>
          </p:txBody>
        </p:sp>
        <p:cxnSp>
          <p:nvCxnSpPr>
            <p:cNvPr id="40" name="Curved Connector 39"/>
            <p:cNvCxnSpPr/>
            <p:nvPr/>
          </p:nvCxnSpPr>
          <p:spPr>
            <a:xfrm rot="5400000">
              <a:off x="7786495" y="1864769"/>
              <a:ext cx="12700" cy="2093214"/>
            </a:xfrm>
            <a:prstGeom prst="curvedConnector3">
              <a:avLst>
                <a:gd name="adj1" fmla="val 3576622"/>
              </a:avLst>
            </a:prstGeom>
            <a:noFill/>
            <a:ln w="38100" cap="flat" cmpd="sng" algn="ctr">
              <a:solidFill>
                <a:schemeClr val="tx1"/>
              </a:solidFill>
              <a:prstDash val="solid"/>
              <a:miter lim="800000"/>
              <a:tailEnd type="triangle"/>
            </a:ln>
            <a:effectLst/>
          </p:spPr>
        </p:cxnSp>
        <p:cxnSp>
          <p:nvCxnSpPr>
            <p:cNvPr id="41" name="Straight Arrow Connector 40"/>
            <p:cNvCxnSpPr/>
            <p:nvPr/>
          </p:nvCxnSpPr>
          <p:spPr>
            <a:xfrm>
              <a:off x="5219103" y="2404118"/>
              <a:ext cx="948355" cy="1"/>
            </a:xfrm>
            <a:prstGeom prst="straightConnector1">
              <a:avLst/>
            </a:prstGeom>
            <a:noFill/>
            <a:ln w="38100" cap="flat" cmpd="sng" algn="ctr">
              <a:solidFill>
                <a:schemeClr val="tx1"/>
              </a:solidFill>
              <a:prstDash val="solid"/>
              <a:miter lim="800000"/>
              <a:tailEnd type="triangle"/>
            </a:ln>
            <a:effectLst/>
          </p:spPr>
        </p:cxnSp>
      </p:grpSp>
    </p:spTree>
    <p:extLst>
      <p:ext uri="{BB962C8B-B14F-4D97-AF65-F5344CB8AC3E}">
        <p14:creationId xmlns:p14="http://schemas.microsoft.com/office/powerpoint/2010/main" val="23681225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604" y="0"/>
            <a:ext cx="3832860"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959" y="-237508"/>
            <a:ext cx="7226741" cy="7482389"/>
          </a:xfrm>
          <a:prstGeom prst="rect">
            <a:avLst/>
          </a:prstGeom>
        </p:spPr>
      </p:pic>
      <p:sp>
        <p:nvSpPr>
          <p:cNvPr id="6" name="Oval 5"/>
          <p:cNvSpPr/>
          <p:nvPr/>
        </p:nvSpPr>
        <p:spPr>
          <a:xfrm>
            <a:off x="0" y="5875612"/>
            <a:ext cx="1021278" cy="982388"/>
          </a:xfrm>
          <a:prstGeom prst="ellipse">
            <a:avLst/>
          </a:prstGeom>
          <a:solidFill>
            <a:srgbClr val="FF000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Contagion Systemic</a:t>
            </a:r>
            <a:endParaRPr lang="en-US" sz="1000" b="1" dirty="0"/>
          </a:p>
        </p:txBody>
      </p:sp>
    </p:spTree>
    <p:extLst>
      <p:ext uri="{BB962C8B-B14F-4D97-AF65-F5344CB8AC3E}">
        <p14:creationId xmlns:p14="http://schemas.microsoft.com/office/powerpoint/2010/main" val="40189927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61954" y="0"/>
            <a:ext cx="9330046" cy="6858000"/>
          </a:xfrm>
          <a:prstGeom prst="rect">
            <a:avLst/>
          </a:prstGeom>
          <a:solidFill>
            <a:srgbClr val="195E6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195E65"/>
              </a:solidFill>
            </a:endParaRPr>
          </a:p>
        </p:txBody>
      </p:sp>
      <p:sp>
        <p:nvSpPr>
          <p:cNvPr id="4" name="Oval 3"/>
          <p:cNvSpPr/>
          <p:nvPr/>
        </p:nvSpPr>
        <p:spPr>
          <a:xfrm>
            <a:off x="427512" y="2297462"/>
            <a:ext cx="1828800" cy="1828800"/>
          </a:xfrm>
          <a:prstGeom prst="ellipse">
            <a:avLst/>
          </a:prstGeom>
          <a:solidFill>
            <a:schemeClr val="accent3"/>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Collateral</a:t>
            </a:r>
            <a:endParaRPr lang="en-US" b="1" dirty="0"/>
          </a:p>
        </p:txBody>
      </p:sp>
      <p:sp>
        <p:nvSpPr>
          <p:cNvPr id="5" name="TextBox 4"/>
          <p:cNvSpPr txBox="1"/>
          <p:nvPr/>
        </p:nvSpPr>
        <p:spPr>
          <a:xfrm>
            <a:off x="3375606" y="2126949"/>
            <a:ext cx="7778418" cy="2169825"/>
          </a:xfrm>
          <a:prstGeom prst="rect">
            <a:avLst/>
          </a:prstGeom>
          <a:noFill/>
        </p:spPr>
        <p:txBody>
          <a:bodyPr wrap="square" rtlCol="0">
            <a:spAutoFit/>
          </a:bodyPr>
          <a:lstStyle/>
          <a:p>
            <a:pPr>
              <a:lnSpc>
                <a:spcPct val="150000"/>
              </a:lnSpc>
            </a:pPr>
            <a:r>
              <a:rPr lang="en-US" dirty="0" err="1" smtClean="0">
                <a:solidFill>
                  <a:schemeClr val="bg1"/>
                </a:solidFill>
              </a:rPr>
              <a:t>Merupakan</a:t>
            </a:r>
            <a:r>
              <a:rPr lang="en-US" dirty="0" smtClean="0">
                <a:solidFill>
                  <a:schemeClr val="bg1"/>
                </a:solidFill>
              </a:rPr>
              <a:t> </a:t>
            </a:r>
            <a:r>
              <a:rPr lang="en-US" dirty="0" err="1" smtClean="0">
                <a:solidFill>
                  <a:schemeClr val="bg1"/>
                </a:solidFill>
              </a:rPr>
              <a:t>jaminan</a:t>
            </a:r>
            <a:r>
              <a:rPr lang="en-US" dirty="0" smtClean="0">
                <a:solidFill>
                  <a:schemeClr val="bg1"/>
                </a:solidFill>
              </a:rPr>
              <a:t> </a:t>
            </a:r>
            <a:r>
              <a:rPr lang="en-US" dirty="0" err="1" smtClean="0">
                <a:solidFill>
                  <a:schemeClr val="bg1"/>
                </a:solidFill>
              </a:rPr>
              <a:t>dari</a:t>
            </a:r>
            <a:r>
              <a:rPr lang="en-US" dirty="0" smtClean="0">
                <a:solidFill>
                  <a:schemeClr val="bg1"/>
                </a:solidFill>
              </a:rPr>
              <a:t> customer </a:t>
            </a:r>
            <a:r>
              <a:rPr lang="en-US" dirty="0" err="1" smtClean="0">
                <a:solidFill>
                  <a:schemeClr val="bg1"/>
                </a:solidFill>
              </a:rPr>
              <a:t>untuk</a:t>
            </a:r>
            <a:r>
              <a:rPr lang="en-US" dirty="0" smtClean="0">
                <a:solidFill>
                  <a:schemeClr val="bg1"/>
                </a:solidFill>
              </a:rPr>
              <a:t> </a:t>
            </a:r>
            <a:r>
              <a:rPr lang="en-US" dirty="0" err="1" smtClean="0">
                <a:solidFill>
                  <a:schemeClr val="bg1"/>
                </a:solidFill>
              </a:rPr>
              <a:t>kredit</a:t>
            </a:r>
            <a:r>
              <a:rPr lang="en-US" dirty="0" smtClean="0">
                <a:solidFill>
                  <a:schemeClr val="bg1"/>
                </a:solidFill>
              </a:rPr>
              <a:t> yang </a:t>
            </a:r>
            <a:r>
              <a:rPr lang="en-US" dirty="0" err="1" smtClean="0">
                <a:solidFill>
                  <a:schemeClr val="bg1"/>
                </a:solidFill>
              </a:rPr>
              <a:t>diterimanya</a:t>
            </a:r>
            <a:r>
              <a:rPr lang="en-US" dirty="0" smtClean="0">
                <a:solidFill>
                  <a:schemeClr val="bg1"/>
                </a:solidFill>
              </a:rPr>
              <a:t>. Hal </a:t>
            </a:r>
            <a:r>
              <a:rPr lang="en-US" dirty="0" err="1" smtClean="0">
                <a:solidFill>
                  <a:schemeClr val="bg1"/>
                </a:solidFill>
              </a:rPr>
              <a:t>ini</a:t>
            </a:r>
            <a:r>
              <a:rPr lang="en-US" dirty="0" smtClean="0">
                <a:solidFill>
                  <a:schemeClr val="bg1"/>
                </a:solidFill>
              </a:rPr>
              <a:t> </a:t>
            </a:r>
            <a:r>
              <a:rPr lang="en-US" dirty="0" err="1" smtClean="0">
                <a:solidFill>
                  <a:schemeClr val="bg1"/>
                </a:solidFill>
              </a:rPr>
              <a:t>bertujuan</a:t>
            </a:r>
            <a:r>
              <a:rPr lang="en-US" dirty="0" smtClean="0">
                <a:solidFill>
                  <a:schemeClr val="bg1"/>
                </a:solidFill>
              </a:rPr>
              <a:t> </a:t>
            </a:r>
            <a:r>
              <a:rPr lang="en-US" dirty="0" err="1" smtClean="0">
                <a:solidFill>
                  <a:schemeClr val="bg1"/>
                </a:solidFill>
              </a:rPr>
              <a:t>untuk</a:t>
            </a:r>
            <a:r>
              <a:rPr lang="en-US" dirty="0" smtClean="0">
                <a:solidFill>
                  <a:schemeClr val="bg1"/>
                </a:solidFill>
              </a:rPr>
              <a:t> </a:t>
            </a:r>
            <a:r>
              <a:rPr lang="en-US" b="1" dirty="0" err="1" smtClean="0">
                <a:solidFill>
                  <a:schemeClr val="bg1"/>
                </a:solidFill>
              </a:rPr>
              <a:t>meminimalisir</a:t>
            </a:r>
            <a:r>
              <a:rPr lang="en-US" b="1" dirty="0" smtClean="0">
                <a:solidFill>
                  <a:schemeClr val="bg1"/>
                </a:solidFill>
              </a:rPr>
              <a:t> </a:t>
            </a:r>
            <a:r>
              <a:rPr lang="en-US" b="1" dirty="0" err="1" smtClean="0">
                <a:solidFill>
                  <a:schemeClr val="bg1"/>
                </a:solidFill>
              </a:rPr>
              <a:t>resiko</a:t>
            </a:r>
            <a:r>
              <a:rPr lang="en-US" b="1" dirty="0" smtClean="0">
                <a:solidFill>
                  <a:schemeClr val="bg1"/>
                </a:solidFill>
              </a:rPr>
              <a:t> </a:t>
            </a:r>
            <a:r>
              <a:rPr lang="en-US" dirty="0" err="1" smtClean="0">
                <a:solidFill>
                  <a:schemeClr val="bg1"/>
                </a:solidFill>
              </a:rPr>
              <a:t>namun</a:t>
            </a:r>
            <a:r>
              <a:rPr lang="en-US" dirty="0" smtClean="0">
                <a:solidFill>
                  <a:schemeClr val="bg1"/>
                </a:solidFill>
              </a:rPr>
              <a:t> </a:t>
            </a:r>
            <a:r>
              <a:rPr lang="en-US" b="1" dirty="0" err="1" smtClean="0">
                <a:solidFill>
                  <a:schemeClr val="bg1"/>
                </a:solidFill>
              </a:rPr>
              <a:t>bukan</a:t>
            </a:r>
            <a:r>
              <a:rPr lang="en-US" b="1" dirty="0" smtClean="0">
                <a:solidFill>
                  <a:schemeClr val="bg1"/>
                </a:solidFill>
              </a:rPr>
              <a:t> </a:t>
            </a:r>
            <a:r>
              <a:rPr lang="en-US" b="1" dirty="0" err="1" smtClean="0">
                <a:solidFill>
                  <a:schemeClr val="bg1"/>
                </a:solidFill>
              </a:rPr>
              <a:t>berarti</a:t>
            </a:r>
            <a:r>
              <a:rPr lang="en-US" b="1" dirty="0" smtClean="0">
                <a:solidFill>
                  <a:schemeClr val="bg1"/>
                </a:solidFill>
              </a:rPr>
              <a:t> </a:t>
            </a:r>
            <a:r>
              <a:rPr lang="en-US" b="1" dirty="0" err="1" smtClean="0">
                <a:solidFill>
                  <a:schemeClr val="bg1"/>
                </a:solidFill>
              </a:rPr>
              <a:t>pihak</a:t>
            </a:r>
            <a:r>
              <a:rPr lang="en-US" b="1" dirty="0" smtClean="0">
                <a:solidFill>
                  <a:schemeClr val="bg1"/>
                </a:solidFill>
              </a:rPr>
              <a:t> </a:t>
            </a:r>
            <a:r>
              <a:rPr lang="en-US" b="1" dirty="0" err="1" smtClean="0">
                <a:solidFill>
                  <a:schemeClr val="bg1"/>
                </a:solidFill>
              </a:rPr>
              <a:t>peminjam</a:t>
            </a:r>
            <a:r>
              <a:rPr lang="en-US" b="1" dirty="0" smtClean="0">
                <a:solidFill>
                  <a:schemeClr val="bg1"/>
                </a:solidFill>
              </a:rPr>
              <a:t> </a:t>
            </a:r>
            <a:r>
              <a:rPr lang="en-US" b="1" dirty="0" err="1" smtClean="0">
                <a:solidFill>
                  <a:schemeClr val="bg1"/>
                </a:solidFill>
              </a:rPr>
              <a:t>menjadi</a:t>
            </a:r>
            <a:r>
              <a:rPr lang="en-US" b="1" dirty="0" smtClean="0">
                <a:solidFill>
                  <a:schemeClr val="bg1"/>
                </a:solidFill>
              </a:rPr>
              <a:t> </a:t>
            </a:r>
            <a:r>
              <a:rPr lang="en-US" b="1" dirty="0" err="1" smtClean="0">
                <a:solidFill>
                  <a:schemeClr val="bg1"/>
                </a:solidFill>
              </a:rPr>
              <a:t>bebas</a:t>
            </a:r>
            <a:r>
              <a:rPr lang="en-US" b="1" dirty="0" smtClean="0">
                <a:solidFill>
                  <a:schemeClr val="bg1"/>
                </a:solidFill>
              </a:rPr>
              <a:t> </a:t>
            </a:r>
            <a:r>
              <a:rPr lang="en-US" b="1" dirty="0" err="1" smtClean="0">
                <a:solidFill>
                  <a:schemeClr val="bg1"/>
                </a:solidFill>
              </a:rPr>
              <a:t>resiko</a:t>
            </a:r>
            <a:r>
              <a:rPr lang="en-US" dirty="0" smtClean="0">
                <a:solidFill>
                  <a:schemeClr val="bg1"/>
                </a:solidFill>
              </a:rPr>
              <a:t>. </a:t>
            </a:r>
            <a:r>
              <a:rPr lang="en-US" dirty="0" err="1" smtClean="0">
                <a:solidFill>
                  <a:schemeClr val="bg1"/>
                </a:solidFill>
              </a:rPr>
              <a:t>Bernilai</a:t>
            </a:r>
            <a:r>
              <a:rPr lang="en-US" dirty="0" smtClean="0">
                <a:solidFill>
                  <a:schemeClr val="bg1"/>
                </a:solidFill>
              </a:rPr>
              <a:t> </a:t>
            </a:r>
            <a:r>
              <a:rPr lang="en-US" dirty="0" err="1" smtClean="0">
                <a:solidFill>
                  <a:schemeClr val="bg1"/>
                </a:solidFill>
              </a:rPr>
              <a:t>lebih</a:t>
            </a:r>
            <a:r>
              <a:rPr lang="en-US" dirty="0" smtClean="0">
                <a:solidFill>
                  <a:schemeClr val="bg1"/>
                </a:solidFill>
              </a:rPr>
              <a:t> </a:t>
            </a:r>
            <a:r>
              <a:rPr lang="en-US" dirty="0" err="1" smtClean="0">
                <a:solidFill>
                  <a:schemeClr val="bg1"/>
                </a:solidFill>
              </a:rPr>
              <a:t>dari</a:t>
            </a:r>
            <a:r>
              <a:rPr lang="en-US" dirty="0" smtClean="0">
                <a:solidFill>
                  <a:schemeClr val="bg1"/>
                </a:solidFill>
              </a:rPr>
              <a:t> </a:t>
            </a:r>
            <a:r>
              <a:rPr lang="en-US" dirty="0" err="1" smtClean="0">
                <a:solidFill>
                  <a:schemeClr val="bg1"/>
                </a:solidFill>
              </a:rPr>
              <a:t>kredit</a:t>
            </a:r>
            <a:r>
              <a:rPr lang="en-US" dirty="0" smtClean="0">
                <a:solidFill>
                  <a:schemeClr val="bg1"/>
                </a:solidFill>
              </a:rPr>
              <a:t> yang </a:t>
            </a:r>
            <a:r>
              <a:rPr lang="en-US" dirty="0" err="1" smtClean="0">
                <a:solidFill>
                  <a:schemeClr val="bg1"/>
                </a:solidFill>
              </a:rPr>
              <a:t>diterima</a:t>
            </a:r>
            <a:r>
              <a:rPr lang="en-US" dirty="0" smtClean="0">
                <a:solidFill>
                  <a:schemeClr val="bg1"/>
                </a:solidFill>
              </a:rPr>
              <a:t>, </a:t>
            </a:r>
            <a:r>
              <a:rPr lang="en-US" dirty="0" err="1" smtClean="0">
                <a:solidFill>
                  <a:schemeClr val="bg1"/>
                </a:solidFill>
              </a:rPr>
              <a:t>biasanya</a:t>
            </a:r>
            <a:r>
              <a:rPr lang="en-US" dirty="0" smtClean="0">
                <a:solidFill>
                  <a:schemeClr val="bg1"/>
                </a:solidFill>
              </a:rPr>
              <a:t> </a:t>
            </a:r>
            <a:r>
              <a:rPr lang="en-US" dirty="0" err="1" smtClean="0">
                <a:solidFill>
                  <a:schemeClr val="bg1"/>
                </a:solidFill>
              </a:rPr>
              <a:t>berupa</a:t>
            </a:r>
            <a:r>
              <a:rPr lang="en-US" dirty="0" smtClean="0">
                <a:solidFill>
                  <a:schemeClr val="bg1"/>
                </a:solidFill>
              </a:rPr>
              <a:t> property. Di USA </a:t>
            </a:r>
            <a:r>
              <a:rPr lang="en-US" dirty="0" err="1" smtClean="0">
                <a:solidFill>
                  <a:schemeClr val="bg1"/>
                </a:solidFill>
              </a:rPr>
              <a:t>sendiri</a:t>
            </a:r>
            <a:r>
              <a:rPr lang="en-US" dirty="0" smtClean="0">
                <a:solidFill>
                  <a:schemeClr val="bg1"/>
                </a:solidFill>
              </a:rPr>
              <a:t> </a:t>
            </a:r>
            <a:r>
              <a:rPr lang="en-US" dirty="0" err="1" smtClean="0">
                <a:solidFill>
                  <a:schemeClr val="bg1"/>
                </a:solidFill>
              </a:rPr>
              <a:t>nilai</a:t>
            </a:r>
            <a:r>
              <a:rPr lang="en-US" dirty="0" smtClean="0">
                <a:solidFill>
                  <a:schemeClr val="bg1"/>
                </a:solidFill>
              </a:rPr>
              <a:t> </a:t>
            </a:r>
            <a:r>
              <a:rPr lang="en-US" dirty="0" err="1" smtClean="0">
                <a:solidFill>
                  <a:schemeClr val="bg1"/>
                </a:solidFill>
              </a:rPr>
              <a:t>kredit</a:t>
            </a:r>
            <a:r>
              <a:rPr lang="en-US" dirty="0" smtClean="0">
                <a:solidFill>
                  <a:schemeClr val="bg1"/>
                </a:solidFill>
              </a:rPr>
              <a:t> yang </a:t>
            </a:r>
            <a:r>
              <a:rPr lang="en-US" dirty="0" err="1" smtClean="0">
                <a:solidFill>
                  <a:schemeClr val="bg1"/>
                </a:solidFill>
              </a:rPr>
              <a:t>mengharuskan</a:t>
            </a:r>
            <a:r>
              <a:rPr lang="en-US" dirty="0" smtClean="0">
                <a:solidFill>
                  <a:schemeClr val="bg1"/>
                </a:solidFill>
              </a:rPr>
              <a:t> </a:t>
            </a:r>
            <a:r>
              <a:rPr lang="en-US" dirty="0" err="1" smtClean="0">
                <a:solidFill>
                  <a:schemeClr val="bg1"/>
                </a:solidFill>
              </a:rPr>
              <a:t>adanya</a:t>
            </a:r>
            <a:r>
              <a:rPr lang="en-US" dirty="0" smtClean="0">
                <a:solidFill>
                  <a:schemeClr val="bg1"/>
                </a:solidFill>
              </a:rPr>
              <a:t> collateral </a:t>
            </a:r>
            <a:r>
              <a:rPr lang="en-US" dirty="0" err="1" smtClean="0">
                <a:solidFill>
                  <a:schemeClr val="bg1"/>
                </a:solidFill>
              </a:rPr>
              <a:t>bernilai</a:t>
            </a:r>
            <a:r>
              <a:rPr lang="en-US" dirty="0" smtClean="0">
                <a:solidFill>
                  <a:schemeClr val="bg1"/>
                </a:solidFill>
              </a:rPr>
              <a:t>  &gt; $50,000 (Rp.700,000,000) </a:t>
            </a:r>
            <a:endParaRPr lang="en-US" dirty="0">
              <a:solidFill>
                <a:schemeClr val="bg1"/>
              </a:solidFill>
            </a:endParaRPr>
          </a:p>
        </p:txBody>
      </p:sp>
      <p:sp>
        <p:nvSpPr>
          <p:cNvPr id="7" name="TextBox 6"/>
          <p:cNvSpPr txBox="1"/>
          <p:nvPr/>
        </p:nvSpPr>
        <p:spPr>
          <a:xfrm>
            <a:off x="-26429" y="6488667"/>
            <a:ext cx="1487094"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Theory &amp; BK</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22118501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131" y="0"/>
            <a:ext cx="10058400" cy="6705600"/>
          </a:xfrm>
          <a:prstGeom prst="rect">
            <a:avLst/>
          </a:prstGeom>
        </p:spPr>
      </p:pic>
      <p:sp>
        <p:nvSpPr>
          <p:cNvPr id="5" name="Oval 4"/>
          <p:cNvSpPr/>
          <p:nvPr/>
        </p:nvSpPr>
        <p:spPr>
          <a:xfrm>
            <a:off x="0" y="5866410"/>
            <a:ext cx="991589" cy="991589"/>
          </a:xfrm>
          <a:prstGeom prst="ellipse">
            <a:avLst/>
          </a:prstGeom>
          <a:solidFill>
            <a:schemeClr val="accent3"/>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Collateral</a:t>
            </a:r>
            <a:endParaRPr lang="en-US" sz="1000" b="1" dirty="0"/>
          </a:p>
        </p:txBody>
      </p:sp>
    </p:spTree>
    <p:extLst>
      <p:ext uri="{BB962C8B-B14F-4D97-AF65-F5344CB8AC3E}">
        <p14:creationId xmlns:p14="http://schemas.microsoft.com/office/powerpoint/2010/main" val="239587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19812" y="233824"/>
            <a:ext cx="6663618" cy="861774"/>
          </a:xfrm>
          <a:prstGeom prst="rect">
            <a:avLst/>
          </a:prstGeom>
          <a:noFill/>
        </p:spPr>
        <p:txBody>
          <a:bodyPr wrap="square" rtlCol="0">
            <a:spAutoFit/>
          </a:bodyPr>
          <a:lstStyle/>
          <a:p>
            <a:pPr lvl="0" algn="ctr">
              <a:defRPr/>
            </a:pPr>
            <a:r>
              <a:rPr kumimoji="0" lang="en-GB" sz="5000" b="1" i="0" u="none" strike="noStrike" kern="1200" cap="none" spc="0" normalizeH="0" baseline="0" noProof="0" dirty="0" smtClean="0">
                <a:ln>
                  <a:noFill/>
                </a:ln>
                <a:effectLst/>
                <a:uLnTx/>
                <a:uFillTx/>
                <a:latin typeface="Noto Sans" panose="020B0502040504020204" pitchFamily="34"/>
                <a:ea typeface="Noto Sans" panose="020B0502040504020204" pitchFamily="34"/>
                <a:cs typeface="Noto Sans" panose="020B0502040504020204" pitchFamily="34"/>
              </a:rPr>
              <a:t>Outline</a:t>
            </a:r>
            <a:endParaRPr kumimoji="0" lang="en-GB"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52" name="Freeform 5"/>
          <p:cNvSpPr/>
          <p:nvPr/>
        </p:nvSpPr>
        <p:spPr bwMode="auto">
          <a:xfrm rot="16200000">
            <a:off x="642814" y="3538597"/>
            <a:ext cx="4207960" cy="1586703"/>
          </a:xfrm>
          <a:custGeom>
            <a:avLst/>
            <a:gdLst>
              <a:gd name="T0" fmla="*/ 2969 w 3735"/>
              <a:gd name="T1" fmla="*/ 207 h 1395"/>
              <a:gd name="T2" fmla="*/ 2969 w 3735"/>
              <a:gd name="T3" fmla="*/ 206 h 1395"/>
              <a:gd name="T4" fmla="*/ 2969 w 3735"/>
              <a:gd name="T5" fmla="*/ 206 h 1395"/>
              <a:gd name="T6" fmla="*/ 3317 w 3735"/>
              <a:gd name="T7" fmla="*/ 350 h 1395"/>
              <a:gd name="T8" fmla="*/ 3317 w 3735"/>
              <a:gd name="T9" fmla="*/ 1045 h 1395"/>
              <a:gd name="T10" fmla="*/ 2969 w 3735"/>
              <a:gd name="T11" fmla="*/ 1189 h 1395"/>
              <a:gd name="T12" fmla="*/ 2622 w 3735"/>
              <a:gd name="T13" fmla="*/ 1045 h 1395"/>
              <a:gd name="T14" fmla="*/ 2476 w 3735"/>
              <a:gd name="T15" fmla="*/ 1191 h 1395"/>
              <a:gd name="T16" fmla="*/ 2969 w 3735"/>
              <a:gd name="T17" fmla="*/ 1395 h 1395"/>
              <a:gd name="T18" fmla="*/ 3462 w 3735"/>
              <a:gd name="T19" fmla="*/ 1191 h 1395"/>
              <a:gd name="T20" fmla="*/ 3462 w 3735"/>
              <a:gd name="T21" fmla="*/ 204 h 1395"/>
              <a:gd name="T22" fmla="*/ 2969 w 3735"/>
              <a:gd name="T23" fmla="*/ 0 h 1395"/>
              <a:gd name="T24" fmla="*/ 2969 w 3735"/>
              <a:gd name="T25" fmla="*/ 0 h 1395"/>
              <a:gd name="T26" fmla="*/ 2969 w 3735"/>
              <a:gd name="T27" fmla="*/ 0 h 1395"/>
              <a:gd name="T28" fmla="*/ 0 w 3735"/>
              <a:gd name="T29" fmla="*/ 0 h 1395"/>
              <a:gd name="T30" fmla="*/ 0 w 3735"/>
              <a:gd name="T31" fmla="*/ 207 h 1395"/>
              <a:gd name="T32" fmla="*/ 2969 w 3735"/>
              <a:gd name="T33" fmla="*/ 207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35" h="1395">
                <a:moveTo>
                  <a:pt x="2969" y="207"/>
                </a:moveTo>
                <a:cubicBezTo>
                  <a:pt x="2969" y="206"/>
                  <a:pt x="2969" y="206"/>
                  <a:pt x="2969" y="206"/>
                </a:cubicBezTo>
                <a:cubicBezTo>
                  <a:pt x="2969" y="206"/>
                  <a:pt x="2969" y="206"/>
                  <a:pt x="2969" y="206"/>
                </a:cubicBezTo>
                <a:cubicBezTo>
                  <a:pt x="3095" y="206"/>
                  <a:pt x="3221" y="254"/>
                  <a:pt x="3317" y="350"/>
                </a:cubicBezTo>
                <a:cubicBezTo>
                  <a:pt x="3508" y="542"/>
                  <a:pt x="3508" y="853"/>
                  <a:pt x="3317" y="1045"/>
                </a:cubicBezTo>
                <a:cubicBezTo>
                  <a:pt x="3221" y="1141"/>
                  <a:pt x="3095" y="1188"/>
                  <a:pt x="2969" y="1189"/>
                </a:cubicBezTo>
                <a:cubicBezTo>
                  <a:pt x="2844" y="1189"/>
                  <a:pt x="2718" y="1141"/>
                  <a:pt x="2622" y="1045"/>
                </a:cubicBezTo>
                <a:cubicBezTo>
                  <a:pt x="2476" y="1191"/>
                  <a:pt x="2476" y="1191"/>
                  <a:pt x="2476" y="1191"/>
                </a:cubicBezTo>
                <a:cubicBezTo>
                  <a:pt x="2612" y="1327"/>
                  <a:pt x="2791" y="1395"/>
                  <a:pt x="2969" y="1395"/>
                </a:cubicBezTo>
                <a:cubicBezTo>
                  <a:pt x="3148" y="1395"/>
                  <a:pt x="3326" y="1327"/>
                  <a:pt x="3462" y="1191"/>
                </a:cubicBezTo>
                <a:cubicBezTo>
                  <a:pt x="3735" y="918"/>
                  <a:pt x="3735" y="477"/>
                  <a:pt x="3462" y="204"/>
                </a:cubicBezTo>
                <a:cubicBezTo>
                  <a:pt x="3326" y="68"/>
                  <a:pt x="3148" y="0"/>
                  <a:pt x="2969" y="0"/>
                </a:cubicBezTo>
                <a:cubicBezTo>
                  <a:pt x="2969" y="0"/>
                  <a:pt x="2969" y="0"/>
                  <a:pt x="2969" y="0"/>
                </a:cubicBezTo>
                <a:cubicBezTo>
                  <a:pt x="2969" y="0"/>
                  <a:pt x="2969" y="0"/>
                  <a:pt x="2969" y="0"/>
                </a:cubicBezTo>
                <a:cubicBezTo>
                  <a:pt x="0" y="0"/>
                  <a:pt x="0" y="0"/>
                  <a:pt x="0" y="0"/>
                </a:cubicBezTo>
                <a:cubicBezTo>
                  <a:pt x="0" y="207"/>
                  <a:pt x="0" y="207"/>
                  <a:pt x="0" y="207"/>
                </a:cubicBezTo>
                <a:lnTo>
                  <a:pt x="2969" y="207"/>
                </a:lnTo>
                <a:close/>
              </a:path>
            </a:pathLst>
          </a:custGeom>
          <a:solidFill>
            <a:schemeClr val="accent2"/>
          </a:solidFill>
          <a:ln>
            <a:noFill/>
          </a:ln>
        </p:spPr>
        <p:txBody>
          <a:bodyPr vert="horz" wrap="square" lIns="91440" tIns="45720" rIns="91440" bIns="45720" numCol="1" anchor="t" anchorCtr="0" compatLnSpc="1"/>
          <a:lstStyle/>
          <a:p>
            <a:endParaRPr lang="en-GB"/>
          </a:p>
        </p:txBody>
      </p:sp>
      <p:sp>
        <p:nvSpPr>
          <p:cNvPr id="59" name="Freeform 9"/>
          <p:cNvSpPr/>
          <p:nvPr/>
        </p:nvSpPr>
        <p:spPr bwMode="auto">
          <a:xfrm rot="16200000">
            <a:off x="2992463" y="3322384"/>
            <a:ext cx="1419316" cy="1740142"/>
          </a:xfrm>
          <a:custGeom>
            <a:avLst/>
            <a:gdLst>
              <a:gd name="T0" fmla="*/ 1113 w 1258"/>
              <a:gd name="T1" fmla="*/ 1112 h 1530"/>
              <a:gd name="T2" fmla="*/ 418 w 1258"/>
              <a:gd name="T3" fmla="*/ 1112 h 1530"/>
              <a:gd name="T4" fmla="*/ 418 w 1258"/>
              <a:gd name="T5" fmla="*/ 418 h 1530"/>
              <a:gd name="T6" fmla="*/ 1113 w 1258"/>
              <a:gd name="T7" fmla="*/ 418 h 1530"/>
              <a:gd name="T8" fmla="*/ 1258 w 1258"/>
              <a:gd name="T9" fmla="*/ 272 h 1530"/>
              <a:gd name="T10" fmla="*/ 272 w 1258"/>
              <a:gd name="T11" fmla="*/ 272 h 1530"/>
              <a:gd name="T12" fmla="*/ 272 w 1258"/>
              <a:gd name="T13" fmla="*/ 1258 h 1530"/>
              <a:gd name="T14" fmla="*/ 1258 w 1258"/>
              <a:gd name="T15" fmla="*/ 1258 h 1530"/>
              <a:gd name="T16" fmla="*/ 1258 w 1258"/>
              <a:gd name="T17" fmla="*/ 1258 h 1530"/>
              <a:gd name="T18" fmla="*/ 1113 w 1258"/>
              <a:gd name="T19" fmla="*/ 1112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8" h="1530">
                <a:moveTo>
                  <a:pt x="1113" y="1112"/>
                </a:moveTo>
                <a:cubicBezTo>
                  <a:pt x="921" y="1304"/>
                  <a:pt x="610" y="1304"/>
                  <a:pt x="418" y="1112"/>
                </a:cubicBezTo>
                <a:cubicBezTo>
                  <a:pt x="226" y="920"/>
                  <a:pt x="226" y="609"/>
                  <a:pt x="418" y="418"/>
                </a:cubicBezTo>
                <a:cubicBezTo>
                  <a:pt x="610" y="226"/>
                  <a:pt x="921" y="226"/>
                  <a:pt x="1113" y="418"/>
                </a:cubicBezTo>
                <a:cubicBezTo>
                  <a:pt x="1258" y="272"/>
                  <a:pt x="1258" y="272"/>
                  <a:pt x="1258" y="272"/>
                </a:cubicBezTo>
                <a:cubicBezTo>
                  <a:pt x="986" y="0"/>
                  <a:pt x="545" y="0"/>
                  <a:pt x="272" y="272"/>
                </a:cubicBezTo>
                <a:cubicBezTo>
                  <a:pt x="0" y="544"/>
                  <a:pt x="0" y="986"/>
                  <a:pt x="272" y="1258"/>
                </a:cubicBezTo>
                <a:cubicBezTo>
                  <a:pt x="545" y="1530"/>
                  <a:pt x="986" y="1530"/>
                  <a:pt x="1258" y="1258"/>
                </a:cubicBezTo>
                <a:cubicBezTo>
                  <a:pt x="1258" y="1258"/>
                  <a:pt x="1258" y="1258"/>
                  <a:pt x="1258" y="1258"/>
                </a:cubicBezTo>
                <a:cubicBezTo>
                  <a:pt x="1113" y="1112"/>
                  <a:pt x="1113" y="1112"/>
                  <a:pt x="1113" y="1112"/>
                </a:cubicBezTo>
                <a:close/>
              </a:path>
            </a:pathLst>
          </a:custGeom>
          <a:solidFill>
            <a:schemeClr val="accent5"/>
          </a:solidFill>
          <a:ln>
            <a:noFill/>
          </a:ln>
        </p:spPr>
        <p:txBody>
          <a:bodyPr vert="horz" wrap="square" lIns="91440" tIns="45720" rIns="91440" bIns="45720" numCol="1" anchor="t" anchorCtr="0" compatLnSpc="1"/>
          <a:lstStyle/>
          <a:p>
            <a:endParaRPr lang="en-GB"/>
          </a:p>
        </p:txBody>
      </p:sp>
      <p:sp>
        <p:nvSpPr>
          <p:cNvPr id="60" name="Freeform 9"/>
          <p:cNvSpPr/>
          <p:nvPr/>
        </p:nvSpPr>
        <p:spPr bwMode="auto">
          <a:xfrm rot="5400000">
            <a:off x="3947798" y="2067556"/>
            <a:ext cx="1419316" cy="1740142"/>
          </a:xfrm>
          <a:custGeom>
            <a:avLst/>
            <a:gdLst>
              <a:gd name="T0" fmla="*/ 1113 w 1258"/>
              <a:gd name="T1" fmla="*/ 1112 h 1530"/>
              <a:gd name="T2" fmla="*/ 418 w 1258"/>
              <a:gd name="T3" fmla="*/ 1112 h 1530"/>
              <a:gd name="T4" fmla="*/ 418 w 1258"/>
              <a:gd name="T5" fmla="*/ 418 h 1530"/>
              <a:gd name="T6" fmla="*/ 1113 w 1258"/>
              <a:gd name="T7" fmla="*/ 418 h 1530"/>
              <a:gd name="T8" fmla="*/ 1258 w 1258"/>
              <a:gd name="T9" fmla="*/ 272 h 1530"/>
              <a:gd name="T10" fmla="*/ 272 w 1258"/>
              <a:gd name="T11" fmla="*/ 272 h 1530"/>
              <a:gd name="T12" fmla="*/ 272 w 1258"/>
              <a:gd name="T13" fmla="*/ 1258 h 1530"/>
              <a:gd name="T14" fmla="*/ 1258 w 1258"/>
              <a:gd name="T15" fmla="*/ 1258 h 1530"/>
              <a:gd name="T16" fmla="*/ 1258 w 1258"/>
              <a:gd name="T17" fmla="*/ 1258 h 1530"/>
              <a:gd name="T18" fmla="*/ 1113 w 1258"/>
              <a:gd name="T19" fmla="*/ 1112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8" h="1530">
                <a:moveTo>
                  <a:pt x="1113" y="1112"/>
                </a:moveTo>
                <a:cubicBezTo>
                  <a:pt x="921" y="1304"/>
                  <a:pt x="610" y="1304"/>
                  <a:pt x="418" y="1112"/>
                </a:cubicBezTo>
                <a:cubicBezTo>
                  <a:pt x="226" y="920"/>
                  <a:pt x="226" y="609"/>
                  <a:pt x="418" y="418"/>
                </a:cubicBezTo>
                <a:cubicBezTo>
                  <a:pt x="610" y="226"/>
                  <a:pt x="921" y="226"/>
                  <a:pt x="1113" y="418"/>
                </a:cubicBezTo>
                <a:cubicBezTo>
                  <a:pt x="1258" y="272"/>
                  <a:pt x="1258" y="272"/>
                  <a:pt x="1258" y="272"/>
                </a:cubicBezTo>
                <a:cubicBezTo>
                  <a:pt x="986" y="0"/>
                  <a:pt x="545" y="0"/>
                  <a:pt x="272" y="272"/>
                </a:cubicBezTo>
                <a:cubicBezTo>
                  <a:pt x="0" y="544"/>
                  <a:pt x="0" y="986"/>
                  <a:pt x="272" y="1258"/>
                </a:cubicBezTo>
                <a:cubicBezTo>
                  <a:pt x="545" y="1530"/>
                  <a:pt x="986" y="1530"/>
                  <a:pt x="1258" y="1258"/>
                </a:cubicBezTo>
                <a:cubicBezTo>
                  <a:pt x="1258" y="1258"/>
                  <a:pt x="1258" y="1258"/>
                  <a:pt x="1258" y="1258"/>
                </a:cubicBezTo>
                <a:cubicBezTo>
                  <a:pt x="1113" y="1112"/>
                  <a:pt x="1113" y="1112"/>
                  <a:pt x="1113" y="1112"/>
                </a:cubicBezTo>
                <a:close/>
              </a:path>
            </a:pathLst>
          </a:custGeom>
          <a:solidFill>
            <a:schemeClr val="accent4"/>
          </a:solidFill>
          <a:ln>
            <a:noFill/>
          </a:ln>
        </p:spPr>
        <p:txBody>
          <a:bodyPr vert="horz" wrap="square" lIns="91440" tIns="45720" rIns="91440" bIns="45720" numCol="1" anchor="t" anchorCtr="0" compatLnSpc="1"/>
          <a:lstStyle/>
          <a:p>
            <a:endParaRPr lang="en-GB"/>
          </a:p>
        </p:txBody>
      </p:sp>
      <p:sp>
        <p:nvSpPr>
          <p:cNvPr id="61" name="Freeform 5"/>
          <p:cNvSpPr/>
          <p:nvPr/>
        </p:nvSpPr>
        <p:spPr bwMode="auto">
          <a:xfrm rot="5400000">
            <a:off x="7333256" y="2003198"/>
            <a:ext cx="4207960" cy="1586703"/>
          </a:xfrm>
          <a:custGeom>
            <a:avLst/>
            <a:gdLst>
              <a:gd name="T0" fmla="*/ 2969 w 3735"/>
              <a:gd name="T1" fmla="*/ 207 h 1395"/>
              <a:gd name="T2" fmla="*/ 2969 w 3735"/>
              <a:gd name="T3" fmla="*/ 206 h 1395"/>
              <a:gd name="T4" fmla="*/ 2969 w 3735"/>
              <a:gd name="T5" fmla="*/ 206 h 1395"/>
              <a:gd name="T6" fmla="*/ 3317 w 3735"/>
              <a:gd name="T7" fmla="*/ 350 h 1395"/>
              <a:gd name="T8" fmla="*/ 3317 w 3735"/>
              <a:gd name="T9" fmla="*/ 1045 h 1395"/>
              <a:gd name="T10" fmla="*/ 2969 w 3735"/>
              <a:gd name="T11" fmla="*/ 1189 h 1395"/>
              <a:gd name="T12" fmla="*/ 2622 w 3735"/>
              <a:gd name="T13" fmla="*/ 1045 h 1395"/>
              <a:gd name="T14" fmla="*/ 2476 w 3735"/>
              <a:gd name="T15" fmla="*/ 1191 h 1395"/>
              <a:gd name="T16" fmla="*/ 2969 w 3735"/>
              <a:gd name="T17" fmla="*/ 1395 h 1395"/>
              <a:gd name="T18" fmla="*/ 3462 w 3735"/>
              <a:gd name="T19" fmla="*/ 1191 h 1395"/>
              <a:gd name="T20" fmla="*/ 3462 w 3735"/>
              <a:gd name="T21" fmla="*/ 204 h 1395"/>
              <a:gd name="T22" fmla="*/ 2969 w 3735"/>
              <a:gd name="T23" fmla="*/ 0 h 1395"/>
              <a:gd name="T24" fmla="*/ 2969 w 3735"/>
              <a:gd name="T25" fmla="*/ 0 h 1395"/>
              <a:gd name="T26" fmla="*/ 2969 w 3735"/>
              <a:gd name="T27" fmla="*/ 0 h 1395"/>
              <a:gd name="T28" fmla="*/ 0 w 3735"/>
              <a:gd name="T29" fmla="*/ 0 h 1395"/>
              <a:gd name="T30" fmla="*/ 0 w 3735"/>
              <a:gd name="T31" fmla="*/ 207 h 1395"/>
              <a:gd name="T32" fmla="*/ 2969 w 3735"/>
              <a:gd name="T33" fmla="*/ 207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35" h="1395">
                <a:moveTo>
                  <a:pt x="2969" y="207"/>
                </a:moveTo>
                <a:cubicBezTo>
                  <a:pt x="2969" y="206"/>
                  <a:pt x="2969" y="206"/>
                  <a:pt x="2969" y="206"/>
                </a:cubicBezTo>
                <a:cubicBezTo>
                  <a:pt x="2969" y="206"/>
                  <a:pt x="2969" y="206"/>
                  <a:pt x="2969" y="206"/>
                </a:cubicBezTo>
                <a:cubicBezTo>
                  <a:pt x="3095" y="206"/>
                  <a:pt x="3221" y="254"/>
                  <a:pt x="3317" y="350"/>
                </a:cubicBezTo>
                <a:cubicBezTo>
                  <a:pt x="3508" y="542"/>
                  <a:pt x="3508" y="853"/>
                  <a:pt x="3317" y="1045"/>
                </a:cubicBezTo>
                <a:cubicBezTo>
                  <a:pt x="3221" y="1141"/>
                  <a:pt x="3095" y="1188"/>
                  <a:pt x="2969" y="1189"/>
                </a:cubicBezTo>
                <a:cubicBezTo>
                  <a:pt x="2844" y="1189"/>
                  <a:pt x="2718" y="1141"/>
                  <a:pt x="2622" y="1045"/>
                </a:cubicBezTo>
                <a:cubicBezTo>
                  <a:pt x="2476" y="1191"/>
                  <a:pt x="2476" y="1191"/>
                  <a:pt x="2476" y="1191"/>
                </a:cubicBezTo>
                <a:cubicBezTo>
                  <a:pt x="2612" y="1327"/>
                  <a:pt x="2791" y="1395"/>
                  <a:pt x="2969" y="1395"/>
                </a:cubicBezTo>
                <a:cubicBezTo>
                  <a:pt x="3148" y="1395"/>
                  <a:pt x="3326" y="1327"/>
                  <a:pt x="3462" y="1191"/>
                </a:cubicBezTo>
                <a:cubicBezTo>
                  <a:pt x="3735" y="918"/>
                  <a:pt x="3735" y="477"/>
                  <a:pt x="3462" y="204"/>
                </a:cubicBezTo>
                <a:cubicBezTo>
                  <a:pt x="3326" y="68"/>
                  <a:pt x="3148" y="0"/>
                  <a:pt x="2969" y="0"/>
                </a:cubicBezTo>
                <a:cubicBezTo>
                  <a:pt x="2969" y="0"/>
                  <a:pt x="2969" y="0"/>
                  <a:pt x="2969" y="0"/>
                </a:cubicBezTo>
                <a:cubicBezTo>
                  <a:pt x="2969" y="0"/>
                  <a:pt x="2969" y="0"/>
                  <a:pt x="2969" y="0"/>
                </a:cubicBezTo>
                <a:cubicBezTo>
                  <a:pt x="0" y="0"/>
                  <a:pt x="0" y="0"/>
                  <a:pt x="0" y="0"/>
                </a:cubicBezTo>
                <a:cubicBezTo>
                  <a:pt x="0" y="207"/>
                  <a:pt x="0" y="207"/>
                  <a:pt x="0" y="207"/>
                </a:cubicBezTo>
                <a:lnTo>
                  <a:pt x="2969" y="207"/>
                </a:lnTo>
                <a:close/>
              </a:path>
            </a:pathLst>
          </a:custGeom>
          <a:solidFill>
            <a:schemeClr val="accent6"/>
          </a:solidFill>
          <a:ln>
            <a:noFill/>
          </a:ln>
        </p:spPr>
        <p:txBody>
          <a:bodyPr vert="horz" wrap="square" lIns="91440" tIns="45720" rIns="91440" bIns="45720" numCol="1" anchor="t" anchorCtr="0" compatLnSpc="1"/>
          <a:lstStyle/>
          <a:p>
            <a:endParaRPr lang="en-GB"/>
          </a:p>
        </p:txBody>
      </p:sp>
      <p:sp>
        <p:nvSpPr>
          <p:cNvPr id="63" name="Freeform 9"/>
          <p:cNvSpPr/>
          <p:nvPr/>
        </p:nvSpPr>
        <p:spPr bwMode="auto">
          <a:xfrm rot="16200000">
            <a:off x="4904510" y="3322384"/>
            <a:ext cx="1419316" cy="1740142"/>
          </a:xfrm>
          <a:custGeom>
            <a:avLst/>
            <a:gdLst>
              <a:gd name="T0" fmla="*/ 1113 w 1258"/>
              <a:gd name="T1" fmla="*/ 1112 h 1530"/>
              <a:gd name="T2" fmla="*/ 418 w 1258"/>
              <a:gd name="T3" fmla="*/ 1112 h 1530"/>
              <a:gd name="T4" fmla="*/ 418 w 1258"/>
              <a:gd name="T5" fmla="*/ 418 h 1530"/>
              <a:gd name="T6" fmla="*/ 1113 w 1258"/>
              <a:gd name="T7" fmla="*/ 418 h 1530"/>
              <a:gd name="T8" fmla="*/ 1258 w 1258"/>
              <a:gd name="T9" fmla="*/ 272 h 1530"/>
              <a:gd name="T10" fmla="*/ 272 w 1258"/>
              <a:gd name="T11" fmla="*/ 272 h 1530"/>
              <a:gd name="T12" fmla="*/ 272 w 1258"/>
              <a:gd name="T13" fmla="*/ 1258 h 1530"/>
              <a:gd name="T14" fmla="*/ 1258 w 1258"/>
              <a:gd name="T15" fmla="*/ 1258 h 1530"/>
              <a:gd name="T16" fmla="*/ 1258 w 1258"/>
              <a:gd name="T17" fmla="*/ 1258 h 1530"/>
              <a:gd name="T18" fmla="*/ 1113 w 1258"/>
              <a:gd name="T19" fmla="*/ 1112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8" h="1530">
                <a:moveTo>
                  <a:pt x="1113" y="1112"/>
                </a:moveTo>
                <a:cubicBezTo>
                  <a:pt x="921" y="1304"/>
                  <a:pt x="610" y="1304"/>
                  <a:pt x="418" y="1112"/>
                </a:cubicBezTo>
                <a:cubicBezTo>
                  <a:pt x="226" y="920"/>
                  <a:pt x="226" y="609"/>
                  <a:pt x="418" y="418"/>
                </a:cubicBezTo>
                <a:cubicBezTo>
                  <a:pt x="610" y="226"/>
                  <a:pt x="921" y="226"/>
                  <a:pt x="1113" y="418"/>
                </a:cubicBezTo>
                <a:cubicBezTo>
                  <a:pt x="1258" y="272"/>
                  <a:pt x="1258" y="272"/>
                  <a:pt x="1258" y="272"/>
                </a:cubicBezTo>
                <a:cubicBezTo>
                  <a:pt x="986" y="0"/>
                  <a:pt x="545" y="0"/>
                  <a:pt x="272" y="272"/>
                </a:cubicBezTo>
                <a:cubicBezTo>
                  <a:pt x="0" y="544"/>
                  <a:pt x="0" y="986"/>
                  <a:pt x="272" y="1258"/>
                </a:cubicBezTo>
                <a:cubicBezTo>
                  <a:pt x="545" y="1530"/>
                  <a:pt x="986" y="1530"/>
                  <a:pt x="1258" y="1258"/>
                </a:cubicBezTo>
                <a:cubicBezTo>
                  <a:pt x="1258" y="1258"/>
                  <a:pt x="1258" y="1258"/>
                  <a:pt x="1258" y="1258"/>
                </a:cubicBezTo>
                <a:cubicBezTo>
                  <a:pt x="1113" y="1112"/>
                  <a:pt x="1113" y="1112"/>
                  <a:pt x="1113" y="1112"/>
                </a:cubicBezTo>
                <a:close/>
              </a:path>
            </a:pathLst>
          </a:custGeom>
          <a:solidFill>
            <a:schemeClr val="accent3"/>
          </a:solidFill>
          <a:ln>
            <a:noFill/>
          </a:ln>
        </p:spPr>
        <p:txBody>
          <a:bodyPr vert="horz" wrap="square" lIns="91440" tIns="45720" rIns="91440" bIns="45720" numCol="1" anchor="t" anchorCtr="0" compatLnSpc="1"/>
          <a:lstStyle/>
          <a:p>
            <a:endParaRPr lang="en-GB"/>
          </a:p>
        </p:txBody>
      </p:sp>
      <p:sp>
        <p:nvSpPr>
          <p:cNvPr id="64" name="Freeform 9"/>
          <p:cNvSpPr/>
          <p:nvPr/>
        </p:nvSpPr>
        <p:spPr bwMode="auto">
          <a:xfrm rot="5400000">
            <a:off x="5861222" y="2067556"/>
            <a:ext cx="1419316" cy="1740142"/>
          </a:xfrm>
          <a:custGeom>
            <a:avLst/>
            <a:gdLst>
              <a:gd name="T0" fmla="*/ 1113 w 1258"/>
              <a:gd name="T1" fmla="*/ 1112 h 1530"/>
              <a:gd name="T2" fmla="*/ 418 w 1258"/>
              <a:gd name="T3" fmla="*/ 1112 h 1530"/>
              <a:gd name="T4" fmla="*/ 418 w 1258"/>
              <a:gd name="T5" fmla="*/ 418 h 1530"/>
              <a:gd name="T6" fmla="*/ 1113 w 1258"/>
              <a:gd name="T7" fmla="*/ 418 h 1530"/>
              <a:gd name="T8" fmla="*/ 1258 w 1258"/>
              <a:gd name="T9" fmla="*/ 272 h 1530"/>
              <a:gd name="T10" fmla="*/ 272 w 1258"/>
              <a:gd name="T11" fmla="*/ 272 h 1530"/>
              <a:gd name="T12" fmla="*/ 272 w 1258"/>
              <a:gd name="T13" fmla="*/ 1258 h 1530"/>
              <a:gd name="T14" fmla="*/ 1258 w 1258"/>
              <a:gd name="T15" fmla="*/ 1258 h 1530"/>
              <a:gd name="T16" fmla="*/ 1258 w 1258"/>
              <a:gd name="T17" fmla="*/ 1258 h 1530"/>
              <a:gd name="T18" fmla="*/ 1113 w 1258"/>
              <a:gd name="T19" fmla="*/ 1112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8" h="1530">
                <a:moveTo>
                  <a:pt x="1113" y="1112"/>
                </a:moveTo>
                <a:cubicBezTo>
                  <a:pt x="921" y="1304"/>
                  <a:pt x="610" y="1304"/>
                  <a:pt x="418" y="1112"/>
                </a:cubicBezTo>
                <a:cubicBezTo>
                  <a:pt x="226" y="920"/>
                  <a:pt x="226" y="609"/>
                  <a:pt x="418" y="418"/>
                </a:cubicBezTo>
                <a:cubicBezTo>
                  <a:pt x="610" y="226"/>
                  <a:pt x="921" y="226"/>
                  <a:pt x="1113" y="418"/>
                </a:cubicBezTo>
                <a:cubicBezTo>
                  <a:pt x="1258" y="272"/>
                  <a:pt x="1258" y="272"/>
                  <a:pt x="1258" y="272"/>
                </a:cubicBezTo>
                <a:cubicBezTo>
                  <a:pt x="986" y="0"/>
                  <a:pt x="545" y="0"/>
                  <a:pt x="272" y="272"/>
                </a:cubicBezTo>
                <a:cubicBezTo>
                  <a:pt x="0" y="544"/>
                  <a:pt x="0" y="986"/>
                  <a:pt x="272" y="1258"/>
                </a:cubicBezTo>
                <a:cubicBezTo>
                  <a:pt x="545" y="1530"/>
                  <a:pt x="986" y="1530"/>
                  <a:pt x="1258" y="1258"/>
                </a:cubicBezTo>
                <a:cubicBezTo>
                  <a:pt x="1258" y="1258"/>
                  <a:pt x="1258" y="1258"/>
                  <a:pt x="1258" y="1258"/>
                </a:cubicBezTo>
                <a:cubicBezTo>
                  <a:pt x="1113" y="1112"/>
                  <a:pt x="1113" y="1112"/>
                  <a:pt x="1113" y="1112"/>
                </a:cubicBezTo>
                <a:close/>
              </a:path>
            </a:pathLst>
          </a:custGeom>
          <a:solidFill>
            <a:schemeClr val="accent1"/>
          </a:solidFill>
          <a:ln>
            <a:noFill/>
          </a:ln>
        </p:spPr>
        <p:txBody>
          <a:bodyPr vert="horz" wrap="square" lIns="91440" tIns="45720" rIns="91440" bIns="45720" numCol="1" anchor="t" anchorCtr="0" compatLnSpc="1"/>
          <a:lstStyle/>
          <a:p>
            <a:endParaRPr lang="en-GB"/>
          </a:p>
        </p:txBody>
      </p:sp>
      <p:sp>
        <p:nvSpPr>
          <p:cNvPr id="66" name="Freeform 9"/>
          <p:cNvSpPr/>
          <p:nvPr/>
        </p:nvSpPr>
        <p:spPr bwMode="auto">
          <a:xfrm rot="16200000">
            <a:off x="6814498" y="3322384"/>
            <a:ext cx="1419316" cy="1740142"/>
          </a:xfrm>
          <a:custGeom>
            <a:avLst/>
            <a:gdLst>
              <a:gd name="T0" fmla="*/ 1113 w 1258"/>
              <a:gd name="T1" fmla="*/ 1112 h 1530"/>
              <a:gd name="T2" fmla="*/ 418 w 1258"/>
              <a:gd name="T3" fmla="*/ 1112 h 1530"/>
              <a:gd name="T4" fmla="*/ 418 w 1258"/>
              <a:gd name="T5" fmla="*/ 418 h 1530"/>
              <a:gd name="T6" fmla="*/ 1113 w 1258"/>
              <a:gd name="T7" fmla="*/ 418 h 1530"/>
              <a:gd name="T8" fmla="*/ 1258 w 1258"/>
              <a:gd name="T9" fmla="*/ 272 h 1530"/>
              <a:gd name="T10" fmla="*/ 272 w 1258"/>
              <a:gd name="T11" fmla="*/ 272 h 1530"/>
              <a:gd name="T12" fmla="*/ 272 w 1258"/>
              <a:gd name="T13" fmla="*/ 1258 h 1530"/>
              <a:gd name="T14" fmla="*/ 1258 w 1258"/>
              <a:gd name="T15" fmla="*/ 1258 h 1530"/>
              <a:gd name="T16" fmla="*/ 1258 w 1258"/>
              <a:gd name="T17" fmla="*/ 1258 h 1530"/>
              <a:gd name="T18" fmla="*/ 1113 w 1258"/>
              <a:gd name="T19" fmla="*/ 1112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8" h="1530">
                <a:moveTo>
                  <a:pt x="1113" y="1112"/>
                </a:moveTo>
                <a:cubicBezTo>
                  <a:pt x="921" y="1304"/>
                  <a:pt x="610" y="1304"/>
                  <a:pt x="418" y="1112"/>
                </a:cubicBezTo>
                <a:cubicBezTo>
                  <a:pt x="226" y="920"/>
                  <a:pt x="226" y="609"/>
                  <a:pt x="418" y="418"/>
                </a:cubicBezTo>
                <a:cubicBezTo>
                  <a:pt x="610" y="226"/>
                  <a:pt x="921" y="226"/>
                  <a:pt x="1113" y="418"/>
                </a:cubicBezTo>
                <a:cubicBezTo>
                  <a:pt x="1258" y="272"/>
                  <a:pt x="1258" y="272"/>
                  <a:pt x="1258" y="272"/>
                </a:cubicBezTo>
                <a:cubicBezTo>
                  <a:pt x="986" y="0"/>
                  <a:pt x="545" y="0"/>
                  <a:pt x="272" y="272"/>
                </a:cubicBezTo>
                <a:cubicBezTo>
                  <a:pt x="0" y="544"/>
                  <a:pt x="0" y="986"/>
                  <a:pt x="272" y="1258"/>
                </a:cubicBezTo>
                <a:cubicBezTo>
                  <a:pt x="545" y="1530"/>
                  <a:pt x="986" y="1530"/>
                  <a:pt x="1258" y="1258"/>
                </a:cubicBezTo>
                <a:cubicBezTo>
                  <a:pt x="1258" y="1258"/>
                  <a:pt x="1258" y="1258"/>
                  <a:pt x="1258" y="1258"/>
                </a:cubicBezTo>
                <a:cubicBezTo>
                  <a:pt x="1113" y="1112"/>
                  <a:pt x="1113" y="1112"/>
                  <a:pt x="1113" y="1112"/>
                </a:cubicBezTo>
                <a:close/>
              </a:path>
            </a:pathLst>
          </a:custGeom>
          <a:solidFill>
            <a:schemeClr val="accent4"/>
          </a:solidFill>
          <a:ln>
            <a:noFill/>
          </a:ln>
        </p:spPr>
        <p:txBody>
          <a:bodyPr vert="horz" wrap="square" lIns="91440" tIns="45720" rIns="91440" bIns="45720" numCol="1" anchor="t" anchorCtr="0" compatLnSpc="1"/>
          <a:lstStyle/>
          <a:p>
            <a:endParaRPr lang="en-GB"/>
          </a:p>
        </p:txBody>
      </p:sp>
      <p:sp>
        <p:nvSpPr>
          <p:cNvPr id="67" name="Freeform 9"/>
          <p:cNvSpPr/>
          <p:nvPr/>
        </p:nvSpPr>
        <p:spPr bwMode="auto">
          <a:xfrm rot="5400000">
            <a:off x="7771210" y="2067556"/>
            <a:ext cx="1419316" cy="1740142"/>
          </a:xfrm>
          <a:custGeom>
            <a:avLst/>
            <a:gdLst>
              <a:gd name="T0" fmla="*/ 1113 w 1258"/>
              <a:gd name="T1" fmla="*/ 1112 h 1530"/>
              <a:gd name="T2" fmla="*/ 418 w 1258"/>
              <a:gd name="T3" fmla="*/ 1112 h 1530"/>
              <a:gd name="T4" fmla="*/ 418 w 1258"/>
              <a:gd name="T5" fmla="*/ 418 h 1530"/>
              <a:gd name="T6" fmla="*/ 1113 w 1258"/>
              <a:gd name="T7" fmla="*/ 418 h 1530"/>
              <a:gd name="T8" fmla="*/ 1258 w 1258"/>
              <a:gd name="T9" fmla="*/ 272 h 1530"/>
              <a:gd name="T10" fmla="*/ 272 w 1258"/>
              <a:gd name="T11" fmla="*/ 272 h 1530"/>
              <a:gd name="T12" fmla="*/ 272 w 1258"/>
              <a:gd name="T13" fmla="*/ 1258 h 1530"/>
              <a:gd name="T14" fmla="*/ 1258 w 1258"/>
              <a:gd name="T15" fmla="*/ 1258 h 1530"/>
              <a:gd name="T16" fmla="*/ 1258 w 1258"/>
              <a:gd name="T17" fmla="*/ 1258 h 1530"/>
              <a:gd name="T18" fmla="*/ 1113 w 1258"/>
              <a:gd name="T19" fmla="*/ 1112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8" h="1530">
                <a:moveTo>
                  <a:pt x="1113" y="1112"/>
                </a:moveTo>
                <a:cubicBezTo>
                  <a:pt x="921" y="1304"/>
                  <a:pt x="610" y="1304"/>
                  <a:pt x="418" y="1112"/>
                </a:cubicBezTo>
                <a:cubicBezTo>
                  <a:pt x="226" y="920"/>
                  <a:pt x="226" y="609"/>
                  <a:pt x="418" y="418"/>
                </a:cubicBezTo>
                <a:cubicBezTo>
                  <a:pt x="610" y="226"/>
                  <a:pt x="921" y="226"/>
                  <a:pt x="1113" y="418"/>
                </a:cubicBezTo>
                <a:cubicBezTo>
                  <a:pt x="1258" y="272"/>
                  <a:pt x="1258" y="272"/>
                  <a:pt x="1258" y="272"/>
                </a:cubicBezTo>
                <a:cubicBezTo>
                  <a:pt x="986" y="0"/>
                  <a:pt x="545" y="0"/>
                  <a:pt x="272" y="272"/>
                </a:cubicBezTo>
                <a:cubicBezTo>
                  <a:pt x="0" y="544"/>
                  <a:pt x="0" y="986"/>
                  <a:pt x="272" y="1258"/>
                </a:cubicBezTo>
                <a:cubicBezTo>
                  <a:pt x="545" y="1530"/>
                  <a:pt x="986" y="1530"/>
                  <a:pt x="1258" y="1258"/>
                </a:cubicBezTo>
                <a:cubicBezTo>
                  <a:pt x="1258" y="1258"/>
                  <a:pt x="1258" y="1258"/>
                  <a:pt x="1258" y="1258"/>
                </a:cubicBezTo>
                <a:cubicBezTo>
                  <a:pt x="1113" y="1112"/>
                  <a:pt x="1113" y="1112"/>
                  <a:pt x="1113" y="1112"/>
                </a:cubicBezTo>
                <a:close/>
              </a:path>
            </a:pathLst>
          </a:custGeom>
          <a:solidFill>
            <a:schemeClr val="accent2"/>
          </a:solidFill>
          <a:ln>
            <a:noFill/>
          </a:ln>
        </p:spPr>
        <p:txBody>
          <a:bodyPr vert="horz" wrap="square" lIns="91440" tIns="45720" rIns="91440" bIns="45720" numCol="1" anchor="t" anchorCtr="0" compatLnSpc="1"/>
          <a:lstStyle/>
          <a:p>
            <a:endParaRPr lang="en-GB"/>
          </a:p>
        </p:txBody>
      </p:sp>
      <p:sp>
        <p:nvSpPr>
          <p:cNvPr id="69" name="Oval 68"/>
          <p:cNvSpPr/>
          <p:nvPr/>
        </p:nvSpPr>
        <p:spPr>
          <a:xfrm>
            <a:off x="4265798" y="2705441"/>
            <a:ext cx="782452" cy="78245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b="1" dirty="0">
                <a:latin typeface="Noto Sans" panose="020B0502040504020204" pitchFamily="34"/>
                <a:ea typeface="Noto Sans" panose="020B0502040504020204" pitchFamily="34"/>
                <a:cs typeface="Noto Sans" panose="020B0502040504020204" pitchFamily="34"/>
              </a:rPr>
              <a:t>3</a:t>
            </a:r>
          </a:p>
        </p:txBody>
      </p:sp>
      <p:sp>
        <p:nvSpPr>
          <p:cNvPr id="71" name="Oval 70"/>
          <p:cNvSpPr/>
          <p:nvPr/>
        </p:nvSpPr>
        <p:spPr>
          <a:xfrm>
            <a:off x="8075798" y="2705441"/>
            <a:ext cx="782452" cy="78245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b="1" dirty="0">
                <a:latin typeface="Noto Sans" panose="020B0502040504020204" pitchFamily="34"/>
                <a:ea typeface="Noto Sans" panose="020B0502040504020204" pitchFamily="34"/>
                <a:cs typeface="Noto Sans" panose="020B0502040504020204" pitchFamily="34"/>
              </a:rPr>
              <a:t>7</a:t>
            </a:r>
          </a:p>
        </p:txBody>
      </p:sp>
      <p:sp>
        <p:nvSpPr>
          <p:cNvPr id="72" name="Oval 71"/>
          <p:cNvSpPr/>
          <p:nvPr/>
        </p:nvSpPr>
        <p:spPr>
          <a:xfrm>
            <a:off x="6170798" y="2705441"/>
            <a:ext cx="782452" cy="78245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b="1" dirty="0">
                <a:latin typeface="Noto Sans" panose="020B0502040504020204" pitchFamily="34"/>
                <a:ea typeface="Noto Sans" panose="020B0502040504020204" pitchFamily="34"/>
                <a:cs typeface="Noto Sans" panose="020B0502040504020204" pitchFamily="34"/>
              </a:rPr>
              <a:t>5</a:t>
            </a:r>
          </a:p>
        </p:txBody>
      </p:sp>
      <p:sp>
        <p:nvSpPr>
          <p:cNvPr id="73" name="Oval 72"/>
          <p:cNvSpPr/>
          <p:nvPr/>
        </p:nvSpPr>
        <p:spPr>
          <a:xfrm>
            <a:off x="3313298" y="3657941"/>
            <a:ext cx="782452" cy="78245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b="1" dirty="0">
                <a:latin typeface="Noto Sans" panose="020B0502040504020204" pitchFamily="34"/>
                <a:ea typeface="Noto Sans" panose="020B0502040504020204" pitchFamily="34"/>
                <a:cs typeface="Noto Sans" panose="020B0502040504020204" pitchFamily="34"/>
              </a:rPr>
              <a:t>2</a:t>
            </a:r>
          </a:p>
        </p:txBody>
      </p:sp>
      <p:sp>
        <p:nvSpPr>
          <p:cNvPr id="74" name="Oval 73"/>
          <p:cNvSpPr/>
          <p:nvPr/>
        </p:nvSpPr>
        <p:spPr>
          <a:xfrm>
            <a:off x="5243698" y="3657941"/>
            <a:ext cx="782452" cy="782452"/>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b="1" dirty="0">
                <a:latin typeface="Noto Sans" panose="020B0502040504020204" pitchFamily="34"/>
                <a:ea typeface="Noto Sans" panose="020B0502040504020204" pitchFamily="34"/>
                <a:cs typeface="Noto Sans" panose="020B0502040504020204" pitchFamily="34"/>
              </a:rPr>
              <a:t>4</a:t>
            </a:r>
          </a:p>
        </p:txBody>
      </p:sp>
      <p:sp>
        <p:nvSpPr>
          <p:cNvPr id="75" name="Oval 74"/>
          <p:cNvSpPr/>
          <p:nvPr/>
        </p:nvSpPr>
        <p:spPr>
          <a:xfrm>
            <a:off x="7110598" y="3657941"/>
            <a:ext cx="782452" cy="78245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b="1" dirty="0">
                <a:latin typeface="Noto Sans" panose="020B0502040504020204" pitchFamily="34"/>
                <a:ea typeface="Noto Sans" panose="020B0502040504020204" pitchFamily="34"/>
                <a:cs typeface="Noto Sans" panose="020B0502040504020204" pitchFamily="34"/>
              </a:rPr>
              <a:t>6</a:t>
            </a:r>
          </a:p>
        </p:txBody>
      </p:sp>
      <p:sp>
        <p:nvSpPr>
          <p:cNvPr id="76" name="Oval 75"/>
          <p:cNvSpPr/>
          <p:nvPr/>
        </p:nvSpPr>
        <p:spPr>
          <a:xfrm>
            <a:off x="9040998" y="3657941"/>
            <a:ext cx="782452" cy="78245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b="1" dirty="0">
                <a:latin typeface="Noto Sans" panose="020B0502040504020204" pitchFamily="34"/>
                <a:ea typeface="Noto Sans" panose="020B0502040504020204" pitchFamily="34"/>
                <a:cs typeface="Noto Sans" panose="020B0502040504020204" pitchFamily="34"/>
              </a:rPr>
              <a:t>8</a:t>
            </a:r>
          </a:p>
        </p:txBody>
      </p:sp>
      <p:sp>
        <p:nvSpPr>
          <p:cNvPr id="77" name="TextBox 76"/>
          <p:cNvSpPr txBox="1"/>
          <p:nvPr/>
        </p:nvSpPr>
        <p:spPr>
          <a:xfrm>
            <a:off x="749491" y="6035819"/>
            <a:ext cx="107030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2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START</a:t>
            </a:r>
          </a:p>
        </p:txBody>
      </p:sp>
      <p:sp>
        <p:nvSpPr>
          <p:cNvPr id="78" name="TextBox 77"/>
          <p:cNvSpPr txBox="1"/>
          <p:nvPr/>
        </p:nvSpPr>
        <p:spPr>
          <a:xfrm>
            <a:off x="10389696" y="701819"/>
            <a:ext cx="1015249" cy="400110"/>
          </a:xfrm>
          <a:prstGeom prst="rect">
            <a:avLst/>
          </a:prstGeom>
          <a:noFill/>
        </p:spPr>
        <p:txBody>
          <a:bodyPr wrap="square" rtlCol="0">
            <a:spAutoFit/>
          </a:bodyPr>
          <a:lstStyle/>
          <a:p>
            <a:pPr lvl="0" algn="ctr">
              <a:defRPr/>
            </a:pPr>
            <a:r>
              <a:rPr lang="en-GB" sz="2000" b="1" dirty="0">
                <a:latin typeface="Noto Sans" panose="020B0502040504020204" pitchFamily="34"/>
                <a:ea typeface="Noto Sans" panose="020B0502040504020204" pitchFamily="34"/>
                <a:cs typeface="Noto Sans" panose="020B0502040504020204" pitchFamily="34"/>
              </a:rPr>
              <a:t>FINISH</a:t>
            </a:r>
            <a:endParaRPr kumimoji="0" lang="en-GB" sz="2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80" name="TextBox 79"/>
          <p:cNvSpPr txBox="1"/>
          <p:nvPr/>
        </p:nvSpPr>
        <p:spPr>
          <a:xfrm>
            <a:off x="2042557" y="1634250"/>
            <a:ext cx="1270742"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500" b="0" i="0" u="none" strike="noStrike" kern="1200" cap="none" spc="0" normalizeH="0" baseline="0" noProof="0" dirty="0" smtClean="0">
                <a:ln>
                  <a:noFill/>
                </a:ln>
                <a:effectLst/>
                <a:uLnTx/>
                <a:uFillTx/>
                <a:latin typeface="Noto Sans" panose="020B0502040504020204" pitchFamily="34"/>
                <a:ea typeface="Noto Sans" panose="020B0502040504020204" pitchFamily="34"/>
                <a:cs typeface="Noto Sans" panose="020B0502040504020204" pitchFamily="34"/>
              </a:rPr>
              <a:t>Introduction</a:t>
            </a:r>
            <a:endPar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85" name="TextBox 84"/>
          <p:cNvSpPr txBox="1"/>
          <p:nvPr/>
        </p:nvSpPr>
        <p:spPr>
          <a:xfrm>
            <a:off x="3691823" y="1514579"/>
            <a:ext cx="1943101"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GB" sz="1500" dirty="0" smtClean="0">
                <a:latin typeface="Noto Sans" panose="020B0502040504020204" pitchFamily="34"/>
                <a:ea typeface="Noto Sans" panose="020B0502040504020204" pitchFamily="34"/>
                <a:cs typeface="Noto Sans" panose="020B0502040504020204" pitchFamily="34"/>
              </a:rPr>
              <a:t>Theory &amp; Business Knowledge</a:t>
            </a:r>
            <a:endPar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86" name="TextBox 85"/>
          <p:cNvSpPr txBox="1"/>
          <p:nvPr/>
        </p:nvSpPr>
        <p:spPr>
          <a:xfrm>
            <a:off x="5963140" y="1524030"/>
            <a:ext cx="119776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500" b="0" i="0" u="none" strike="noStrike" kern="1200" cap="none" spc="0" normalizeH="0" baseline="0" noProof="0" dirty="0" smtClean="0">
                <a:ln>
                  <a:noFill/>
                </a:ln>
                <a:effectLst/>
                <a:uLnTx/>
                <a:uFillTx/>
                <a:latin typeface="Noto Sans" panose="020B0502040504020204" pitchFamily="34"/>
                <a:ea typeface="Noto Sans" panose="020B0502040504020204" pitchFamily="34"/>
                <a:cs typeface="Noto Sans" panose="020B0502040504020204" pitchFamily="34"/>
              </a:rPr>
              <a:t>Problem and Goals</a:t>
            </a:r>
            <a:endPar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87" name="TextBox 86"/>
          <p:cNvSpPr txBox="1"/>
          <p:nvPr/>
        </p:nvSpPr>
        <p:spPr>
          <a:xfrm>
            <a:off x="7868631" y="1634250"/>
            <a:ext cx="1197767"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500" b="0" i="0" u="none" strike="noStrike" kern="1200" cap="none" spc="0" normalizeH="0" baseline="0" noProof="0" dirty="0" smtClean="0">
                <a:ln>
                  <a:noFill/>
                </a:ln>
                <a:effectLst/>
                <a:uLnTx/>
                <a:uFillTx/>
                <a:latin typeface="Noto Sans" panose="020B0502040504020204" pitchFamily="34"/>
                <a:ea typeface="Noto Sans" panose="020B0502040504020204" pitchFamily="34"/>
                <a:cs typeface="Noto Sans" panose="020B0502040504020204" pitchFamily="34"/>
              </a:rPr>
              <a:t>Modelling</a:t>
            </a:r>
            <a:endPar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88" name="TextBox 87"/>
          <p:cNvSpPr txBox="1"/>
          <p:nvPr/>
        </p:nvSpPr>
        <p:spPr>
          <a:xfrm>
            <a:off x="3049755" y="4944885"/>
            <a:ext cx="1197767"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500" b="0" i="0" u="none" strike="noStrike" kern="1200" cap="none" spc="0" normalizeH="0" baseline="0" noProof="0" dirty="0" smtClean="0">
                <a:ln>
                  <a:noFill/>
                </a:ln>
                <a:effectLst/>
                <a:uLnTx/>
                <a:uFillTx/>
                <a:latin typeface="Noto Sans" panose="020B0502040504020204" pitchFamily="34"/>
                <a:ea typeface="Noto Sans" panose="020B0502040504020204" pitchFamily="34"/>
                <a:cs typeface="Noto Sans" panose="020B0502040504020204" pitchFamily="34"/>
              </a:rPr>
              <a:t>Abstract</a:t>
            </a:r>
            <a:endPar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89" name="TextBox 88"/>
          <p:cNvSpPr txBox="1"/>
          <p:nvPr/>
        </p:nvSpPr>
        <p:spPr>
          <a:xfrm>
            <a:off x="4887579" y="4991051"/>
            <a:ext cx="14465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500" b="0" i="0" u="none" strike="noStrike" kern="1200" cap="none" spc="0" normalizeH="0" baseline="0" noProof="0" dirty="0" smtClean="0">
                <a:ln>
                  <a:noFill/>
                </a:ln>
                <a:effectLst/>
                <a:uLnTx/>
                <a:uFillTx/>
                <a:latin typeface="Noto Sans" panose="020B0502040504020204" pitchFamily="34"/>
                <a:ea typeface="Noto Sans" panose="020B0502040504020204" pitchFamily="34"/>
                <a:cs typeface="Noto Sans" panose="020B0502040504020204" pitchFamily="34"/>
              </a:rPr>
              <a:t>Problem</a:t>
            </a:r>
            <a:r>
              <a:rPr kumimoji="0" lang="en-GB" sz="1500" b="0" i="0" u="none" strike="noStrike" kern="1200" cap="none" spc="0" normalizeH="0" noProof="0" dirty="0" smtClean="0">
                <a:ln>
                  <a:noFill/>
                </a:ln>
                <a:effectLst/>
                <a:uLnTx/>
                <a:uFillTx/>
                <a:latin typeface="Noto Sans" panose="020B0502040504020204" pitchFamily="34"/>
                <a:ea typeface="Noto Sans" panose="020B0502040504020204" pitchFamily="34"/>
                <a:cs typeface="Noto Sans" panose="020B0502040504020204" pitchFamily="34"/>
              </a:rPr>
              <a:t> Identification</a:t>
            </a:r>
            <a:endPar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90" name="TextBox 89"/>
          <p:cNvSpPr txBox="1"/>
          <p:nvPr/>
        </p:nvSpPr>
        <p:spPr>
          <a:xfrm>
            <a:off x="6842067" y="5168593"/>
            <a:ext cx="1197767"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500" b="0" i="0" u="none" strike="noStrike" kern="1200" cap="none" spc="0" normalizeH="0" baseline="0" noProof="0" dirty="0" smtClean="0">
                <a:ln>
                  <a:noFill/>
                </a:ln>
                <a:effectLst/>
                <a:uLnTx/>
                <a:uFillTx/>
                <a:latin typeface="Noto Sans" panose="020B0502040504020204" pitchFamily="34"/>
                <a:ea typeface="Noto Sans" panose="020B0502040504020204" pitchFamily="34"/>
                <a:cs typeface="Noto Sans" panose="020B0502040504020204" pitchFamily="34"/>
              </a:rPr>
              <a:t>Dataset</a:t>
            </a:r>
            <a:endPar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91" name="TextBox 90"/>
          <p:cNvSpPr txBox="1"/>
          <p:nvPr/>
        </p:nvSpPr>
        <p:spPr>
          <a:xfrm>
            <a:off x="8767499" y="5060300"/>
            <a:ext cx="1197767"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GB" sz="1500" dirty="0" smtClean="0">
                <a:latin typeface="Noto Sans" panose="020B0502040504020204" pitchFamily="34"/>
                <a:ea typeface="Noto Sans" panose="020B0502040504020204" pitchFamily="34"/>
                <a:cs typeface="Noto Sans" panose="020B0502040504020204" pitchFamily="34"/>
              </a:rPr>
              <a:t>Result</a:t>
            </a:r>
            <a:endPar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34" name="TextBox 33"/>
          <p:cNvSpPr txBox="1"/>
          <p:nvPr/>
        </p:nvSpPr>
        <p:spPr>
          <a:xfrm>
            <a:off x="-26429" y="6488667"/>
            <a:ext cx="1319054"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Outline</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0709" y="1435110"/>
            <a:ext cx="712936" cy="712936"/>
          </a:xfrm>
          <a:prstGeom prst="rect">
            <a:avLst/>
          </a:prstGeom>
        </p:spPr>
      </p:pic>
      <p:sp>
        <p:nvSpPr>
          <p:cNvPr id="40" name="Oval 39"/>
          <p:cNvSpPr/>
          <p:nvPr/>
        </p:nvSpPr>
        <p:spPr>
          <a:xfrm>
            <a:off x="2355568" y="2707315"/>
            <a:ext cx="782452" cy="7824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b="1" dirty="0">
                <a:latin typeface="Noto Sans" panose="020B0502040504020204" pitchFamily="34"/>
                <a:ea typeface="Noto Sans" panose="020B0502040504020204" pitchFamily="34"/>
                <a:cs typeface="Noto Sans" panose="020B0502040504020204" pitchFamily="34"/>
              </a:rPr>
              <a:t>1</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4104" y="4763956"/>
            <a:ext cx="685021" cy="68502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4558" y="1548447"/>
            <a:ext cx="486262" cy="48626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2950" y="4974234"/>
            <a:ext cx="495300" cy="4953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5261" y="1524030"/>
            <a:ext cx="543017" cy="543017"/>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5581" y="5030044"/>
            <a:ext cx="614512" cy="614512"/>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5522" y="1423197"/>
            <a:ext cx="762000" cy="76200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59536" y="4855812"/>
            <a:ext cx="732143" cy="732143"/>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1371" y="2310937"/>
            <a:ext cx="6129849" cy="1631216"/>
          </a:xfrm>
          <a:prstGeom prst="rect">
            <a:avLst/>
          </a:prstGeom>
          <a:noFill/>
        </p:spPr>
        <p:txBody>
          <a:bodyPr wrap="square" rtlCol="0">
            <a:spAutoFit/>
          </a:bodyPr>
          <a:lstStyle/>
          <a:p>
            <a:pPr lvl="0" algn="ctr">
              <a:defRPr/>
            </a:pPr>
            <a:r>
              <a:rPr lang="en-GB" sz="5000" b="1" dirty="0" smtClean="0">
                <a:solidFill>
                  <a:schemeClr val="bg2">
                    <a:lumMod val="10000"/>
                  </a:schemeClr>
                </a:solidFill>
                <a:latin typeface="Noto Sans" panose="020B0502040504020204" pitchFamily="34"/>
                <a:ea typeface="Noto Sans" panose="020B0502040504020204" pitchFamily="34"/>
                <a:cs typeface="Noto Sans" panose="020B0502040504020204" pitchFamily="34"/>
              </a:rPr>
              <a:t>Problem Identification</a:t>
            </a:r>
            <a:endParaRPr lang="en-GB" sz="5000" b="1" dirty="0">
              <a:solidFill>
                <a:schemeClr val="bg2">
                  <a:lumMod val="10000"/>
                </a:schemeClr>
              </a:solidFill>
              <a:latin typeface="Noto Sans" panose="020B0502040504020204" pitchFamily="34"/>
              <a:ea typeface="Noto Sans" panose="020B0502040504020204" pitchFamily="34"/>
              <a:cs typeface="Noto Sans" panose="020B0502040504020204" pitchFamily="34"/>
            </a:endParaRPr>
          </a:p>
        </p:txBody>
      </p:sp>
      <p:sp>
        <p:nvSpPr>
          <p:cNvPr id="18" name="TextBox 17"/>
          <p:cNvSpPr txBox="1"/>
          <p:nvPr/>
        </p:nvSpPr>
        <p:spPr>
          <a:xfrm>
            <a:off x="457200" y="6349245"/>
            <a:ext cx="11366500"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www.yourwebsite.com</a:t>
            </a:r>
          </a:p>
        </p:txBody>
      </p:sp>
      <p:grpSp>
        <p:nvGrpSpPr>
          <p:cNvPr id="10" name="Group 9"/>
          <p:cNvGrpSpPr/>
          <p:nvPr/>
        </p:nvGrpSpPr>
        <p:grpSpPr>
          <a:xfrm>
            <a:off x="1219860" y="2846674"/>
            <a:ext cx="13615822" cy="4242061"/>
            <a:chOff x="1219860" y="2846674"/>
            <a:chExt cx="13615822" cy="4242061"/>
          </a:xfrm>
          <a:blipFill dpi="0" rotWithShape="1">
            <a:blip r:embed="rId2">
              <a:extLst>
                <a:ext uri="{28A0092B-C50C-407E-A947-70E740481C1C}">
                  <a14:useLocalDpi xmlns:a14="http://schemas.microsoft.com/office/drawing/2010/main" val="0"/>
                </a:ext>
              </a:extLst>
            </a:blip>
            <a:srcRect/>
            <a:stretch>
              <a:fillRect/>
            </a:stretch>
          </a:blipFill>
        </p:grpSpPr>
        <p:sp>
          <p:nvSpPr>
            <p:cNvPr id="14" name="Rectangle 13"/>
            <p:cNvSpPr/>
            <p:nvPr/>
          </p:nvSpPr>
          <p:spPr>
            <a:xfrm rot="2877484">
              <a:off x="11125149" y="5325153"/>
              <a:ext cx="1172929" cy="2354235"/>
            </a:xfrm>
            <a:custGeom>
              <a:avLst/>
              <a:gdLst>
                <a:gd name="connsiteX0" fmla="*/ 0 w 1259414"/>
                <a:gd name="connsiteY0" fmla="*/ 0 h 6858000"/>
                <a:gd name="connsiteX1" fmla="*/ 1259414 w 1259414"/>
                <a:gd name="connsiteY1" fmla="*/ 0 h 6858000"/>
                <a:gd name="connsiteX2" fmla="*/ 1259414 w 1259414"/>
                <a:gd name="connsiteY2" fmla="*/ 6858000 h 6858000"/>
                <a:gd name="connsiteX3" fmla="*/ 0 w 1259414"/>
                <a:gd name="connsiteY3" fmla="*/ 6858000 h 6858000"/>
                <a:gd name="connsiteX4" fmla="*/ 0 w 1259414"/>
                <a:gd name="connsiteY4" fmla="*/ 0 h 6858000"/>
                <a:gd name="connsiteX0-1" fmla="*/ 0 w 1260893"/>
                <a:gd name="connsiteY0-2" fmla="*/ 2052213 h 6858000"/>
                <a:gd name="connsiteX1-3" fmla="*/ 1260893 w 1260893"/>
                <a:gd name="connsiteY1-4" fmla="*/ 0 h 6858000"/>
                <a:gd name="connsiteX2-5" fmla="*/ 1260893 w 1260893"/>
                <a:gd name="connsiteY2-6" fmla="*/ 6858000 h 6858000"/>
                <a:gd name="connsiteX3-7" fmla="*/ 1479 w 1260893"/>
                <a:gd name="connsiteY3-8" fmla="*/ 6858000 h 6858000"/>
                <a:gd name="connsiteX4-9" fmla="*/ 0 w 1260893"/>
                <a:gd name="connsiteY4-10" fmla="*/ 2052213 h 6858000"/>
                <a:gd name="connsiteX0-11" fmla="*/ 0 w 1260893"/>
                <a:gd name="connsiteY0-12" fmla="*/ 0 h 4805787"/>
                <a:gd name="connsiteX1-13" fmla="*/ 960453 w 1260893"/>
                <a:gd name="connsiteY1-14" fmla="*/ 1209669 h 4805787"/>
                <a:gd name="connsiteX2-15" fmla="*/ 1260893 w 1260893"/>
                <a:gd name="connsiteY2-16" fmla="*/ 4805787 h 4805787"/>
                <a:gd name="connsiteX3-17" fmla="*/ 1479 w 1260893"/>
                <a:gd name="connsiteY3-18" fmla="*/ 4805787 h 4805787"/>
                <a:gd name="connsiteX4-19" fmla="*/ 0 w 1260893"/>
                <a:gd name="connsiteY4-20" fmla="*/ 0 h 4805787"/>
                <a:gd name="connsiteX0-21" fmla="*/ 0 w 1260893"/>
                <a:gd name="connsiteY0-22" fmla="*/ 0 h 4805787"/>
                <a:gd name="connsiteX1-23" fmla="*/ 1169549 w 1260893"/>
                <a:gd name="connsiteY1-24" fmla="*/ 1050159 h 4805787"/>
                <a:gd name="connsiteX2-25" fmla="*/ 1260893 w 1260893"/>
                <a:gd name="connsiteY2-26" fmla="*/ 4805787 h 4805787"/>
                <a:gd name="connsiteX3-27" fmla="*/ 1479 w 1260893"/>
                <a:gd name="connsiteY3-28" fmla="*/ 4805787 h 4805787"/>
                <a:gd name="connsiteX4-29" fmla="*/ 0 w 1260893"/>
                <a:gd name="connsiteY4-30" fmla="*/ 0 h 4805787"/>
                <a:gd name="connsiteX0-31" fmla="*/ 0 w 1169549"/>
                <a:gd name="connsiteY0-32" fmla="*/ 0 h 4805787"/>
                <a:gd name="connsiteX1-33" fmla="*/ 1169549 w 1169549"/>
                <a:gd name="connsiteY1-34" fmla="*/ 1050159 h 4805787"/>
                <a:gd name="connsiteX2-35" fmla="*/ 768846 w 1169549"/>
                <a:gd name="connsiteY2-36" fmla="*/ 1481907 h 4805787"/>
                <a:gd name="connsiteX3-37" fmla="*/ 1479 w 1169549"/>
                <a:gd name="connsiteY3-38" fmla="*/ 4805787 h 4805787"/>
                <a:gd name="connsiteX4-39" fmla="*/ 0 w 1169549"/>
                <a:gd name="connsiteY4-40" fmla="*/ 0 h 4805787"/>
                <a:gd name="connsiteX0-41" fmla="*/ 0 w 1169549"/>
                <a:gd name="connsiteY0-42" fmla="*/ 0 h 2337129"/>
                <a:gd name="connsiteX1-43" fmla="*/ 1169549 w 1169549"/>
                <a:gd name="connsiteY1-44" fmla="*/ 1050159 h 2337129"/>
                <a:gd name="connsiteX2-45" fmla="*/ 768846 w 1169549"/>
                <a:gd name="connsiteY2-46" fmla="*/ 1481907 h 2337129"/>
                <a:gd name="connsiteX3-47" fmla="*/ 4316 w 1169549"/>
                <a:gd name="connsiteY3-48" fmla="*/ 2337129 h 2337129"/>
                <a:gd name="connsiteX4-49" fmla="*/ 0 w 1169549"/>
                <a:gd name="connsiteY4-50" fmla="*/ 0 h 2337129"/>
                <a:gd name="connsiteX0-51" fmla="*/ 0 w 1166591"/>
                <a:gd name="connsiteY0-52" fmla="*/ 0 h 2345150"/>
                <a:gd name="connsiteX1-53" fmla="*/ 1166591 w 1166591"/>
                <a:gd name="connsiteY1-54" fmla="*/ 1058180 h 2345150"/>
                <a:gd name="connsiteX2-55" fmla="*/ 765888 w 1166591"/>
                <a:gd name="connsiteY2-56" fmla="*/ 1489928 h 2345150"/>
                <a:gd name="connsiteX3-57" fmla="*/ 1358 w 1166591"/>
                <a:gd name="connsiteY3-58" fmla="*/ 2345150 h 2345150"/>
                <a:gd name="connsiteX4-59" fmla="*/ 0 w 1166591"/>
                <a:gd name="connsiteY4-60" fmla="*/ 0 h 2345150"/>
                <a:gd name="connsiteX0-61" fmla="*/ 0 w 1172138"/>
                <a:gd name="connsiteY0-62" fmla="*/ 0 h 2345150"/>
                <a:gd name="connsiteX1-63" fmla="*/ 1172138 w 1172138"/>
                <a:gd name="connsiteY1-64" fmla="*/ 1056770 h 2345150"/>
                <a:gd name="connsiteX2-65" fmla="*/ 765888 w 1172138"/>
                <a:gd name="connsiteY2-66" fmla="*/ 1489928 h 2345150"/>
                <a:gd name="connsiteX3-67" fmla="*/ 1358 w 1172138"/>
                <a:gd name="connsiteY3-68" fmla="*/ 2345150 h 2345150"/>
                <a:gd name="connsiteX4-69" fmla="*/ 0 w 1172138"/>
                <a:gd name="connsiteY4-70" fmla="*/ 0 h 2345150"/>
                <a:gd name="connsiteX0-71" fmla="*/ 0 w 1172138"/>
                <a:gd name="connsiteY0-72" fmla="*/ 0 h 2345150"/>
                <a:gd name="connsiteX1-73" fmla="*/ 1172138 w 1172138"/>
                <a:gd name="connsiteY1-74" fmla="*/ 1056770 h 2345150"/>
                <a:gd name="connsiteX2-75" fmla="*/ 776383 w 1172138"/>
                <a:gd name="connsiteY2-76" fmla="*/ 1497254 h 2345150"/>
                <a:gd name="connsiteX3-77" fmla="*/ 1358 w 1172138"/>
                <a:gd name="connsiteY3-78" fmla="*/ 2345150 h 2345150"/>
                <a:gd name="connsiteX4-79" fmla="*/ 0 w 1172138"/>
                <a:gd name="connsiteY4-80" fmla="*/ 0 h 2345150"/>
                <a:gd name="connsiteX0-81" fmla="*/ 792 w 1172930"/>
                <a:gd name="connsiteY0-82" fmla="*/ 0 h 2354235"/>
                <a:gd name="connsiteX1-83" fmla="*/ 1172930 w 1172930"/>
                <a:gd name="connsiteY1-84" fmla="*/ 1056770 h 2354235"/>
                <a:gd name="connsiteX2-85" fmla="*/ 777175 w 1172930"/>
                <a:gd name="connsiteY2-86" fmla="*/ 1497254 h 2354235"/>
                <a:gd name="connsiteX3-87" fmla="*/ 372 w 1172930"/>
                <a:gd name="connsiteY3-88" fmla="*/ 2354235 h 2354235"/>
                <a:gd name="connsiteX4-89" fmla="*/ 792 w 1172930"/>
                <a:gd name="connsiteY4-90" fmla="*/ 0 h 235423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72930" h="2354235">
                  <a:moveTo>
                    <a:pt x="792" y="0"/>
                  </a:moveTo>
                  <a:lnTo>
                    <a:pt x="1172930" y="1056770"/>
                  </a:lnTo>
                  <a:lnTo>
                    <a:pt x="777175" y="1497254"/>
                  </a:lnTo>
                  <a:lnTo>
                    <a:pt x="372" y="2354235"/>
                  </a:lnTo>
                  <a:cubicBezTo>
                    <a:pt x="-1067" y="1575192"/>
                    <a:pt x="2231" y="779043"/>
                    <a:pt x="7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877484">
              <a:off x="9759053" y="2525860"/>
              <a:ext cx="1536694" cy="5874652"/>
            </a:xfrm>
            <a:custGeom>
              <a:avLst/>
              <a:gdLst>
                <a:gd name="connsiteX0" fmla="*/ 0 w 1536795"/>
                <a:gd name="connsiteY0" fmla="*/ 0 h 9426570"/>
                <a:gd name="connsiteX1" fmla="*/ 1536795 w 1536795"/>
                <a:gd name="connsiteY1" fmla="*/ 0 h 9426570"/>
                <a:gd name="connsiteX2" fmla="*/ 1536795 w 1536795"/>
                <a:gd name="connsiteY2" fmla="*/ 9426570 h 9426570"/>
                <a:gd name="connsiteX3" fmla="*/ 0 w 1536795"/>
                <a:gd name="connsiteY3" fmla="*/ 9426570 h 9426570"/>
                <a:gd name="connsiteX4" fmla="*/ 0 w 1536795"/>
                <a:gd name="connsiteY4" fmla="*/ 0 h 9426570"/>
                <a:gd name="connsiteX0-1" fmla="*/ 0 w 1537405"/>
                <a:gd name="connsiteY0-2" fmla="*/ 1380340 h 9426570"/>
                <a:gd name="connsiteX1-3" fmla="*/ 1537405 w 1537405"/>
                <a:gd name="connsiteY1-4" fmla="*/ 0 h 9426570"/>
                <a:gd name="connsiteX2-5" fmla="*/ 1537405 w 1537405"/>
                <a:gd name="connsiteY2-6" fmla="*/ 9426570 h 9426570"/>
                <a:gd name="connsiteX3-7" fmla="*/ 610 w 1537405"/>
                <a:gd name="connsiteY3-8" fmla="*/ 9426570 h 9426570"/>
                <a:gd name="connsiteX4-9" fmla="*/ 0 w 1537405"/>
                <a:gd name="connsiteY4-10" fmla="*/ 1380340 h 9426570"/>
                <a:gd name="connsiteX0-11" fmla="*/ 0 w 1539469"/>
                <a:gd name="connsiteY0-12" fmla="*/ 0 h 8046230"/>
                <a:gd name="connsiteX1-13" fmla="*/ 1539469 w 1539469"/>
                <a:gd name="connsiteY1-14" fmla="*/ 1400403 h 8046230"/>
                <a:gd name="connsiteX2-15" fmla="*/ 1537405 w 1539469"/>
                <a:gd name="connsiteY2-16" fmla="*/ 8046230 h 8046230"/>
                <a:gd name="connsiteX3-17" fmla="*/ 610 w 1539469"/>
                <a:gd name="connsiteY3-18" fmla="*/ 8046230 h 8046230"/>
                <a:gd name="connsiteX4-19" fmla="*/ 0 w 1539469"/>
                <a:gd name="connsiteY4-20" fmla="*/ 0 h 8046230"/>
                <a:gd name="connsiteX0-21" fmla="*/ 0 w 1537405"/>
                <a:gd name="connsiteY0-22" fmla="*/ 0 h 8046230"/>
                <a:gd name="connsiteX1-23" fmla="*/ 1534521 w 1537405"/>
                <a:gd name="connsiteY1-24" fmla="*/ 1391667 h 8046230"/>
                <a:gd name="connsiteX2-25" fmla="*/ 1537405 w 1537405"/>
                <a:gd name="connsiteY2-26" fmla="*/ 8046230 h 8046230"/>
                <a:gd name="connsiteX3-27" fmla="*/ 610 w 1537405"/>
                <a:gd name="connsiteY3-28" fmla="*/ 8046230 h 8046230"/>
                <a:gd name="connsiteX4-29" fmla="*/ 0 w 1537405"/>
                <a:gd name="connsiteY4-30" fmla="*/ 0 h 8046230"/>
                <a:gd name="connsiteX0-31" fmla="*/ 0 w 1537405"/>
                <a:gd name="connsiteY0-32" fmla="*/ 0 h 8046230"/>
                <a:gd name="connsiteX1-33" fmla="*/ 1536532 w 1537405"/>
                <a:gd name="connsiteY1-34" fmla="*/ 1387067 h 8046230"/>
                <a:gd name="connsiteX2-35" fmla="*/ 1537405 w 1537405"/>
                <a:gd name="connsiteY2-36" fmla="*/ 8046230 h 8046230"/>
                <a:gd name="connsiteX3-37" fmla="*/ 610 w 1537405"/>
                <a:gd name="connsiteY3-38" fmla="*/ 8046230 h 8046230"/>
                <a:gd name="connsiteX4-39" fmla="*/ 0 w 1537405"/>
                <a:gd name="connsiteY4-40" fmla="*/ 0 h 8046230"/>
                <a:gd name="connsiteX0-41" fmla="*/ 0 w 1537405"/>
                <a:gd name="connsiteY0-42" fmla="*/ 0 h 8046230"/>
                <a:gd name="connsiteX1-43" fmla="*/ 1536532 w 1537405"/>
                <a:gd name="connsiteY1-44" fmla="*/ 1387067 h 8046230"/>
                <a:gd name="connsiteX2-45" fmla="*/ 1537405 w 1537405"/>
                <a:gd name="connsiteY2-46" fmla="*/ 8046230 h 8046230"/>
                <a:gd name="connsiteX3-47" fmla="*/ 3670 w 1537405"/>
                <a:gd name="connsiteY3-48" fmla="*/ 5847517 h 8046230"/>
                <a:gd name="connsiteX4-49" fmla="*/ 0 w 1537405"/>
                <a:gd name="connsiteY4-50" fmla="*/ 0 h 8046230"/>
                <a:gd name="connsiteX0-51" fmla="*/ 0 w 1536695"/>
                <a:gd name="connsiteY0-52" fmla="*/ 0 h 5847517"/>
                <a:gd name="connsiteX1-53" fmla="*/ 1536532 w 1536695"/>
                <a:gd name="connsiteY1-54" fmla="*/ 1387067 h 5847517"/>
                <a:gd name="connsiteX2-55" fmla="*/ 1534816 w 1536695"/>
                <a:gd name="connsiteY2-56" fmla="*/ 4167712 h 5847517"/>
                <a:gd name="connsiteX3-57" fmla="*/ 3670 w 1536695"/>
                <a:gd name="connsiteY3-58" fmla="*/ 5847517 h 5847517"/>
                <a:gd name="connsiteX4-59" fmla="*/ 0 w 1536695"/>
                <a:gd name="connsiteY4-60" fmla="*/ 0 h 5847517"/>
                <a:gd name="connsiteX0-61" fmla="*/ 0 w 1536695"/>
                <a:gd name="connsiteY0-62" fmla="*/ 0 h 5862264"/>
                <a:gd name="connsiteX1-63" fmla="*/ 1536532 w 1536695"/>
                <a:gd name="connsiteY1-64" fmla="*/ 1387067 h 5862264"/>
                <a:gd name="connsiteX2-65" fmla="*/ 1534816 w 1536695"/>
                <a:gd name="connsiteY2-66" fmla="*/ 4167712 h 5862264"/>
                <a:gd name="connsiteX3-67" fmla="*/ 1060 w 1536695"/>
                <a:gd name="connsiteY3-68" fmla="*/ 5862264 h 5862264"/>
                <a:gd name="connsiteX4-69" fmla="*/ 0 w 1536695"/>
                <a:gd name="connsiteY4-70" fmla="*/ 0 h 5862264"/>
                <a:gd name="connsiteX0-71" fmla="*/ 0 w 1536695"/>
                <a:gd name="connsiteY0-72" fmla="*/ 0 h 5874652"/>
                <a:gd name="connsiteX1-73" fmla="*/ 1536532 w 1536695"/>
                <a:gd name="connsiteY1-74" fmla="*/ 1387067 h 5874652"/>
                <a:gd name="connsiteX2-75" fmla="*/ 1534816 w 1536695"/>
                <a:gd name="connsiteY2-76" fmla="*/ 4167712 h 5874652"/>
                <a:gd name="connsiteX3-77" fmla="*/ 575 w 1536695"/>
                <a:gd name="connsiteY3-78" fmla="*/ 5874652 h 5874652"/>
                <a:gd name="connsiteX4-79" fmla="*/ 0 w 1536695"/>
                <a:gd name="connsiteY4-80" fmla="*/ 0 h 58746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36695" h="5874652">
                  <a:moveTo>
                    <a:pt x="0" y="0"/>
                  </a:moveTo>
                  <a:lnTo>
                    <a:pt x="1536532" y="1387067"/>
                  </a:lnTo>
                  <a:cubicBezTo>
                    <a:pt x="1537493" y="3605255"/>
                    <a:pt x="1533855" y="1949524"/>
                    <a:pt x="1534816" y="4167712"/>
                  </a:cubicBezTo>
                  <a:lnTo>
                    <a:pt x="575" y="5874652"/>
                  </a:lnTo>
                  <a:cubicBezTo>
                    <a:pt x="372" y="3192575"/>
                    <a:pt x="203" y="2682077"/>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rot="2877484">
              <a:off x="8709241" y="-50531"/>
              <a:ext cx="1243052" cy="8826679"/>
            </a:xfrm>
            <a:custGeom>
              <a:avLst/>
              <a:gdLst>
                <a:gd name="connsiteX0" fmla="*/ 0 w 1248570"/>
                <a:gd name="connsiteY0" fmla="*/ 0 h 11864421"/>
                <a:gd name="connsiteX1" fmla="*/ 1248570 w 1248570"/>
                <a:gd name="connsiteY1" fmla="*/ 0 h 11864421"/>
                <a:gd name="connsiteX2" fmla="*/ 1248570 w 1248570"/>
                <a:gd name="connsiteY2" fmla="*/ 11864421 h 11864421"/>
                <a:gd name="connsiteX3" fmla="*/ 0 w 1248570"/>
                <a:gd name="connsiteY3" fmla="*/ 11864421 h 11864421"/>
                <a:gd name="connsiteX4" fmla="*/ 0 w 1248570"/>
                <a:gd name="connsiteY4" fmla="*/ 0 h 11864421"/>
                <a:gd name="connsiteX0-1" fmla="*/ 0 w 1257043"/>
                <a:gd name="connsiteY0-2" fmla="*/ 0 h 11864421"/>
                <a:gd name="connsiteX1-3" fmla="*/ 1257043 w 1257043"/>
                <a:gd name="connsiteY1-4" fmla="*/ 1672118 h 11864421"/>
                <a:gd name="connsiteX2-5" fmla="*/ 1248570 w 1257043"/>
                <a:gd name="connsiteY2-6" fmla="*/ 11864421 h 11864421"/>
                <a:gd name="connsiteX3-7" fmla="*/ 0 w 1257043"/>
                <a:gd name="connsiteY3-8" fmla="*/ 11864421 h 11864421"/>
                <a:gd name="connsiteX4-9" fmla="*/ 0 w 1257043"/>
                <a:gd name="connsiteY4-10" fmla="*/ 0 h 11864421"/>
                <a:gd name="connsiteX0-11" fmla="*/ 0 w 1259441"/>
                <a:gd name="connsiteY0-12" fmla="*/ 0 h 11330759"/>
                <a:gd name="connsiteX1-13" fmla="*/ 1259441 w 1259441"/>
                <a:gd name="connsiteY1-14" fmla="*/ 1138456 h 11330759"/>
                <a:gd name="connsiteX2-15" fmla="*/ 1250968 w 1259441"/>
                <a:gd name="connsiteY2-16" fmla="*/ 11330759 h 11330759"/>
                <a:gd name="connsiteX3-17" fmla="*/ 2398 w 1259441"/>
                <a:gd name="connsiteY3-18" fmla="*/ 11330759 h 11330759"/>
                <a:gd name="connsiteX4-19" fmla="*/ 0 w 1259441"/>
                <a:gd name="connsiteY4-20" fmla="*/ 0 h 11330759"/>
                <a:gd name="connsiteX0-21" fmla="*/ 0 w 1256688"/>
                <a:gd name="connsiteY0-22" fmla="*/ 0 h 11330759"/>
                <a:gd name="connsiteX1-23" fmla="*/ 1256688 w 1256688"/>
                <a:gd name="connsiteY1-24" fmla="*/ 1302707 h 11330759"/>
                <a:gd name="connsiteX2-25" fmla="*/ 1250968 w 1256688"/>
                <a:gd name="connsiteY2-26" fmla="*/ 11330759 h 11330759"/>
                <a:gd name="connsiteX3-27" fmla="*/ 2398 w 1256688"/>
                <a:gd name="connsiteY3-28" fmla="*/ 11330759 h 11330759"/>
                <a:gd name="connsiteX4-29" fmla="*/ 0 w 1256688"/>
                <a:gd name="connsiteY4-30" fmla="*/ 0 h 11330759"/>
                <a:gd name="connsiteX0-31" fmla="*/ 0 w 1251806"/>
                <a:gd name="connsiteY0-32" fmla="*/ 0 h 11330759"/>
                <a:gd name="connsiteX1-33" fmla="*/ 1251168 w 1251806"/>
                <a:gd name="connsiteY1-34" fmla="*/ 1152373 h 11330759"/>
                <a:gd name="connsiteX2-35" fmla="*/ 1250968 w 1251806"/>
                <a:gd name="connsiteY2-36" fmla="*/ 11330759 h 11330759"/>
                <a:gd name="connsiteX3-37" fmla="*/ 2398 w 1251806"/>
                <a:gd name="connsiteY3-38" fmla="*/ 11330759 h 11330759"/>
                <a:gd name="connsiteX4-39" fmla="*/ 0 w 1251806"/>
                <a:gd name="connsiteY4-40" fmla="*/ 0 h 11330759"/>
                <a:gd name="connsiteX0-41" fmla="*/ 0 w 1251806"/>
                <a:gd name="connsiteY0-42" fmla="*/ 0 h 11330759"/>
                <a:gd name="connsiteX1-43" fmla="*/ 1251168 w 1251806"/>
                <a:gd name="connsiteY1-44" fmla="*/ 1152373 h 11330759"/>
                <a:gd name="connsiteX2-45" fmla="*/ 1250968 w 1251806"/>
                <a:gd name="connsiteY2-46" fmla="*/ 11330759 h 11330759"/>
                <a:gd name="connsiteX3-47" fmla="*/ 2398 w 1251806"/>
                <a:gd name="connsiteY3-48" fmla="*/ 11330759 h 11330759"/>
                <a:gd name="connsiteX4-49" fmla="*/ 0 w 1251806"/>
                <a:gd name="connsiteY4-50" fmla="*/ 0 h 11330759"/>
                <a:gd name="connsiteX0-51" fmla="*/ 0 w 1251383"/>
                <a:gd name="connsiteY0-52" fmla="*/ 0 h 11279076"/>
                <a:gd name="connsiteX1-53" fmla="*/ 1250745 w 1251383"/>
                <a:gd name="connsiteY1-54" fmla="*/ 1100690 h 11279076"/>
                <a:gd name="connsiteX2-55" fmla="*/ 1250545 w 1251383"/>
                <a:gd name="connsiteY2-56" fmla="*/ 11279076 h 11279076"/>
                <a:gd name="connsiteX3-57" fmla="*/ 1975 w 1251383"/>
                <a:gd name="connsiteY3-58" fmla="*/ 11279076 h 11279076"/>
                <a:gd name="connsiteX4-59" fmla="*/ 0 w 1251383"/>
                <a:gd name="connsiteY4-60" fmla="*/ 0 h 11279076"/>
                <a:gd name="connsiteX0-61" fmla="*/ 8471 w 1249454"/>
                <a:gd name="connsiteY0-62" fmla="*/ 0 h 11295350"/>
                <a:gd name="connsiteX1-63" fmla="*/ 1248816 w 1249454"/>
                <a:gd name="connsiteY1-64" fmla="*/ 1116964 h 11295350"/>
                <a:gd name="connsiteX2-65" fmla="*/ 1248616 w 1249454"/>
                <a:gd name="connsiteY2-66" fmla="*/ 11295350 h 11295350"/>
                <a:gd name="connsiteX3-67" fmla="*/ 46 w 1249454"/>
                <a:gd name="connsiteY3-68" fmla="*/ 11295350 h 11295350"/>
                <a:gd name="connsiteX4-69" fmla="*/ 8471 w 1249454"/>
                <a:gd name="connsiteY4-70" fmla="*/ 0 h 11295350"/>
                <a:gd name="connsiteX0-71" fmla="*/ 4451 w 1245434"/>
                <a:gd name="connsiteY0-72" fmla="*/ 0 h 11295350"/>
                <a:gd name="connsiteX1-73" fmla="*/ 1244796 w 1245434"/>
                <a:gd name="connsiteY1-74" fmla="*/ 1116964 h 11295350"/>
                <a:gd name="connsiteX2-75" fmla="*/ 1244596 w 1245434"/>
                <a:gd name="connsiteY2-76" fmla="*/ 11295350 h 11295350"/>
                <a:gd name="connsiteX3-77" fmla="*/ 74 w 1245434"/>
                <a:gd name="connsiteY3-78" fmla="*/ 8705376 h 11295350"/>
                <a:gd name="connsiteX4-79" fmla="*/ 4451 w 1245434"/>
                <a:gd name="connsiteY4-80" fmla="*/ 0 h 11295350"/>
                <a:gd name="connsiteX0-81" fmla="*/ 4451 w 1244796"/>
                <a:gd name="connsiteY0-82" fmla="*/ 0 h 8705376"/>
                <a:gd name="connsiteX1-83" fmla="*/ 1244796 w 1244796"/>
                <a:gd name="connsiteY1-84" fmla="*/ 1116964 h 8705376"/>
                <a:gd name="connsiteX2-85" fmla="*/ 1237627 w 1244796"/>
                <a:gd name="connsiteY2-86" fmla="*/ 7390081 h 8705376"/>
                <a:gd name="connsiteX3-87" fmla="*/ 74 w 1244796"/>
                <a:gd name="connsiteY3-88" fmla="*/ 8705376 h 8705376"/>
                <a:gd name="connsiteX4-89" fmla="*/ 4451 w 1244796"/>
                <a:gd name="connsiteY4-90" fmla="*/ 0 h 8705376"/>
                <a:gd name="connsiteX0-91" fmla="*/ 2707 w 1243052"/>
                <a:gd name="connsiteY0-92" fmla="*/ 0 h 8826679"/>
                <a:gd name="connsiteX1-93" fmla="*/ 1243052 w 1243052"/>
                <a:gd name="connsiteY1-94" fmla="*/ 1116964 h 8826679"/>
                <a:gd name="connsiteX2-95" fmla="*/ 1235883 w 1243052"/>
                <a:gd name="connsiteY2-96" fmla="*/ 7390081 h 8826679"/>
                <a:gd name="connsiteX3-97" fmla="*/ 102 w 1243052"/>
                <a:gd name="connsiteY3-98" fmla="*/ 8826679 h 8826679"/>
                <a:gd name="connsiteX4-99" fmla="*/ 2707 w 1243052"/>
                <a:gd name="connsiteY4-100" fmla="*/ 0 h 8826679"/>
                <a:gd name="connsiteX0-101" fmla="*/ 2707 w 1243052"/>
                <a:gd name="connsiteY0-102" fmla="*/ 0 h 8826679"/>
                <a:gd name="connsiteX1-103" fmla="*/ 1243052 w 1243052"/>
                <a:gd name="connsiteY1-104" fmla="*/ 1116964 h 8826679"/>
                <a:gd name="connsiteX2-105" fmla="*/ 1228265 w 1243052"/>
                <a:gd name="connsiteY2-106" fmla="*/ 7460164 h 8826679"/>
                <a:gd name="connsiteX3-107" fmla="*/ 102 w 1243052"/>
                <a:gd name="connsiteY3-108" fmla="*/ 8826679 h 8826679"/>
                <a:gd name="connsiteX4-109" fmla="*/ 2707 w 1243052"/>
                <a:gd name="connsiteY4-110" fmla="*/ 0 h 88266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43052" h="8826679">
                  <a:moveTo>
                    <a:pt x="2707" y="0"/>
                  </a:moveTo>
                  <a:lnTo>
                    <a:pt x="1243052" y="1116964"/>
                  </a:lnTo>
                  <a:cubicBezTo>
                    <a:pt x="1240228" y="4514398"/>
                    <a:pt x="1231089" y="4062730"/>
                    <a:pt x="1228265" y="7460164"/>
                  </a:cubicBezTo>
                  <a:lnTo>
                    <a:pt x="102" y="8826679"/>
                  </a:lnTo>
                  <a:cubicBezTo>
                    <a:pt x="-697" y="5049759"/>
                    <a:pt x="3506" y="3776920"/>
                    <a:pt x="270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5"/>
            <p:cNvSpPr/>
            <p:nvPr/>
          </p:nvSpPr>
          <p:spPr>
            <a:xfrm rot="2877484">
              <a:off x="7406245" y="-3339711"/>
              <a:ext cx="1243052" cy="13615822"/>
            </a:xfrm>
            <a:custGeom>
              <a:avLst/>
              <a:gdLst>
                <a:gd name="connsiteX0" fmla="*/ 0 w 1248570"/>
                <a:gd name="connsiteY0" fmla="*/ 0 h 11864421"/>
                <a:gd name="connsiteX1" fmla="*/ 1248570 w 1248570"/>
                <a:gd name="connsiteY1" fmla="*/ 0 h 11864421"/>
                <a:gd name="connsiteX2" fmla="*/ 1248570 w 1248570"/>
                <a:gd name="connsiteY2" fmla="*/ 11864421 h 11864421"/>
                <a:gd name="connsiteX3" fmla="*/ 0 w 1248570"/>
                <a:gd name="connsiteY3" fmla="*/ 11864421 h 11864421"/>
                <a:gd name="connsiteX4" fmla="*/ 0 w 1248570"/>
                <a:gd name="connsiteY4" fmla="*/ 0 h 11864421"/>
                <a:gd name="connsiteX0-1" fmla="*/ 0 w 1257043"/>
                <a:gd name="connsiteY0-2" fmla="*/ 0 h 11864421"/>
                <a:gd name="connsiteX1-3" fmla="*/ 1257043 w 1257043"/>
                <a:gd name="connsiteY1-4" fmla="*/ 1672118 h 11864421"/>
                <a:gd name="connsiteX2-5" fmla="*/ 1248570 w 1257043"/>
                <a:gd name="connsiteY2-6" fmla="*/ 11864421 h 11864421"/>
                <a:gd name="connsiteX3-7" fmla="*/ 0 w 1257043"/>
                <a:gd name="connsiteY3-8" fmla="*/ 11864421 h 11864421"/>
                <a:gd name="connsiteX4-9" fmla="*/ 0 w 1257043"/>
                <a:gd name="connsiteY4-10" fmla="*/ 0 h 11864421"/>
                <a:gd name="connsiteX0-11" fmla="*/ 0 w 1259441"/>
                <a:gd name="connsiteY0-12" fmla="*/ 0 h 11330759"/>
                <a:gd name="connsiteX1-13" fmla="*/ 1259441 w 1259441"/>
                <a:gd name="connsiteY1-14" fmla="*/ 1138456 h 11330759"/>
                <a:gd name="connsiteX2-15" fmla="*/ 1250968 w 1259441"/>
                <a:gd name="connsiteY2-16" fmla="*/ 11330759 h 11330759"/>
                <a:gd name="connsiteX3-17" fmla="*/ 2398 w 1259441"/>
                <a:gd name="connsiteY3-18" fmla="*/ 11330759 h 11330759"/>
                <a:gd name="connsiteX4-19" fmla="*/ 0 w 1259441"/>
                <a:gd name="connsiteY4-20" fmla="*/ 0 h 11330759"/>
                <a:gd name="connsiteX0-21" fmla="*/ 0 w 1256688"/>
                <a:gd name="connsiteY0-22" fmla="*/ 0 h 11330759"/>
                <a:gd name="connsiteX1-23" fmla="*/ 1256688 w 1256688"/>
                <a:gd name="connsiteY1-24" fmla="*/ 1302707 h 11330759"/>
                <a:gd name="connsiteX2-25" fmla="*/ 1250968 w 1256688"/>
                <a:gd name="connsiteY2-26" fmla="*/ 11330759 h 11330759"/>
                <a:gd name="connsiteX3-27" fmla="*/ 2398 w 1256688"/>
                <a:gd name="connsiteY3-28" fmla="*/ 11330759 h 11330759"/>
                <a:gd name="connsiteX4-29" fmla="*/ 0 w 1256688"/>
                <a:gd name="connsiteY4-30" fmla="*/ 0 h 11330759"/>
                <a:gd name="connsiteX0-31" fmla="*/ 0 w 1251806"/>
                <a:gd name="connsiteY0-32" fmla="*/ 0 h 11330759"/>
                <a:gd name="connsiteX1-33" fmla="*/ 1251168 w 1251806"/>
                <a:gd name="connsiteY1-34" fmla="*/ 1152373 h 11330759"/>
                <a:gd name="connsiteX2-35" fmla="*/ 1250968 w 1251806"/>
                <a:gd name="connsiteY2-36" fmla="*/ 11330759 h 11330759"/>
                <a:gd name="connsiteX3-37" fmla="*/ 2398 w 1251806"/>
                <a:gd name="connsiteY3-38" fmla="*/ 11330759 h 11330759"/>
                <a:gd name="connsiteX4-39" fmla="*/ 0 w 1251806"/>
                <a:gd name="connsiteY4-40" fmla="*/ 0 h 11330759"/>
                <a:gd name="connsiteX0-41" fmla="*/ 0 w 1251806"/>
                <a:gd name="connsiteY0-42" fmla="*/ 0 h 11330759"/>
                <a:gd name="connsiteX1-43" fmla="*/ 1251168 w 1251806"/>
                <a:gd name="connsiteY1-44" fmla="*/ 1152373 h 11330759"/>
                <a:gd name="connsiteX2-45" fmla="*/ 1250968 w 1251806"/>
                <a:gd name="connsiteY2-46" fmla="*/ 11330759 h 11330759"/>
                <a:gd name="connsiteX3-47" fmla="*/ 2398 w 1251806"/>
                <a:gd name="connsiteY3-48" fmla="*/ 11330759 h 11330759"/>
                <a:gd name="connsiteX4-49" fmla="*/ 0 w 1251806"/>
                <a:gd name="connsiteY4-50" fmla="*/ 0 h 11330759"/>
                <a:gd name="connsiteX0-51" fmla="*/ 0 w 1251383"/>
                <a:gd name="connsiteY0-52" fmla="*/ 0 h 11279076"/>
                <a:gd name="connsiteX1-53" fmla="*/ 1250745 w 1251383"/>
                <a:gd name="connsiteY1-54" fmla="*/ 1100690 h 11279076"/>
                <a:gd name="connsiteX2-55" fmla="*/ 1250545 w 1251383"/>
                <a:gd name="connsiteY2-56" fmla="*/ 11279076 h 11279076"/>
                <a:gd name="connsiteX3-57" fmla="*/ 1975 w 1251383"/>
                <a:gd name="connsiteY3-58" fmla="*/ 11279076 h 11279076"/>
                <a:gd name="connsiteX4-59" fmla="*/ 0 w 1251383"/>
                <a:gd name="connsiteY4-60" fmla="*/ 0 h 11279076"/>
                <a:gd name="connsiteX0-61" fmla="*/ 8471 w 1249454"/>
                <a:gd name="connsiteY0-62" fmla="*/ 0 h 11295350"/>
                <a:gd name="connsiteX1-63" fmla="*/ 1248816 w 1249454"/>
                <a:gd name="connsiteY1-64" fmla="*/ 1116964 h 11295350"/>
                <a:gd name="connsiteX2-65" fmla="*/ 1248616 w 1249454"/>
                <a:gd name="connsiteY2-66" fmla="*/ 11295350 h 11295350"/>
                <a:gd name="connsiteX3-67" fmla="*/ 46 w 1249454"/>
                <a:gd name="connsiteY3-68" fmla="*/ 11295350 h 11295350"/>
                <a:gd name="connsiteX4-69" fmla="*/ 8471 w 1249454"/>
                <a:gd name="connsiteY4-70" fmla="*/ 0 h 11295350"/>
                <a:gd name="connsiteX0-71" fmla="*/ 4451 w 1245434"/>
                <a:gd name="connsiteY0-72" fmla="*/ 0 h 11295350"/>
                <a:gd name="connsiteX1-73" fmla="*/ 1244796 w 1245434"/>
                <a:gd name="connsiteY1-74" fmla="*/ 1116964 h 11295350"/>
                <a:gd name="connsiteX2-75" fmla="*/ 1244596 w 1245434"/>
                <a:gd name="connsiteY2-76" fmla="*/ 11295350 h 11295350"/>
                <a:gd name="connsiteX3-77" fmla="*/ 74 w 1245434"/>
                <a:gd name="connsiteY3-78" fmla="*/ 8705376 h 11295350"/>
                <a:gd name="connsiteX4-79" fmla="*/ 4451 w 1245434"/>
                <a:gd name="connsiteY4-80" fmla="*/ 0 h 11295350"/>
                <a:gd name="connsiteX0-81" fmla="*/ 4451 w 1244796"/>
                <a:gd name="connsiteY0-82" fmla="*/ 0 h 8705376"/>
                <a:gd name="connsiteX1-83" fmla="*/ 1244796 w 1244796"/>
                <a:gd name="connsiteY1-84" fmla="*/ 1116964 h 8705376"/>
                <a:gd name="connsiteX2-85" fmla="*/ 1237627 w 1244796"/>
                <a:gd name="connsiteY2-86" fmla="*/ 7390081 h 8705376"/>
                <a:gd name="connsiteX3-87" fmla="*/ 74 w 1244796"/>
                <a:gd name="connsiteY3-88" fmla="*/ 8705376 h 8705376"/>
                <a:gd name="connsiteX4-89" fmla="*/ 4451 w 1244796"/>
                <a:gd name="connsiteY4-90" fmla="*/ 0 h 8705376"/>
                <a:gd name="connsiteX0-91" fmla="*/ 2707 w 1243052"/>
                <a:gd name="connsiteY0-92" fmla="*/ 0 h 8826679"/>
                <a:gd name="connsiteX1-93" fmla="*/ 1243052 w 1243052"/>
                <a:gd name="connsiteY1-94" fmla="*/ 1116964 h 8826679"/>
                <a:gd name="connsiteX2-95" fmla="*/ 1235883 w 1243052"/>
                <a:gd name="connsiteY2-96" fmla="*/ 7390081 h 8826679"/>
                <a:gd name="connsiteX3-97" fmla="*/ 102 w 1243052"/>
                <a:gd name="connsiteY3-98" fmla="*/ 8826679 h 8826679"/>
                <a:gd name="connsiteX4-99" fmla="*/ 2707 w 1243052"/>
                <a:gd name="connsiteY4-100" fmla="*/ 0 h 8826679"/>
                <a:gd name="connsiteX0-101" fmla="*/ 2707 w 1243052"/>
                <a:gd name="connsiteY0-102" fmla="*/ 0 h 8826679"/>
                <a:gd name="connsiteX1-103" fmla="*/ 1243052 w 1243052"/>
                <a:gd name="connsiteY1-104" fmla="*/ 1116964 h 8826679"/>
                <a:gd name="connsiteX2-105" fmla="*/ 1228265 w 1243052"/>
                <a:gd name="connsiteY2-106" fmla="*/ 7460164 h 8826679"/>
                <a:gd name="connsiteX3-107" fmla="*/ 102 w 1243052"/>
                <a:gd name="connsiteY3-108" fmla="*/ 8826679 h 8826679"/>
                <a:gd name="connsiteX4-109" fmla="*/ 2707 w 1243052"/>
                <a:gd name="connsiteY4-110" fmla="*/ 0 h 88266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43052" h="8826679">
                  <a:moveTo>
                    <a:pt x="2707" y="0"/>
                  </a:moveTo>
                  <a:lnTo>
                    <a:pt x="1243052" y="1116964"/>
                  </a:lnTo>
                  <a:cubicBezTo>
                    <a:pt x="1240228" y="4514398"/>
                    <a:pt x="1231089" y="4062730"/>
                    <a:pt x="1228265" y="7460164"/>
                  </a:cubicBezTo>
                  <a:lnTo>
                    <a:pt x="102" y="8826679"/>
                  </a:lnTo>
                  <a:cubicBezTo>
                    <a:pt x="-697" y="5049759"/>
                    <a:pt x="3506" y="3776920"/>
                    <a:pt x="270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486659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3550722" y="0"/>
            <a:ext cx="8641277" cy="6858000"/>
          </a:xfrm>
          <a:prstGeom prst="rect">
            <a:avLst/>
          </a:prstGeom>
          <a:solidFill>
            <a:srgbClr val="3494BA">
              <a:lumMod val="50000"/>
            </a:srgbClr>
          </a:solidFill>
          <a:ln w="12700" cap="flat" cmpd="sng" algn="ctr">
            <a:solidFill>
              <a:srgbClr val="3494BA">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24" name="Oval 23"/>
          <p:cNvSpPr/>
          <p:nvPr/>
        </p:nvSpPr>
        <p:spPr>
          <a:xfrm>
            <a:off x="33787" y="5337637"/>
            <a:ext cx="3364322" cy="314021"/>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21" name="Group 20"/>
          <p:cNvGrpSpPr/>
          <p:nvPr/>
        </p:nvGrpSpPr>
        <p:grpSpPr>
          <a:xfrm>
            <a:off x="463081" y="2710204"/>
            <a:ext cx="2544591" cy="2623777"/>
            <a:chOff x="3603157" y="3429000"/>
            <a:chExt cx="2189163" cy="2257289"/>
          </a:xfrm>
        </p:grpSpPr>
        <p:sp>
          <p:nvSpPr>
            <p:cNvPr id="17" name="Freeform 14"/>
            <p:cNvSpPr>
              <a:spLocks noEditPoints="1"/>
            </p:cNvSpPr>
            <p:nvPr/>
          </p:nvSpPr>
          <p:spPr bwMode="auto">
            <a:xfrm>
              <a:off x="3603157" y="3429000"/>
              <a:ext cx="2189163" cy="2192338"/>
            </a:xfrm>
            <a:custGeom>
              <a:avLst/>
              <a:gdLst>
                <a:gd name="T0" fmla="*/ 559 w 688"/>
                <a:gd name="T1" fmla="*/ 0 h 688"/>
                <a:gd name="T2" fmla="*/ 1 w 688"/>
                <a:gd name="T3" fmla="*/ 562 h 688"/>
                <a:gd name="T4" fmla="*/ 125 w 688"/>
                <a:gd name="T5" fmla="*/ 686 h 688"/>
                <a:gd name="T6" fmla="*/ 210 w 688"/>
                <a:gd name="T7" fmla="*/ 606 h 688"/>
                <a:gd name="T8" fmla="*/ 590 w 688"/>
                <a:gd name="T9" fmla="*/ 226 h 688"/>
                <a:gd name="T10" fmla="*/ 686 w 688"/>
                <a:gd name="T11" fmla="*/ 125 h 688"/>
                <a:gd name="T12" fmla="*/ 131 w 688"/>
                <a:gd name="T13" fmla="*/ 658 h 688"/>
                <a:gd name="T14" fmla="*/ 43 w 688"/>
                <a:gd name="T15" fmla="*/ 576 h 688"/>
                <a:gd name="T16" fmla="*/ 45 w 688"/>
                <a:gd name="T17" fmla="*/ 544 h 688"/>
                <a:gd name="T18" fmla="*/ 97 w 688"/>
                <a:gd name="T19" fmla="*/ 570 h 688"/>
                <a:gd name="T20" fmla="*/ 76 w 688"/>
                <a:gd name="T21" fmla="*/ 513 h 688"/>
                <a:gd name="T22" fmla="*/ 129 w 688"/>
                <a:gd name="T23" fmla="*/ 538 h 688"/>
                <a:gd name="T24" fmla="*/ 89 w 688"/>
                <a:gd name="T25" fmla="*/ 499 h 688"/>
                <a:gd name="T26" fmla="*/ 146 w 688"/>
                <a:gd name="T27" fmla="*/ 520 h 688"/>
                <a:gd name="T28" fmla="*/ 124 w 688"/>
                <a:gd name="T29" fmla="*/ 471 h 688"/>
                <a:gd name="T30" fmla="*/ 138 w 688"/>
                <a:gd name="T31" fmla="*/ 450 h 688"/>
                <a:gd name="T32" fmla="*/ 177 w 688"/>
                <a:gd name="T33" fmla="*/ 489 h 688"/>
                <a:gd name="T34" fmla="*/ 152 w 688"/>
                <a:gd name="T35" fmla="*/ 437 h 688"/>
                <a:gd name="T36" fmla="*/ 234 w 688"/>
                <a:gd name="T37" fmla="*/ 486 h 688"/>
                <a:gd name="T38" fmla="*/ 183 w 688"/>
                <a:gd name="T39" fmla="*/ 406 h 688"/>
                <a:gd name="T40" fmla="*/ 239 w 688"/>
                <a:gd name="T41" fmla="*/ 427 h 688"/>
                <a:gd name="T42" fmla="*/ 213 w 688"/>
                <a:gd name="T43" fmla="*/ 374 h 688"/>
                <a:gd name="T44" fmla="*/ 271 w 688"/>
                <a:gd name="T45" fmla="*/ 395 h 688"/>
                <a:gd name="T46" fmla="*/ 245 w 688"/>
                <a:gd name="T47" fmla="*/ 342 h 688"/>
                <a:gd name="T48" fmla="*/ 300 w 688"/>
                <a:gd name="T49" fmla="*/ 366 h 688"/>
                <a:gd name="T50" fmla="*/ 274 w 688"/>
                <a:gd name="T51" fmla="*/ 313 h 688"/>
                <a:gd name="T52" fmla="*/ 274 w 688"/>
                <a:gd name="T53" fmla="*/ 313 h 688"/>
                <a:gd name="T54" fmla="*/ 330 w 688"/>
                <a:gd name="T55" fmla="*/ 337 h 688"/>
                <a:gd name="T56" fmla="*/ 304 w 688"/>
                <a:gd name="T57" fmla="*/ 284 h 688"/>
                <a:gd name="T58" fmla="*/ 304 w 688"/>
                <a:gd name="T59" fmla="*/ 284 h 688"/>
                <a:gd name="T60" fmla="*/ 385 w 688"/>
                <a:gd name="T61" fmla="*/ 333 h 688"/>
                <a:gd name="T62" fmla="*/ 334 w 688"/>
                <a:gd name="T63" fmla="*/ 254 h 688"/>
                <a:gd name="T64" fmla="*/ 395 w 688"/>
                <a:gd name="T65" fmla="*/ 271 h 688"/>
                <a:gd name="T66" fmla="*/ 370 w 688"/>
                <a:gd name="T67" fmla="*/ 219 h 688"/>
                <a:gd name="T68" fmla="*/ 426 w 688"/>
                <a:gd name="T69" fmla="*/ 240 h 688"/>
                <a:gd name="T70" fmla="*/ 400 w 688"/>
                <a:gd name="T71" fmla="*/ 188 h 688"/>
                <a:gd name="T72" fmla="*/ 421 w 688"/>
                <a:gd name="T73" fmla="*/ 173 h 688"/>
                <a:gd name="T74" fmla="*/ 471 w 688"/>
                <a:gd name="T75" fmla="*/ 195 h 688"/>
                <a:gd name="T76" fmla="*/ 449 w 688"/>
                <a:gd name="T77" fmla="*/ 139 h 688"/>
                <a:gd name="T78" fmla="*/ 502 w 688"/>
                <a:gd name="T79" fmla="*/ 164 h 688"/>
                <a:gd name="T80" fmla="*/ 463 w 688"/>
                <a:gd name="T81" fmla="*/ 125 h 688"/>
                <a:gd name="T82" fmla="*/ 508 w 688"/>
                <a:gd name="T83" fmla="*/ 135 h 688"/>
                <a:gd name="T84" fmla="*/ 547 w 688"/>
                <a:gd name="T85" fmla="*/ 173 h 688"/>
                <a:gd name="T86" fmla="*/ 495 w 688"/>
                <a:gd name="T87" fmla="*/ 94 h 688"/>
                <a:gd name="T88" fmla="*/ 575 w 688"/>
                <a:gd name="T89" fmla="*/ 42 h 688"/>
                <a:gd name="T90" fmla="*/ 336 w 688"/>
                <a:gd name="T91" fmla="*/ 453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8" h="688">
                  <a:moveTo>
                    <a:pt x="686" y="125"/>
                  </a:moveTo>
                  <a:cubicBezTo>
                    <a:pt x="676" y="116"/>
                    <a:pt x="581" y="23"/>
                    <a:pt x="559" y="0"/>
                  </a:cubicBezTo>
                  <a:cubicBezTo>
                    <a:pt x="485" y="74"/>
                    <a:pt x="73" y="487"/>
                    <a:pt x="0" y="560"/>
                  </a:cubicBezTo>
                  <a:cubicBezTo>
                    <a:pt x="1" y="561"/>
                    <a:pt x="1" y="562"/>
                    <a:pt x="1" y="562"/>
                  </a:cubicBezTo>
                  <a:cubicBezTo>
                    <a:pt x="13" y="574"/>
                    <a:pt x="24" y="586"/>
                    <a:pt x="36" y="597"/>
                  </a:cubicBezTo>
                  <a:cubicBezTo>
                    <a:pt x="37" y="598"/>
                    <a:pt x="103" y="664"/>
                    <a:pt x="125" y="686"/>
                  </a:cubicBezTo>
                  <a:cubicBezTo>
                    <a:pt x="127" y="688"/>
                    <a:pt x="128" y="688"/>
                    <a:pt x="131" y="686"/>
                  </a:cubicBezTo>
                  <a:cubicBezTo>
                    <a:pt x="157" y="659"/>
                    <a:pt x="184" y="633"/>
                    <a:pt x="210" y="606"/>
                  </a:cubicBezTo>
                  <a:cubicBezTo>
                    <a:pt x="250" y="566"/>
                    <a:pt x="290" y="526"/>
                    <a:pt x="330" y="486"/>
                  </a:cubicBezTo>
                  <a:cubicBezTo>
                    <a:pt x="336" y="480"/>
                    <a:pt x="549" y="267"/>
                    <a:pt x="590" y="226"/>
                  </a:cubicBezTo>
                  <a:cubicBezTo>
                    <a:pt x="622" y="194"/>
                    <a:pt x="654" y="163"/>
                    <a:pt x="686" y="131"/>
                  </a:cubicBezTo>
                  <a:cubicBezTo>
                    <a:pt x="687" y="129"/>
                    <a:pt x="688" y="128"/>
                    <a:pt x="686" y="125"/>
                  </a:cubicBezTo>
                  <a:close/>
                  <a:moveTo>
                    <a:pt x="336" y="453"/>
                  </a:moveTo>
                  <a:cubicBezTo>
                    <a:pt x="267" y="521"/>
                    <a:pt x="199" y="590"/>
                    <a:pt x="131" y="658"/>
                  </a:cubicBezTo>
                  <a:cubicBezTo>
                    <a:pt x="128" y="661"/>
                    <a:pt x="127" y="660"/>
                    <a:pt x="124" y="658"/>
                  </a:cubicBezTo>
                  <a:cubicBezTo>
                    <a:pt x="109" y="642"/>
                    <a:pt x="45" y="579"/>
                    <a:pt x="43" y="576"/>
                  </a:cubicBezTo>
                  <a:cubicBezTo>
                    <a:pt x="38" y="571"/>
                    <a:pt x="32" y="566"/>
                    <a:pt x="27" y="561"/>
                  </a:cubicBezTo>
                  <a:cubicBezTo>
                    <a:pt x="34" y="555"/>
                    <a:pt x="39" y="550"/>
                    <a:pt x="45" y="544"/>
                  </a:cubicBezTo>
                  <a:cubicBezTo>
                    <a:pt x="55" y="554"/>
                    <a:pt x="71" y="571"/>
                    <a:pt x="83" y="583"/>
                  </a:cubicBezTo>
                  <a:cubicBezTo>
                    <a:pt x="97" y="570"/>
                    <a:pt x="97" y="570"/>
                    <a:pt x="97" y="570"/>
                  </a:cubicBezTo>
                  <a:cubicBezTo>
                    <a:pt x="58" y="530"/>
                    <a:pt x="58" y="530"/>
                    <a:pt x="58" y="530"/>
                  </a:cubicBezTo>
                  <a:cubicBezTo>
                    <a:pt x="64" y="524"/>
                    <a:pt x="70" y="519"/>
                    <a:pt x="76" y="513"/>
                  </a:cubicBezTo>
                  <a:cubicBezTo>
                    <a:pt x="86" y="523"/>
                    <a:pt x="102" y="539"/>
                    <a:pt x="115" y="551"/>
                  </a:cubicBezTo>
                  <a:cubicBezTo>
                    <a:pt x="129" y="538"/>
                    <a:pt x="129" y="538"/>
                    <a:pt x="129" y="538"/>
                  </a:cubicBezTo>
                  <a:cubicBezTo>
                    <a:pt x="119" y="528"/>
                    <a:pt x="102" y="511"/>
                    <a:pt x="93" y="503"/>
                  </a:cubicBezTo>
                  <a:cubicBezTo>
                    <a:pt x="90" y="499"/>
                    <a:pt x="89" y="499"/>
                    <a:pt x="89" y="499"/>
                  </a:cubicBezTo>
                  <a:cubicBezTo>
                    <a:pt x="107" y="481"/>
                    <a:pt x="107" y="481"/>
                    <a:pt x="107" y="481"/>
                  </a:cubicBezTo>
                  <a:cubicBezTo>
                    <a:pt x="116" y="491"/>
                    <a:pt x="136" y="510"/>
                    <a:pt x="146" y="520"/>
                  </a:cubicBezTo>
                  <a:cubicBezTo>
                    <a:pt x="159" y="507"/>
                    <a:pt x="159" y="507"/>
                    <a:pt x="159" y="507"/>
                  </a:cubicBezTo>
                  <a:cubicBezTo>
                    <a:pt x="150" y="497"/>
                    <a:pt x="133" y="480"/>
                    <a:pt x="124" y="471"/>
                  </a:cubicBezTo>
                  <a:cubicBezTo>
                    <a:pt x="123" y="470"/>
                    <a:pt x="122" y="469"/>
                    <a:pt x="120" y="467"/>
                  </a:cubicBezTo>
                  <a:cubicBezTo>
                    <a:pt x="125" y="462"/>
                    <a:pt x="132" y="455"/>
                    <a:pt x="138" y="450"/>
                  </a:cubicBezTo>
                  <a:cubicBezTo>
                    <a:pt x="138" y="450"/>
                    <a:pt x="139" y="452"/>
                    <a:pt x="140" y="453"/>
                  </a:cubicBezTo>
                  <a:cubicBezTo>
                    <a:pt x="150" y="462"/>
                    <a:pt x="166" y="479"/>
                    <a:pt x="177" y="489"/>
                  </a:cubicBezTo>
                  <a:cubicBezTo>
                    <a:pt x="191" y="475"/>
                    <a:pt x="191" y="475"/>
                    <a:pt x="191" y="475"/>
                  </a:cubicBezTo>
                  <a:cubicBezTo>
                    <a:pt x="179" y="463"/>
                    <a:pt x="162" y="447"/>
                    <a:pt x="152" y="437"/>
                  </a:cubicBezTo>
                  <a:cubicBezTo>
                    <a:pt x="158" y="431"/>
                    <a:pt x="163" y="425"/>
                    <a:pt x="169" y="420"/>
                  </a:cubicBezTo>
                  <a:cubicBezTo>
                    <a:pt x="191" y="441"/>
                    <a:pt x="212" y="464"/>
                    <a:pt x="234" y="486"/>
                  </a:cubicBezTo>
                  <a:cubicBezTo>
                    <a:pt x="240" y="480"/>
                    <a:pt x="244" y="476"/>
                    <a:pt x="248" y="471"/>
                  </a:cubicBezTo>
                  <a:cubicBezTo>
                    <a:pt x="227" y="449"/>
                    <a:pt x="205" y="428"/>
                    <a:pt x="183" y="406"/>
                  </a:cubicBezTo>
                  <a:cubicBezTo>
                    <a:pt x="189" y="400"/>
                    <a:pt x="194" y="394"/>
                    <a:pt x="201" y="388"/>
                  </a:cubicBezTo>
                  <a:cubicBezTo>
                    <a:pt x="207" y="394"/>
                    <a:pt x="231" y="418"/>
                    <a:pt x="239" y="427"/>
                  </a:cubicBezTo>
                  <a:cubicBezTo>
                    <a:pt x="253" y="413"/>
                    <a:pt x="253" y="413"/>
                    <a:pt x="253" y="413"/>
                  </a:cubicBezTo>
                  <a:cubicBezTo>
                    <a:pt x="241" y="401"/>
                    <a:pt x="223" y="384"/>
                    <a:pt x="213" y="374"/>
                  </a:cubicBezTo>
                  <a:cubicBezTo>
                    <a:pt x="214" y="373"/>
                    <a:pt x="221" y="366"/>
                    <a:pt x="231" y="356"/>
                  </a:cubicBezTo>
                  <a:cubicBezTo>
                    <a:pt x="271" y="395"/>
                    <a:pt x="271" y="395"/>
                    <a:pt x="271" y="395"/>
                  </a:cubicBezTo>
                  <a:cubicBezTo>
                    <a:pt x="284" y="382"/>
                    <a:pt x="284" y="382"/>
                    <a:pt x="284" y="382"/>
                  </a:cubicBezTo>
                  <a:cubicBezTo>
                    <a:pt x="245" y="342"/>
                    <a:pt x="245" y="342"/>
                    <a:pt x="245" y="342"/>
                  </a:cubicBezTo>
                  <a:cubicBezTo>
                    <a:pt x="250" y="337"/>
                    <a:pt x="255" y="332"/>
                    <a:pt x="261" y="327"/>
                  </a:cubicBezTo>
                  <a:cubicBezTo>
                    <a:pt x="300" y="366"/>
                    <a:pt x="300" y="366"/>
                    <a:pt x="300" y="366"/>
                  </a:cubicBezTo>
                  <a:cubicBezTo>
                    <a:pt x="314" y="353"/>
                    <a:pt x="314" y="353"/>
                    <a:pt x="314" y="353"/>
                  </a:cubicBezTo>
                  <a:cubicBezTo>
                    <a:pt x="274" y="313"/>
                    <a:pt x="274" y="313"/>
                    <a:pt x="274" y="313"/>
                  </a:cubicBezTo>
                  <a:cubicBezTo>
                    <a:pt x="274" y="313"/>
                    <a:pt x="274" y="313"/>
                    <a:pt x="274" y="313"/>
                  </a:cubicBezTo>
                  <a:cubicBezTo>
                    <a:pt x="274" y="313"/>
                    <a:pt x="274" y="313"/>
                    <a:pt x="274" y="313"/>
                  </a:cubicBezTo>
                  <a:cubicBezTo>
                    <a:pt x="280" y="308"/>
                    <a:pt x="285" y="303"/>
                    <a:pt x="290" y="297"/>
                  </a:cubicBezTo>
                  <a:cubicBezTo>
                    <a:pt x="330" y="337"/>
                    <a:pt x="330" y="337"/>
                    <a:pt x="330" y="337"/>
                  </a:cubicBezTo>
                  <a:cubicBezTo>
                    <a:pt x="343" y="323"/>
                    <a:pt x="343" y="323"/>
                    <a:pt x="343" y="323"/>
                  </a:cubicBezTo>
                  <a:cubicBezTo>
                    <a:pt x="304" y="284"/>
                    <a:pt x="304" y="284"/>
                    <a:pt x="304" y="284"/>
                  </a:cubicBezTo>
                  <a:cubicBezTo>
                    <a:pt x="304" y="284"/>
                    <a:pt x="304" y="284"/>
                    <a:pt x="304" y="284"/>
                  </a:cubicBezTo>
                  <a:cubicBezTo>
                    <a:pt x="304" y="284"/>
                    <a:pt x="304" y="284"/>
                    <a:pt x="304" y="284"/>
                  </a:cubicBezTo>
                  <a:cubicBezTo>
                    <a:pt x="309" y="278"/>
                    <a:pt x="315" y="273"/>
                    <a:pt x="320" y="268"/>
                  </a:cubicBezTo>
                  <a:cubicBezTo>
                    <a:pt x="385" y="333"/>
                    <a:pt x="385" y="333"/>
                    <a:pt x="385" y="333"/>
                  </a:cubicBezTo>
                  <a:cubicBezTo>
                    <a:pt x="399" y="320"/>
                    <a:pt x="399" y="320"/>
                    <a:pt x="399" y="320"/>
                  </a:cubicBezTo>
                  <a:cubicBezTo>
                    <a:pt x="334" y="254"/>
                    <a:pt x="334" y="254"/>
                    <a:pt x="334" y="254"/>
                  </a:cubicBezTo>
                  <a:cubicBezTo>
                    <a:pt x="347" y="241"/>
                    <a:pt x="356" y="232"/>
                    <a:pt x="356" y="232"/>
                  </a:cubicBezTo>
                  <a:cubicBezTo>
                    <a:pt x="357" y="233"/>
                    <a:pt x="384" y="260"/>
                    <a:pt x="395" y="271"/>
                  </a:cubicBezTo>
                  <a:cubicBezTo>
                    <a:pt x="409" y="257"/>
                    <a:pt x="409" y="257"/>
                    <a:pt x="409" y="257"/>
                  </a:cubicBezTo>
                  <a:cubicBezTo>
                    <a:pt x="396" y="245"/>
                    <a:pt x="379" y="228"/>
                    <a:pt x="370" y="219"/>
                  </a:cubicBezTo>
                  <a:cubicBezTo>
                    <a:pt x="376" y="213"/>
                    <a:pt x="382" y="207"/>
                    <a:pt x="388" y="201"/>
                  </a:cubicBezTo>
                  <a:cubicBezTo>
                    <a:pt x="398" y="211"/>
                    <a:pt x="426" y="240"/>
                    <a:pt x="426" y="240"/>
                  </a:cubicBezTo>
                  <a:cubicBezTo>
                    <a:pt x="440" y="226"/>
                    <a:pt x="440" y="226"/>
                    <a:pt x="440" y="226"/>
                  </a:cubicBezTo>
                  <a:cubicBezTo>
                    <a:pt x="400" y="188"/>
                    <a:pt x="400" y="188"/>
                    <a:pt x="400" y="188"/>
                  </a:cubicBezTo>
                  <a:cubicBezTo>
                    <a:pt x="417" y="170"/>
                    <a:pt x="417" y="170"/>
                    <a:pt x="417" y="170"/>
                  </a:cubicBezTo>
                  <a:cubicBezTo>
                    <a:pt x="417" y="170"/>
                    <a:pt x="420" y="172"/>
                    <a:pt x="421" y="173"/>
                  </a:cubicBezTo>
                  <a:cubicBezTo>
                    <a:pt x="429" y="181"/>
                    <a:pt x="457" y="209"/>
                    <a:pt x="457" y="209"/>
                  </a:cubicBezTo>
                  <a:cubicBezTo>
                    <a:pt x="471" y="195"/>
                    <a:pt x="471" y="195"/>
                    <a:pt x="471" y="195"/>
                  </a:cubicBezTo>
                  <a:cubicBezTo>
                    <a:pt x="432" y="156"/>
                    <a:pt x="432" y="156"/>
                    <a:pt x="432" y="156"/>
                  </a:cubicBezTo>
                  <a:cubicBezTo>
                    <a:pt x="449" y="139"/>
                    <a:pt x="449" y="139"/>
                    <a:pt x="449" y="139"/>
                  </a:cubicBezTo>
                  <a:cubicBezTo>
                    <a:pt x="489" y="178"/>
                    <a:pt x="489" y="178"/>
                    <a:pt x="489" y="178"/>
                  </a:cubicBezTo>
                  <a:cubicBezTo>
                    <a:pt x="502" y="164"/>
                    <a:pt x="502" y="164"/>
                    <a:pt x="502" y="164"/>
                  </a:cubicBezTo>
                  <a:cubicBezTo>
                    <a:pt x="478" y="140"/>
                    <a:pt x="478" y="140"/>
                    <a:pt x="478" y="140"/>
                  </a:cubicBezTo>
                  <a:cubicBezTo>
                    <a:pt x="473" y="135"/>
                    <a:pt x="463" y="125"/>
                    <a:pt x="463" y="125"/>
                  </a:cubicBezTo>
                  <a:cubicBezTo>
                    <a:pt x="481" y="107"/>
                    <a:pt x="481" y="107"/>
                    <a:pt x="481" y="107"/>
                  </a:cubicBezTo>
                  <a:cubicBezTo>
                    <a:pt x="481" y="107"/>
                    <a:pt x="500" y="127"/>
                    <a:pt x="508" y="135"/>
                  </a:cubicBezTo>
                  <a:cubicBezTo>
                    <a:pt x="520" y="147"/>
                    <a:pt x="544" y="170"/>
                    <a:pt x="544" y="170"/>
                  </a:cubicBezTo>
                  <a:cubicBezTo>
                    <a:pt x="547" y="173"/>
                    <a:pt x="547" y="173"/>
                    <a:pt x="547" y="173"/>
                  </a:cubicBezTo>
                  <a:cubicBezTo>
                    <a:pt x="561" y="160"/>
                    <a:pt x="561" y="160"/>
                    <a:pt x="561" y="160"/>
                  </a:cubicBezTo>
                  <a:cubicBezTo>
                    <a:pt x="495" y="94"/>
                    <a:pt x="495" y="94"/>
                    <a:pt x="495" y="94"/>
                  </a:cubicBezTo>
                  <a:cubicBezTo>
                    <a:pt x="561" y="28"/>
                    <a:pt x="561" y="28"/>
                    <a:pt x="561" y="28"/>
                  </a:cubicBezTo>
                  <a:cubicBezTo>
                    <a:pt x="575" y="42"/>
                    <a:pt x="575" y="42"/>
                    <a:pt x="575" y="42"/>
                  </a:cubicBezTo>
                  <a:cubicBezTo>
                    <a:pt x="661" y="129"/>
                    <a:pt x="661" y="129"/>
                    <a:pt x="661" y="129"/>
                  </a:cubicBezTo>
                  <a:cubicBezTo>
                    <a:pt x="661" y="129"/>
                    <a:pt x="337" y="453"/>
                    <a:pt x="336" y="453"/>
                  </a:cubicBezTo>
                  <a:close/>
                </a:path>
              </a:pathLst>
            </a:custGeom>
            <a:solidFill>
              <a:schemeClr val="tx1"/>
            </a:solidFill>
            <a:ln>
              <a:noFill/>
            </a:ln>
          </p:spPr>
          <p:txBody>
            <a:bodyPr vert="horz" wrap="square" lIns="91440" tIns="45720" rIns="91440" bIns="45720" numCol="1" anchor="t" anchorCtr="0" compatLnSpc="1"/>
            <a:lstStyle/>
            <a:p>
              <a:endParaRPr lang="en-US">
                <a:solidFill>
                  <a:srgbClr val="282F39"/>
                </a:solidFill>
              </a:endParaRPr>
            </a:p>
          </p:txBody>
        </p:sp>
        <p:grpSp>
          <p:nvGrpSpPr>
            <p:cNvPr id="20" name="Group 19"/>
            <p:cNvGrpSpPr/>
            <p:nvPr/>
          </p:nvGrpSpPr>
          <p:grpSpPr>
            <a:xfrm>
              <a:off x="3643638" y="3459163"/>
              <a:ext cx="2108200" cy="2227126"/>
              <a:chOff x="3643638" y="3459163"/>
              <a:chExt cx="2108200" cy="2227126"/>
            </a:xfrm>
          </p:grpSpPr>
          <p:sp>
            <p:nvSpPr>
              <p:cNvPr id="19" name="Rectangle 18"/>
              <p:cNvSpPr/>
              <p:nvPr/>
            </p:nvSpPr>
            <p:spPr>
              <a:xfrm rot="2700000">
                <a:off x="3841095" y="4474516"/>
                <a:ext cx="2026170" cy="397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Freeform 15"/>
              <p:cNvSpPr>
                <a:spLocks noEditPoints="1"/>
              </p:cNvSpPr>
              <p:nvPr/>
            </p:nvSpPr>
            <p:spPr bwMode="auto">
              <a:xfrm>
                <a:off x="3643638" y="3459163"/>
                <a:ext cx="2108200" cy="2162175"/>
              </a:xfrm>
              <a:custGeom>
                <a:avLst/>
                <a:gdLst>
                  <a:gd name="T0" fmla="*/ 54 w 663"/>
                  <a:gd name="T1" fmla="*/ 111 h 679"/>
                  <a:gd name="T2" fmla="*/ 93 w 663"/>
                  <a:gd name="T3" fmla="*/ 193 h 679"/>
                  <a:gd name="T4" fmla="*/ 102 w 663"/>
                  <a:gd name="T5" fmla="*/ 211 h 679"/>
                  <a:gd name="T6" fmla="*/ 514 w 663"/>
                  <a:gd name="T7" fmla="*/ 623 h 679"/>
                  <a:gd name="T8" fmla="*/ 592 w 663"/>
                  <a:gd name="T9" fmla="*/ 649 h 679"/>
                  <a:gd name="T10" fmla="*/ 644 w 663"/>
                  <a:gd name="T11" fmla="*/ 597 h 679"/>
                  <a:gd name="T12" fmla="*/ 645 w 663"/>
                  <a:gd name="T13" fmla="*/ 535 h 679"/>
                  <a:gd name="T14" fmla="*/ 217 w 663"/>
                  <a:gd name="T15" fmla="*/ 107 h 679"/>
                  <a:gd name="T16" fmla="*/ 207 w 663"/>
                  <a:gd name="T17" fmla="*/ 99 h 679"/>
                  <a:gd name="T18" fmla="*/ 188 w 663"/>
                  <a:gd name="T19" fmla="*/ 89 h 679"/>
                  <a:gd name="T20" fmla="*/ 124 w 663"/>
                  <a:gd name="T21" fmla="*/ 59 h 679"/>
                  <a:gd name="T22" fmla="*/ 61 w 663"/>
                  <a:gd name="T23" fmla="*/ 29 h 679"/>
                  <a:gd name="T24" fmla="*/ 4 w 663"/>
                  <a:gd name="T25" fmla="*/ 1 h 679"/>
                  <a:gd name="T26" fmla="*/ 0 w 663"/>
                  <a:gd name="T27" fmla="*/ 0 h 679"/>
                  <a:gd name="T28" fmla="*/ 33 w 663"/>
                  <a:gd name="T29" fmla="*/ 68 h 679"/>
                  <a:gd name="T30" fmla="*/ 54 w 663"/>
                  <a:gd name="T31" fmla="*/ 111 h 679"/>
                  <a:gd name="T32" fmla="*/ 579 w 663"/>
                  <a:gd name="T33" fmla="*/ 499 h 679"/>
                  <a:gd name="T34" fmla="*/ 629 w 663"/>
                  <a:gd name="T35" fmla="*/ 550 h 679"/>
                  <a:gd name="T36" fmla="*/ 630 w 663"/>
                  <a:gd name="T37" fmla="*/ 582 h 679"/>
                  <a:gd name="T38" fmla="*/ 582 w 663"/>
                  <a:gd name="T39" fmla="*/ 629 h 679"/>
                  <a:gd name="T40" fmla="*/ 552 w 663"/>
                  <a:gd name="T41" fmla="*/ 630 h 679"/>
                  <a:gd name="T42" fmla="*/ 487 w 663"/>
                  <a:gd name="T43" fmla="*/ 565 h 679"/>
                  <a:gd name="T44" fmla="*/ 485 w 663"/>
                  <a:gd name="T45" fmla="*/ 563 h 679"/>
                  <a:gd name="T46" fmla="*/ 563 w 663"/>
                  <a:gd name="T47" fmla="*/ 484 h 679"/>
                  <a:gd name="T48" fmla="*/ 579 w 663"/>
                  <a:gd name="T49" fmla="*/ 499 h 679"/>
                  <a:gd name="T50" fmla="*/ 189 w 663"/>
                  <a:gd name="T51" fmla="*/ 140 h 679"/>
                  <a:gd name="T52" fmla="*/ 202 w 663"/>
                  <a:gd name="T53" fmla="*/ 141 h 679"/>
                  <a:gd name="T54" fmla="*/ 295 w 663"/>
                  <a:gd name="T55" fmla="*/ 234 h 679"/>
                  <a:gd name="T56" fmla="*/ 531 w 663"/>
                  <a:gd name="T57" fmla="*/ 471 h 679"/>
                  <a:gd name="T58" fmla="*/ 530 w 663"/>
                  <a:gd name="T59" fmla="*/ 482 h 679"/>
                  <a:gd name="T60" fmla="*/ 519 w 663"/>
                  <a:gd name="T61" fmla="*/ 482 h 679"/>
                  <a:gd name="T62" fmla="*/ 475 w 663"/>
                  <a:gd name="T63" fmla="*/ 438 h 679"/>
                  <a:gd name="T64" fmla="*/ 350 w 663"/>
                  <a:gd name="T65" fmla="*/ 312 h 679"/>
                  <a:gd name="T66" fmla="*/ 201 w 663"/>
                  <a:gd name="T67" fmla="*/ 164 h 679"/>
                  <a:gd name="T68" fmla="*/ 190 w 663"/>
                  <a:gd name="T69" fmla="*/ 153 h 679"/>
                  <a:gd name="T70" fmla="*/ 189 w 663"/>
                  <a:gd name="T71" fmla="*/ 140 h 679"/>
                  <a:gd name="T72" fmla="*/ 208 w 663"/>
                  <a:gd name="T73" fmla="*/ 244 h 679"/>
                  <a:gd name="T74" fmla="*/ 348 w 663"/>
                  <a:gd name="T75" fmla="*/ 383 h 679"/>
                  <a:gd name="T76" fmla="*/ 481 w 663"/>
                  <a:gd name="T77" fmla="*/ 517 h 679"/>
                  <a:gd name="T78" fmla="*/ 481 w 663"/>
                  <a:gd name="T79" fmla="*/ 531 h 679"/>
                  <a:gd name="T80" fmla="*/ 469 w 663"/>
                  <a:gd name="T81" fmla="*/ 528 h 679"/>
                  <a:gd name="T82" fmla="*/ 409 w 663"/>
                  <a:gd name="T83" fmla="*/ 468 h 679"/>
                  <a:gd name="T84" fmla="*/ 221 w 663"/>
                  <a:gd name="T85" fmla="*/ 280 h 679"/>
                  <a:gd name="T86" fmla="*/ 140 w 663"/>
                  <a:gd name="T87" fmla="*/ 199 h 679"/>
                  <a:gd name="T88" fmla="*/ 141 w 663"/>
                  <a:gd name="T89" fmla="*/ 184 h 679"/>
                  <a:gd name="T90" fmla="*/ 150 w 663"/>
                  <a:gd name="T91" fmla="*/ 186 h 679"/>
                  <a:gd name="T92" fmla="*/ 208 w 663"/>
                  <a:gd name="T93" fmla="*/ 244 h 679"/>
                  <a:gd name="T94" fmla="*/ 63 w 663"/>
                  <a:gd name="T95" fmla="*/ 86 h 679"/>
                  <a:gd name="T96" fmla="*/ 87 w 663"/>
                  <a:gd name="T97" fmla="*/ 62 h 679"/>
                  <a:gd name="T98" fmla="*/ 94 w 663"/>
                  <a:gd name="T99" fmla="*/ 61 h 679"/>
                  <a:gd name="T100" fmla="*/ 163 w 663"/>
                  <a:gd name="T101" fmla="*/ 94 h 679"/>
                  <a:gd name="T102" fmla="*/ 175 w 663"/>
                  <a:gd name="T103" fmla="*/ 100 h 679"/>
                  <a:gd name="T104" fmla="*/ 152 w 663"/>
                  <a:gd name="T105" fmla="*/ 107 h 679"/>
                  <a:gd name="T106" fmla="*/ 143 w 663"/>
                  <a:gd name="T107" fmla="*/ 142 h 679"/>
                  <a:gd name="T108" fmla="*/ 109 w 663"/>
                  <a:gd name="T109" fmla="*/ 152 h 679"/>
                  <a:gd name="T110" fmla="*/ 101 w 663"/>
                  <a:gd name="T111" fmla="*/ 175 h 679"/>
                  <a:gd name="T112" fmla="*/ 93 w 663"/>
                  <a:gd name="T113" fmla="*/ 158 h 679"/>
                  <a:gd name="T114" fmla="*/ 62 w 663"/>
                  <a:gd name="T115" fmla="*/ 94 h 679"/>
                  <a:gd name="T116" fmla="*/ 63 w 663"/>
                  <a:gd name="T117" fmla="*/ 86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3" h="679">
                    <a:moveTo>
                      <a:pt x="54" y="111"/>
                    </a:moveTo>
                    <a:cubicBezTo>
                      <a:pt x="67" y="138"/>
                      <a:pt x="80" y="166"/>
                      <a:pt x="93" y="193"/>
                    </a:cubicBezTo>
                    <a:cubicBezTo>
                      <a:pt x="96" y="199"/>
                      <a:pt x="98" y="206"/>
                      <a:pt x="102" y="211"/>
                    </a:cubicBezTo>
                    <a:cubicBezTo>
                      <a:pt x="130" y="239"/>
                      <a:pt x="457" y="564"/>
                      <a:pt x="514" y="623"/>
                    </a:cubicBezTo>
                    <a:cubicBezTo>
                      <a:pt x="531" y="640"/>
                      <a:pt x="558" y="679"/>
                      <a:pt x="592" y="649"/>
                    </a:cubicBezTo>
                    <a:cubicBezTo>
                      <a:pt x="593" y="649"/>
                      <a:pt x="639" y="602"/>
                      <a:pt x="644" y="597"/>
                    </a:cubicBezTo>
                    <a:cubicBezTo>
                      <a:pt x="663" y="581"/>
                      <a:pt x="662" y="552"/>
                      <a:pt x="645" y="535"/>
                    </a:cubicBezTo>
                    <a:cubicBezTo>
                      <a:pt x="590" y="480"/>
                      <a:pt x="250" y="140"/>
                      <a:pt x="217" y="107"/>
                    </a:cubicBezTo>
                    <a:cubicBezTo>
                      <a:pt x="214" y="104"/>
                      <a:pt x="211" y="101"/>
                      <a:pt x="207" y="99"/>
                    </a:cubicBezTo>
                    <a:cubicBezTo>
                      <a:pt x="201" y="95"/>
                      <a:pt x="194" y="93"/>
                      <a:pt x="188" y="89"/>
                    </a:cubicBezTo>
                    <a:cubicBezTo>
                      <a:pt x="166" y="79"/>
                      <a:pt x="145" y="69"/>
                      <a:pt x="124" y="59"/>
                    </a:cubicBezTo>
                    <a:cubicBezTo>
                      <a:pt x="103" y="49"/>
                      <a:pt x="82" y="39"/>
                      <a:pt x="61" y="29"/>
                    </a:cubicBezTo>
                    <a:cubicBezTo>
                      <a:pt x="42" y="20"/>
                      <a:pt x="23" y="10"/>
                      <a:pt x="4" y="1"/>
                    </a:cubicBezTo>
                    <a:cubicBezTo>
                      <a:pt x="3" y="1"/>
                      <a:pt x="2" y="1"/>
                      <a:pt x="0" y="0"/>
                    </a:cubicBezTo>
                    <a:cubicBezTo>
                      <a:pt x="11" y="23"/>
                      <a:pt x="22" y="46"/>
                      <a:pt x="33" y="68"/>
                    </a:cubicBezTo>
                    <a:cubicBezTo>
                      <a:pt x="40" y="82"/>
                      <a:pt x="47" y="96"/>
                      <a:pt x="54" y="111"/>
                    </a:cubicBezTo>
                    <a:close/>
                    <a:moveTo>
                      <a:pt x="579" y="499"/>
                    </a:moveTo>
                    <a:cubicBezTo>
                      <a:pt x="596" y="516"/>
                      <a:pt x="613" y="533"/>
                      <a:pt x="629" y="550"/>
                    </a:cubicBezTo>
                    <a:cubicBezTo>
                      <a:pt x="640" y="560"/>
                      <a:pt x="640" y="572"/>
                      <a:pt x="630" y="582"/>
                    </a:cubicBezTo>
                    <a:cubicBezTo>
                      <a:pt x="614" y="598"/>
                      <a:pt x="598" y="614"/>
                      <a:pt x="582" y="629"/>
                    </a:cubicBezTo>
                    <a:cubicBezTo>
                      <a:pt x="573" y="639"/>
                      <a:pt x="561" y="639"/>
                      <a:pt x="552" y="630"/>
                    </a:cubicBezTo>
                    <a:cubicBezTo>
                      <a:pt x="530" y="608"/>
                      <a:pt x="508" y="586"/>
                      <a:pt x="487" y="565"/>
                    </a:cubicBezTo>
                    <a:cubicBezTo>
                      <a:pt x="486" y="564"/>
                      <a:pt x="485" y="563"/>
                      <a:pt x="485" y="563"/>
                    </a:cubicBezTo>
                    <a:cubicBezTo>
                      <a:pt x="511" y="537"/>
                      <a:pt x="537" y="511"/>
                      <a:pt x="563" y="484"/>
                    </a:cubicBezTo>
                    <a:cubicBezTo>
                      <a:pt x="568" y="489"/>
                      <a:pt x="574" y="494"/>
                      <a:pt x="579" y="499"/>
                    </a:cubicBezTo>
                    <a:close/>
                    <a:moveTo>
                      <a:pt x="189" y="140"/>
                    </a:moveTo>
                    <a:cubicBezTo>
                      <a:pt x="192" y="137"/>
                      <a:pt x="198" y="137"/>
                      <a:pt x="202" y="141"/>
                    </a:cubicBezTo>
                    <a:cubicBezTo>
                      <a:pt x="233" y="172"/>
                      <a:pt x="264" y="203"/>
                      <a:pt x="295" y="234"/>
                    </a:cubicBezTo>
                    <a:cubicBezTo>
                      <a:pt x="365" y="304"/>
                      <a:pt x="528" y="466"/>
                      <a:pt x="531" y="471"/>
                    </a:cubicBezTo>
                    <a:cubicBezTo>
                      <a:pt x="534" y="475"/>
                      <a:pt x="533" y="479"/>
                      <a:pt x="530" y="482"/>
                    </a:cubicBezTo>
                    <a:cubicBezTo>
                      <a:pt x="527" y="485"/>
                      <a:pt x="522" y="485"/>
                      <a:pt x="519" y="482"/>
                    </a:cubicBezTo>
                    <a:cubicBezTo>
                      <a:pt x="475" y="438"/>
                      <a:pt x="475" y="438"/>
                      <a:pt x="475" y="438"/>
                    </a:cubicBezTo>
                    <a:cubicBezTo>
                      <a:pt x="350" y="312"/>
                      <a:pt x="350" y="312"/>
                      <a:pt x="350" y="312"/>
                    </a:cubicBezTo>
                    <a:cubicBezTo>
                      <a:pt x="201" y="164"/>
                      <a:pt x="201" y="164"/>
                      <a:pt x="201" y="164"/>
                    </a:cubicBezTo>
                    <a:cubicBezTo>
                      <a:pt x="201" y="164"/>
                      <a:pt x="194" y="157"/>
                      <a:pt x="190" y="153"/>
                    </a:cubicBezTo>
                    <a:cubicBezTo>
                      <a:pt x="186" y="148"/>
                      <a:pt x="185" y="144"/>
                      <a:pt x="189" y="140"/>
                    </a:cubicBezTo>
                    <a:close/>
                    <a:moveTo>
                      <a:pt x="208" y="244"/>
                    </a:moveTo>
                    <a:cubicBezTo>
                      <a:pt x="255" y="290"/>
                      <a:pt x="301" y="337"/>
                      <a:pt x="348" y="383"/>
                    </a:cubicBezTo>
                    <a:cubicBezTo>
                      <a:pt x="383" y="418"/>
                      <a:pt x="476" y="511"/>
                      <a:pt x="481" y="517"/>
                    </a:cubicBezTo>
                    <a:cubicBezTo>
                      <a:pt x="486" y="522"/>
                      <a:pt x="486" y="527"/>
                      <a:pt x="481" y="531"/>
                    </a:cubicBezTo>
                    <a:cubicBezTo>
                      <a:pt x="477" y="533"/>
                      <a:pt x="473" y="532"/>
                      <a:pt x="469" y="528"/>
                    </a:cubicBezTo>
                    <a:cubicBezTo>
                      <a:pt x="449" y="508"/>
                      <a:pt x="429" y="488"/>
                      <a:pt x="409" y="468"/>
                    </a:cubicBezTo>
                    <a:cubicBezTo>
                      <a:pt x="346" y="405"/>
                      <a:pt x="284" y="343"/>
                      <a:pt x="221" y="280"/>
                    </a:cubicBezTo>
                    <a:cubicBezTo>
                      <a:pt x="194" y="253"/>
                      <a:pt x="167" y="226"/>
                      <a:pt x="140" y="199"/>
                    </a:cubicBezTo>
                    <a:cubicBezTo>
                      <a:pt x="134" y="193"/>
                      <a:pt x="134" y="186"/>
                      <a:pt x="141" y="184"/>
                    </a:cubicBezTo>
                    <a:cubicBezTo>
                      <a:pt x="145" y="182"/>
                      <a:pt x="148" y="184"/>
                      <a:pt x="150" y="186"/>
                    </a:cubicBezTo>
                    <a:cubicBezTo>
                      <a:pt x="170" y="205"/>
                      <a:pt x="189" y="224"/>
                      <a:pt x="208" y="244"/>
                    </a:cubicBezTo>
                    <a:close/>
                    <a:moveTo>
                      <a:pt x="63" y="86"/>
                    </a:moveTo>
                    <a:cubicBezTo>
                      <a:pt x="72" y="79"/>
                      <a:pt x="79" y="70"/>
                      <a:pt x="87" y="62"/>
                    </a:cubicBezTo>
                    <a:cubicBezTo>
                      <a:pt x="89" y="60"/>
                      <a:pt x="91" y="60"/>
                      <a:pt x="94" y="61"/>
                    </a:cubicBezTo>
                    <a:cubicBezTo>
                      <a:pt x="117" y="72"/>
                      <a:pt x="140" y="83"/>
                      <a:pt x="163" y="94"/>
                    </a:cubicBezTo>
                    <a:cubicBezTo>
                      <a:pt x="167" y="96"/>
                      <a:pt x="171" y="98"/>
                      <a:pt x="175" y="100"/>
                    </a:cubicBezTo>
                    <a:cubicBezTo>
                      <a:pt x="172" y="105"/>
                      <a:pt x="172" y="105"/>
                      <a:pt x="152" y="107"/>
                    </a:cubicBezTo>
                    <a:cubicBezTo>
                      <a:pt x="155" y="120"/>
                      <a:pt x="153" y="132"/>
                      <a:pt x="143" y="142"/>
                    </a:cubicBezTo>
                    <a:cubicBezTo>
                      <a:pt x="134" y="151"/>
                      <a:pt x="122" y="154"/>
                      <a:pt x="109" y="152"/>
                    </a:cubicBezTo>
                    <a:cubicBezTo>
                      <a:pt x="107" y="159"/>
                      <a:pt x="109" y="168"/>
                      <a:pt x="101" y="175"/>
                    </a:cubicBezTo>
                    <a:cubicBezTo>
                      <a:pt x="98" y="169"/>
                      <a:pt x="96" y="164"/>
                      <a:pt x="93" y="158"/>
                    </a:cubicBezTo>
                    <a:cubicBezTo>
                      <a:pt x="83" y="137"/>
                      <a:pt x="72" y="116"/>
                      <a:pt x="62" y="94"/>
                    </a:cubicBezTo>
                    <a:cubicBezTo>
                      <a:pt x="61" y="91"/>
                      <a:pt x="60" y="89"/>
                      <a:pt x="63" y="86"/>
                    </a:cubicBezTo>
                    <a:close/>
                  </a:path>
                </a:pathLst>
              </a:custGeom>
              <a:solidFill>
                <a:schemeClr val="accent2"/>
              </a:solidFill>
              <a:ln>
                <a:noFill/>
              </a:ln>
            </p:spPr>
            <p:txBody>
              <a:bodyPr vert="horz" wrap="square" lIns="91440" tIns="45720" rIns="91440" bIns="45720" numCol="1" anchor="t" anchorCtr="0" compatLnSpc="1"/>
              <a:lstStyle/>
              <a:p>
                <a:endParaRPr lang="en-US" dirty="0">
                  <a:solidFill>
                    <a:srgbClr val="282F39"/>
                  </a:solidFill>
                </a:endParaRPr>
              </a:p>
            </p:txBody>
          </p:sp>
        </p:grpSp>
      </p:grpSp>
      <p:sp>
        <p:nvSpPr>
          <p:cNvPr id="27" name="TextBox 26"/>
          <p:cNvSpPr txBox="1"/>
          <p:nvPr/>
        </p:nvSpPr>
        <p:spPr>
          <a:xfrm>
            <a:off x="3731785" y="249382"/>
            <a:ext cx="8460215" cy="6186309"/>
          </a:xfrm>
          <a:prstGeom prst="rect">
            <a:avLst/>
          </a:prstGeom>
          <a:noFill/>
        </p:spPr>
        <p:txBody>
          <a:bodyPr wrap="square" rtlCol="0">
            <a:spAutoFit/>
          </a:bodyPr>
          <a:lstStyle/>
          <a:p>
            <a:pPr algn="ctr">
              <a:lnSpc>
                <a:spcPct val="150000"/>
              </a:lnSpc>
            </a:pPr>
            <a:r>
              <a:rPr lang="en-US" sz="2400" b="1" dirty="0" err="1" smtClean="0">
                <a:solidFill>
                  <a:schemeClr val="bg1"/>
                </a:solidFill>
              </a:rPr>
              <a:t>Apakah</a:t>
            </a:r>
            <a:r>
              <a:rPr lang="en-US" sz="2400" b="1" dirty="0" smtClean="0">
                <a:solidFill>
                  <a:schemeClr val="bg1"/>
                </a:solidFill>
              </a:rPr>
              <a:t> problem </a:t>
            </a:r>
            <a:r>
              <a:rPr lang="en-US" sz="2400" b="1" dirty="0" err="1" smtClean="0">
                <a:solidFill>
                  <a:schemeClr val="bg1"/>
                </a:solidFill>
              </a:rPr>
              <a:t>ini</a:t>
            </a:r>
            <a:r>
              <a:rPr lang="en-US" sz="2400" b="1" dirty="0" smtClean="0">
                <a:solidFill>
                  <a:schemeClr val="bg1"/>
                </a:solidFill>
              </a:rPr>
              <a:t> </a:t>
            </a:r>
            <a:r>
              <a:rPr lang="en-US" sz="2400" b="1" dirty="0" err="1" smtClean="0">
                <a:solidFill>
                  <a:schemeClr val="bg1"/>
                </a:solidFill>
              </a:rPr>
              <a:t>cukup</a:t>
            </a:r>
            <a:r>
              <a:rPr lang="en-US" sz="2400" b="1" dirty="0" smtClean="0">
                <a:solidFill>
                  <a:schemeClr val="bg1"/>
                </a:solidFill>
              </a:rPr>
              <a:t> </a:t>
            </a:r>
            <a:r>
              <a:rPr lang="en-US" sz="2400" b="1" dirty="0" err="1" smtClean="0">
                <a:solidFill>
                  <a:schemeClr val="bg1"/>
                </a:solidFill>
              </a:rPr>
              <a:t>penting</a:t>
            </a:r>
            <a:r>
              <a:rPr lang="en-US" sz="2400" b="1" dirty="0" smtClean="0">
                <a:solidFill>
                  <a:schemeClr val="bg1"/>
                </a:solidFill>
              </a:rPr>
              <a:t> </a:t>
            </a:r>
            <a:r>
              <a:rPr lang="en-US" sz="2400" b="1" dirty="0" err="1" smtClean="0">
                <a:solidFill>
                  <a:schemeClr val="bg1"/>
                </a:solidFill>
              </a:rPr>
              <a:t>untuk</a:t>
            </a:r>
            <a:r>
              <a:rPr lang="en-US" sz="2400" b="1" dirty="0" smtClean="0">
                <a:solidFill>
                  <a:schemeClr val="bg1"/>
                </a:solidFill>
              </a:rPr>
              <a:t> </a:t>
            </a:r>
            <a:r>
              <a:rPr lang="en-US" sz="2400" b="1" dirty="0" err="1" smtClean="0">
                <a:solidFill>
                  <a:schemeClr val="bg1"/>
                </a:solidFill>
              </a:rPr>
              <a:t>dibahas</a:t>
            </a:r>
            <a:r>
              <a:rPr lang="en-US" sz="2400" b="1" dirty="0" smtClean="0">
                <a:solidFill>
                  <a:schemeClr val="bg1"/>
                </a:solidFill>
              </a:rPr>
              <a:t>?</a:t>
            </a:r>
            <a:endParaRPr lang="en-US" sz="2400" b="1" dirty="0">
              <a:solidFill>
                <a:schemeClr val="bg1"/>
              </a:solidFill>
              <a:latin typeface="+mj-lt"/>
            </a:endParaRPr>
          </a:p>
          <a:p>
            <a:pPr>
              <a:lnSpc>
                <a:spcPct val="150000"/>
              </a:lnSpc>
            </a:pPr>
            <a:r>
              <a:rPr lang="en-US" sz="2000" dirty="0" smtClean="0">
                <a:solidFill>
                  <a:schemeClr val="bg1"/>
                </a:solidFill>
                <a:latin typeface="+mj-lt"/>
              </a:rPr>
              <a:t>Di </a:t>
            </a:r>
            <a:r>
              <a:rPr lang="en-US" sz="2000" dirty="0" err="1" smtClean="0">
                <a:solidFill>
                  <a:schemeClr val="bg1"/>
                </a:solidFill>
                <a:latin typeface="+mj-lt"/>
              </a:rPr>
              <a:t>dalam</a:t>
            </a:r>
            <a:r>
              <a:rPr lang="en-US" sz="2000" dirty="0" smtClean="0">
                <a:solidFill>
                  <a:schemeClr val="bg1"/>
                </a:solidFill>
                <a:latin typeface="+mj-lt"/>
              </a:rPr>
              <a:t> </a:t>
            </a:r>
            <a:r>
              <a:rPr lang="en-US" sz="2000" dirty="0" err="1" smtClean="0">
                <a:solidFill>
                  <a:schemeClr val="bg1"/>
                </a:solidFill>
                <a:latin typeface="+mj-lt"/>
              </a:rPr>
              <a:t>dataframe</a:t>
            </a:r>
            <a:r>
              <a:rPr lang="en-US" sz="2000" dirty="0" smtClean="0">
                <a:solidFill>
                  <a:schemeClr val="bg1"/>
                </a:solidFill>
                <a:latin typeface="+mj-lt"/>
              </a:rPr>
              <a:t> </a:t>
            </a:r>
            <a:r>
              <a:rPr lang="en-US" sz="2000" dirty="0" err="1" smtClean="0">
                <a:solidFill>
                  <a:schemeClr val="bg1"/>
                </a:solidFill>
                <a:latin typeface="+mj-lt"/>
              </a:rPr>
              <a:t>terdapat</a:t>
            </a:r>
            <a:r>
              <a:rPr lang="en-US" sz="2000" dirty="0" smtClean="0">
                <a:solidFill>
                  <a:schemeClr val="bg1"/>
                </a:solidFill>
                <a:latin typeface="+mj-lt"/>
              </a:rPr>
              <a:t> 150,000 </a:t>
            </a:r>
            <a:r>
              <a:rPr lang="en-US" sz="2000" i="1" dirty="0" smtClean="0">
                <a:solidFill>
                  <a:schemeClr val="bg1"/>
                </a:solidFill>
                <a:latin typeface="+mj-lt"/>
              </a:rPr>
              <a:t>customer</a:t>
            </a:r>
            <a:r>
              <a:rPr lang="en-US" sz="2000" dirty="0" smtClean="0">
                <a:solidFill>
                  <a:schemeClr val="bg1"/>
                </a:solidFill>
                <a:latin typeface="+mj-lt"/>
              </a:rPr>
              <a:t> </a:t>
            </a:r>
            <a:r>
              <a:rPr lang="en-US" sz="2000" dirty="0" err="1" smtClean="0">
                <a:solidFill>
                  <a:schemeClr val="bg1"/>
                </a:solidFill>
                <a:latin typeface="+mj-lt"/>
              </a:rPr>
              <a:t>dengan</a:t>
            </a:r>
            <a:r>
              <a:rPr lang="en-US" sz="2000" dirty="0" smtClean="0">
                <a:solidFill>
                  <a:schemeClr val="bg1"/>
                </a:solidFill>
                <a:latin typeface="+mj-lt"/>
              </a:rPr>
              <a:t> </a:t>
            </a:r>
            <a:r>
              <a:rPr lang="en-US" sz="2000" dirty="0" err="1" smtClean="0">
                <a:solidFill>
                  <a:schemeClr val="bg1"/>
                </a:solidFill>
                <a:latin typeface="+mj-lt"/>
              </a:rPr>
              <a:t>tingkat</a:t>
            </a:r>
            <a:r>
              <a:rPr lang="en-US" sz="2000" dirty="0" smtClean="0">
                <a:solidFill>
                  <a:schemeClr val="bg1"/>
                </a:solidFill>
                <a:latin typeface="+mj-lt"/>
              </a:rPr>
              <a:t> </a:t>
            </a:r>
            <a:r>
              <a:rPr lang="en-US" sz="2000" b="1" i="1" dirty="0" smtClean="0">
                <a:solidFill>
                  <a:schemeClr val="bg1"/>
                </a:solidFill>
                <a:latin typeface="+mj-lt"/>
              </a:rPr>
              <a:t>default</a:t>
            </a:r>
            <a:r>
              <a:rPr lang="en-US" sz="2000" b="1" dirty="0" smtClean="0">
                <a:solidFill>
                  <a:schemeClr val="bg1"/>
                </a:solidFill>
                <a:latin typeface="+mj-lt"/>
              </a:rPr>
              <a:t> 7%</a:t>
            </a:r>
            <a:r>
              <a:rPr lang="en-US" sz="2000" dirty="0" smtClean="0">
                <a:solidFill>
                  <a:schemeClr val="bg1"/>
                </a:solidFill>
                <a:latin typeface="+mj-lt"/>
              </a:rPr>
              <a:t> (10,500 </a:t>
            </a:r>
            <a:r>
              <a:rPr lang="en-US" sz="2000" i="1" dirty="0" smtClean="0">
                <a:solidFill>
                  <a:schemeClr val="bg1"/>
                </a:solidFill>
                <a:latin typeface="+mj-lt"/>
              </a:rPr>
              <a:t>customer</a:t>
            </a:r>
            <a:r>
              <a:rPr lang="en-US" sz="2000" dirty="0" smtClean="0">
                <a:solidFill>
                  <a:schemeClr val="bg1"/>
                </a:solidFill>
                <a:latin typeface="+mj-lt"/>
              </a:rPr>
              <a:t>)</a:t>
            </a:r>
          </a:p>
          <a:p>
            <a:pPr>
              <a:lnSpc>
                <a:spcPct val="150000"/>
              </a:lnSpc>
            </a:pPr>
            <a:r>
              <a:rPr lang="en-US" sz="2000" dirty="0" err="1" smtClean="0">
                <a:solidFill>
                  <a:schemeClr val="bg1"/>
                </a:solidFill>
                <a:latin typeface="+mj-lt"/>
              </a:rPr>
              <a:t>Apabila</a:t>
            </a:r>
            <a:r>
              <a:rPr lang="en-US" sz="2000" dirty="0" smtClean="0">
                <a:solidFill>
                  <a:schemeClr val="bg1"/>
                </a:solidFill>
                <a:latin typeface="+mj-lt"/>
              </a:rPr>
              <a:t> </a:t>
            </a:r>
            <a:r>
              <a:rPr lang="en-US" sz="2000" i="1" dirty="0" smtClean="0">
                <a:solidFill>
                  <a:schemeClr val="bg1"/>
                </a:solidFill>
                <a:latin typeface="+mj-lt"/>
              </a:rPr>
              <a:t>customer</a:t>
            </a:r>
            <a:r>
              <a:rPr lang="en-US" sz="2000" dirty="0" smtClean="0">
                <a:solidFill>
                  <a:schemeClr val="bg1"/>
                </a:solidFill>
                <a:latin typeface="+mj-lt"/>
              </a:rPr>
              <a:t> </a:t>
            </a:r>
            <a:r>
              <a:rPr lang="en-US" sz="2000" dirty="0" err="1" smtClean="0">
                <a:solidFill>
                  <a:schemeClr val="bg1"/>
                </a:solidFill>
                <a:latin typeface="+mj-lt"/>
              </a:rPr>
              <a:t>diatas</a:t>
            </a:r>
            <a:r>
              <a:rPr lang="en-US" sz="2000" dirty="0" smtClean="0">
                <a:solidFill>
                  <a:schemeClr val="bg1"/>
                </a:solidFill>
                <a:latin typeface="+mj-lt"/>
              </a:rPr>
              <a:t> </a:t>
            </a:r>
            <a:r>
              <a:rPr lang="en-US" sz="2000" dirty="0" err="1" smtClean="0">
                <a:solidFill>
                  <a:schemeClr val="bg1"/>
                </a:solidFill>
                <a:latin typeface="+mj-lt"/>
              </a:rPr>
              <a:t>memiliki</a:t>
            </a:r>
            <a:r>
              <a:rPr lang="en-US" sz="2000" dirty="0" smtClean="0">
                <a:solidFill>
                  <a:schemeClr val="bg1"/>
                </a:solidFill>
                <a:latin typeface="+mj-lt"/>
              </a:rPr>
              <a:t> </a:t>
            </a:r>
            <a:r>
              <a:rPr lang="en-US" sz="2000" dirty="0" err="1" smtClean="0">
                <a:solidFill>
                  <a:schemeClr val="bg1"/>
                </a:solidFill>
                <a:latin typeface="+mj-lt"/>
              </a:rPr>
              <a:t>memiiki</a:t>
            </a:r>
            <a:r>
              <a:rPr lang="en-US" sz="2000" dirty="0" smtClean="0">
                <a:solidFill>
                  <a:schemeClr val="bg1"/>
                </a:solidFill>
                <a:latin typeface="+mj-lt"/>
              </a:rPr>
              <a:t> </a:t>
            </a:r>
            <a:r>
              <a:rPr lang="en-US" sz="2000" dirty="0" err="1" smtClean="0">
                <a:solidFill>
                  <a:schemeClr val="bg1"/>
                </a:solidFill>
                <a:latin typeface="+mj-lt"/>
              </a:rPr>
              <a:t>kondisi</a:t>
            </a:r>
            <a:r>
              <a:rPr lang="en-US" sz="2000" dirty="0" smtClean="0">
                <a:solidFill>
                  <a:schemeClr val="bg1"/>
                </a:solidFill>
                <a:latin typeface="+mj-lt"/>
              </a:rPr>
              <a:t> :</a:t>
            </a:r>
          </a:p>
          <a:p>
            <a:pPr>
              <a:lnSpc>
                <a:spcPct val="150000"/>
              </a:lnSpc>
            </a:pPr>
            <a:endParaRPr lang="en-US" sz="2000" dirty="0" smtClean="0">
              <a:solidFill>
                <a:schemeClr val="bg1"/>
              </a:solidFill>
              <a:latin typeface="+mj-lt"/>
            </a:endParaRPr>
          </a:p>
          <a:p>
            <a:pPr marL="800100" lvl="1" indent="-342900">
              <a:lnSpc>
                <a:spcPct val="150000"/>
              </a:lnSpc>
              <a:buFont typeface="Arial" panose="020B0604020202020204" pitchFamily="34" charset="0"/>
              <a:buChar char="•"/>
            </a:pPr>
            <a:r>
              <a:rPr lang="en-US" sz="2000" dirty="0" err="1" smtClean="0">
                <a:solidFill>
                  <a:schemeClr val="bg1"/>
                </a:solidFill>
              </a:rPr>
              <a:t>Memiliki</a:t>
            </a:r>
            <a:r>
              <a:rPr lang="en-US" sz="2000" dirty="0" smtClean="0">
                <a:solidFill>
                  <a:schemeClr val="bg1"/>
                </a:solidFill>
              </a:rPr>
              <a:t> </a:t>
            </a:r>
            <a:r>
              <a:rPr lang="en-US" sz="2000" dirty="0" err="1" smtClean="0">
                <a:solidFill>
                  <a:schemeClr val="bg1"/>
                </a:solidFill>
              </a:rPr>
              <a:t>kredit</a:t>
            </a:r>
            <a:r>
              <a:rPr lang="en-US" sz="2000" dirty="0" smtClean="0">
                <a:solidFill>
                  <a:schemeClr val="bg1"/>
                </a:solidFill>
              </a:rPr>
              <a:t> </a:t>
            </a:r>
            <a:r>
              <a:rPr lang="en-US" sz="2000" dirty="0" err="1" smtClean="0">
                <a:solidFill>
                  <a:schemeClr val="bg1"/>
                </a:solidFill>
              </a:rPr>
              <a:t>dengan</a:t>
            </a:r>
            <a:r>
              <a:rPr lang="en-US" sz="2000" dirty="0" smtClean="0">
                <a:solidFill>
                  <a:schemeClr val="bg1"/>
                </a:solidFill>
              </a:rPr>
              <a:t> limit paling </a:t>
            </a:r>
            <a:r>
              <a:rPr lang="en-US" sz="2000" dirty="0" err="1" smtClean="0">
                <a:solidFill>
                  <a:schemeClr val="bg1"/>
                </a:solidFill>
              </a:rPr>
              <a:t>kecil</a:t>
            </a:r>
            <a:r>
              <a:rPr lang="en-US" sz="2000" dirty="0" smtClean="0">
                <a:solidFill>
                  <a:schemeClr val="bg1"/>
                </a:solidFill>
              </a:rPr>
              <a:t> di USA </a:t>
            </a:r>
            <a:r>
              <a:rPr lang="en-US" sz="2000" dirty="0" err="1" smtClean="0">
                <a:solidFill>
                  <a:schemeClr val="bg1"/>
                </a:solidFill>
              </a:rPr>
              <a:t>yaitu</a:t>
            </a:r>
            <a:r>
              <a:rPr lang="en-US" sz="2000" dirty="0" smtClean="0">
                <a:solidFill>
                  <a:schemeClr val="bg1"/>
                </a:solidFill>
              </a:rPr>
              <a:t> $100 (</a:t>
            </a:r>
            <a:r>
              <a:rPr lang="en-US" sz="2000" dirty="0" err="1" smtClean="0">
                <a:solidFill>
                  <a:schemeClr val="bg1"/>
                </a:solidFill>
              </a:rPr>
              <a:t>Rp</a:t>
            </a:r>
            <a:r>
              <a:rPr lang="en-US" sz="2000" dirty="0" smtClean="0">
                <a:solidFill>
                  <a:schemeClr val="bg1"/>
                </a:solidFill>
              </a:rPr>
              <a:t> 1.4 </a:t>
            </a:r>
            <a:r>
              <a:rPr lang="en-US" sz="2000" dirty="0" err="1" smtClean="0">
                <a:solidFill>
                  <a:schemeClr val="bg1"/>
                </a:solidFill>
              </a:rPr>
              <a:t>juta</a:t>
            </a:r>
            <a:r>
              <a:rPr lang="en-US" sz="2000" dirty="0" smtClean="0">
                <a:solidFill>
                  <a:schemeClr val="bg1"/>
                </a:solidFill>
              </a:rPr>
              <a:t>)</a:t>
            </a:r>
          </a:p>
          <a:p>
            <a:pPr marL="800100" lvl="1" indent="-342900">
              <a:lnSpc>
                <a:spcPct val="150000"/>
              </a:lnSpc>
              <a:buFont typeface="Arial" panose="020B0604020202020204" pitchFamily="34" charset="0"/>
              <a:buChar char="•"/>
            </a:pPr>
            <a:r>
              <a:rPr lang="en-US" sz="2000" dirty="0" err="1" smtClean="0">
                <a:solidFill>
                  <a:schemeClr val="bg1"/>
                </a:solidFill>
              </a:rPr>
              <a:t>Memiliki</a:t>
            </a:r>
            <a:r>
              <a:rPr lang="en-US" sz="2000" dirty="0" smtClean="0">
                <a:solidFill>
                  <a:schemeClr val="bg1"/>
                </a:solidFill>
              </a:rPr>
              <a:t> </a:t>
            </a:r>
            <a:r>
              <a:rPr lang="en-US" sz="2000" dirty="0" err="1" smtClean="0">
                <a:solidFill>
                  <a:schemeClr val="bg1"/>
                </a:solidFill>
              </a:rPr>
              <a:t>agunan</a:t>
            </a:r>
            <a:r>
              <a:rPr lang="en-US" sz="2000" dirty="0" smtClean="0">
                <a:solidFill>
                  <a:schemeClr val="bg1"/>
                </a:solidFill>
              </a:rPr>
              <a:t> per-</a:t>
            </a:r>
            <a:r>
              <a:rPr lang="en-US" sz="2000" dirty="0" err="1" smtClean="0">
                <a:solidFill>
                  <a:schemeClr val="bg1"/>
                </a:solidFill>
              </a:rPr>
              <a:t>bulan</a:t>
            </a:r>
            <a:r>
              <a:rPr lang="en-US" sz="2000" dirty="0" smtClean="0">
                <a:solidFill>
                  <a:schemeClr val="bg1"/>
                </a:solidFill>
              </a:rPr>
              <a:t> </a:t>
            </a:r>
            <a:r>
              <a:rPr lang="en-US" sz="2000" dirty="0" err="1" smtClean="0">
                <a:solidFill>
                  <a:schemeClr val="bg1"/>
                </a:solidFill>
              </a:rPr>
              <a:t>terkecil</a:t>
            </a:r>
            <a:r>
              <a:rPr lang="en-US" sz="2000" dirty="0" smtClean="0">
                <a:solidFill>
                  <a:schemeClr val="bg1"/>
                </a:solidFill>
              </a:rPr>
              <a:t> di USA </a:t>
            </a:r>
            <a:r>
              <a:rPr lang="en-US" sz="2000" dirty="0" err="1" smtClean="0">
                <a:solidFill>
                  <a:schemeClr val="bg1"/>
                </a:solidFill>
              </a:rPr>
              <a:t>yaitu</a:t>
            </a:r>
            <a:r>
              <a:rPr lang="en-US" sz="2000" dirty="0" smtClean="0">
                <a:solidFill>
                  <a:schemeClr val="bg1"/>
                </a:solidFill>
              </a:rPr>
              <a:t> 3% ($3 </a:t>
            </a:r>
            <a:r>
              <a:rPr lang="en-US" sz="2000" dirty="0" err="1" smtClean="0">
                <a:solidFill>
                  <a:schemeClr val="bg1"/>
                </a:solidFill>
              </a:rPr>
              <a:t>atau</a:t>
            </a:r>
            <a:r>
              <a:rPr lang="en-US" sz="2000" dirty="0" smtClean="0">
                <a:solidFill>
                  <a:schemeClr val="bg1"/>
                </a:solidFill>
              </a:rPr>
              <a:t> </a:t>
            </a:r>
            <a:r>
              <a:rPr lang="en-US" sz="2000" dirty="0" err="1" smtClean="0">
                <a:solidFill>
                  <a:schemeClr val="bg1"/>
                </a:solidFill>
              </a:rPr>
              <a:t>Rp</a:t>
            </a:r>
            <a:r>
              <a:rPr lang="en-US" sz="2000" dirty="0" smtClean="0">
                <a:solidFill>
                  <a:schemeClr val="bg1"/>
                </a:solidFill>
              </a:rPr>
              <a:t> 52,000)</a:t>
            </a:r>
          </a:p>
          <a:p>
            <a:pPr marL="800100" lvl="1" indent="-342900">
              <a:lnSpc>
                <a:spcPct val="150000"/>
              </a:lnSpc>
              <a:buFont typeface="Arial" panose="020B0604020202020204" pitchFamily="34" charset="0"/>
              <a:buChar char="•"/>
            </a:pPr>
            <a:r>
              <a:rPr lang="en-US" sz="2000" dirty="0" err="1" smtClean="0">
                <a:solidFill>
                  <a:schemeClr val="bg1"/>
                </a:solidFill>
              </a:rPr>
              <a:t>Maka</a:t>
            </a:r>
            <a:r>
              <a:rPr lang="en-US" sz="2000" dirty="0" smtClean="0">
                <a:solidFill>
                  <a:schemeClr val="bg1"/>
                </a:solidFill>
              </a:rPr>
              <a:t> potential loss yang </a:t>
            </a:r>
            <a:r>
              <a:rPr lang="en-US" sz="2000" dirty="0" err="1" smtClean="0">
                <a:solidFill>
                  <a:schemeClr val="bg1"/>
                </a:solidFill>
              </a:rPr>
              <a:t>dapat</a:t>
            </a:r>
            <a:r>
              <a:rPr lang="en-US" sz="2000" dirty="0" smtClean="0">
                <a:solidFill>
                  <a:schemeClr val="bg1"/>
                </a:solidFill>
              </a:rPr>
              <a:t> </a:t>
            </a:r>
            <a:r>
              <a:rPr lang="en-US" sz="2000" dirty="0" err="1" smtClean="0">
                <a:solidFill>
                  <a:schemeClr val="bg1"/>
                </a:solidFill>
              </a:rPr>
              <a:t>diterima</a:t>
            </a:r>
            <a:r>
              <a:rPr lang="en-US" sz="2000" dirty="0" smtClean="0">
                <a:solidFill>
                  <a:schemeClr val="bg1"/>
                </a:solidFill>
              </a:rPr>
              <a:t> </a:t>
            </a:r>
            <a:r>
              <a:rPr lang="en-US" sz="2000" dirty="0" err="1" smtClean="0">
                <a:solidFill>
                  <a:schemeClr val="bg1"/>
                </a:solidFill>
              </a:rPr>
              <a:t>oleh</a:t>
            </a:r>
            <a:r>
              <a:rPr lang="en-US" sz="2000" dirty="0" smtClean="0">
                <a:solidFill>
                  <a:schemeClr val="bg1"/>
                </a:solidFill>
              </a:rPr>
              <a:t> bank </a:t>
            </a:r>
            <a:r>
              <a:rPr lang="en-US" sz="2000" dirty="0" err="1" smtClean="0">
                <a:solidFill>
                  <a:schemeClr val="bg1"/>
                </a:solidFill>
              </a:rPr>
              <a:t>adalah</a:t>
            </a:r>
            <a:r>
              <a:rPr lang="en-US" sz="2000" dirty="0" smtClean="0">
                <a:solidFill>
                  <a:schemeClr val="bg1"/>
                </a:solidFill>
              </a:rPr>
              <a:t> :</a:t>
            </a:r>
          </a:p>
          <a:p>
            <a:pPr lvl="2">
              <a:lnSpc>
                <a:spcPct val="150000"/>
              </a:lnSpc>
            </a:pPr>
            <a:endParaRPr lang="en-US" sz="2000" dirty="0">
              <a:solidFill>
                <a:schemeClr val="bg1"/>
              </a:solidFill>
            </a:endParaRPr>
          </a:p>
          <a:p>
            <a:pPr lvl="2">
              <a:lnSpc>
                <a:spcPct val="150000"/>
              </a:lnSpc>
            </a:pPr>
            <a:r>
              <a:rPr lang="en-US" sz="2000" dirty="0" smtClean="0">
                <a:solidFill>
                  <a:schemeClr val="bg1"/>
                </a:solidFill>
              </a:rPr>
              <a:t>$3 x 10,500 = </a:t>
            </a:r>
            <a:r>
              <a:rPr lang="en-US" sz="2000" b="1" dirty="0" smtClean="0">
                <a:solidFill>
                  <a:schemeClr val="bg1"/>
                </a:solidFill>
              </a:rPr>
              <a:t>$31,500 </a:t>
            </a:r>
            <a:r>
              <a:rPr lang="en-US" sz="2000" dirty="0" err="1" smtClean="0">
                <a:solidFill>
                  <a:schemeClr val="bg1"/>
                </a:solidFill>
              </a:rPr>
              <a:t>atau</a:t>
            </a:r>
            <a:r>
              <a:rPr lang="en-US" sz="2000" dirty="0" smtClean="0">
                <a:solidFill>
                  <a:schemeClr val="bg1"/>
                </a:solidFill>
              </a:rPr>
              <a:t> </a:t>
            </a:r>
            <a:r>
              <a:rPr lang="en-US" sz="2000" b="1" dirty="0" smtClean="0">
                <a:solidFill>
                  <a:schemeClr val="bg1"/>
                </a:solidFill>
              </a:rPr>
              <a:t>Rp.441,000,000 per </a:t>
            </a:r>
            <a:r>
              <a:rPr lang="en-US" sz="2000" b="1" dirty="0" err="1" smtClean="0">
                <a:solidFill>
                  <a:schemeClr val="bg1"/>
                </a:solidFill>
              </a:rPr>
              <a:t>bulannya</a:t>
            </a:r>
            <a:endParaRPr lang="en-US" sz="2000" b="1" dirty="0" smtClean="0">
              <a:solidFill>
                <a:schemeClr val="bg1"/>
              </a:solidFill>
            </a:endParaRPr>
          </a:p>
          <a:p>
            <a:pPr lvl="2">
              <a:lnSpc>
                <a:spcPct val="150000"/>
              </a:lnSpc>
            </a:pPr>
            <a:r>
              <a:rPr lang="en-US" sz="2000" dirty="0" err="1" smtClean="0">
                <a:solidFill>
                  <a:schemeClr val="bg1"/>
                </a:solidFill>
              </a:rPr>
              <a:t>Kondisi</a:t>
            </a:r>
            <a:r>
              <a:rPr lang="en-US" sz="2000" dirty="0" smtClean="0">
                <a:solidFill>
                  <a:schemeClr val="bg1"/>
                </a:solidFill>
              </a:rPr>
              <a:t> </a:t>
            </a:r>
            <a:r>
              <a:rPr lang="en-US" sz="2000" dirty="0" err="1" smtClean="0">
                <a:solidFill>
                  <a:schemeClr val="bg1"/>
                </a:solidFill>
              </a:rPr>
              <a:t>diatas</a:t>
            </a:r>
            <a:r>
              <a:rPr lang="en-US" sz="2000" dirty="0" smtClean="0">
                <a:solidFill>
                  <a:schemeClr val="bg1"/>
                </a:solidFill>
              </a:rPr>
              <a:t> </a:t>
            </a:r>
            <a:r>
              <a:rPr lang="en-US" sz="2000" dirty="0" err="1" smtClean="0">
                <a:solidFill>
                  <a:schemeClr val="bg1"/>
                </a:solidFill>
              </a:rPr>
              <a:t>merupakan</a:t>
            </a:r>
            <a:r>
              <a:rPr lang="en-US" sz="2000" dirty="0" smtClean="0">
                <a:solidFill>
                  <a:schemeClr val="bg1"/>
                </a:solidFill>
              </a:rPr>
              <a:t> </a:t>
            </a:r>
            <a:r>
              <a:rPr lang="en-US" sz="2000" dirty="0" err="1" smtClean="0">
                <a:solidFill>
                  <a:schemeClr val="bg1"/>
                </a:solidFill>
              </a:rPr>
              <a:t>kondisi</a:t>
            </a:r>
            <a:r>
              <a:rPr lang="en-US" sz="2000" dirty="0" smtClean="0">
                <a:solidFill>
                  <a:schemeClr val="bg1"/>
                </a:solidFill>
              </a:rPr>
              <a:t> </a:t>
            </a:r>
            <a:r>
              <a:rPr lang="en-US" sz="2000" b="1" dirty="0" err="1" smtClean="0">
                <a:solidFill>
                  <a:schemeClr val="bg1"/>
                </a:solidFill>
              </a:rPr>
              <a:t>terbaik</a:t>
            </a:r>
            <a:r>
              <a:rPr lang="en-US" sz="2000" dirty="0" smtClean="0">
                <a:solidFill>
                  <a:schemeClr val="bg1"/>
                </a:solidFill>
              </a:rPr>
              <a:t> </a:t>
            </a:r>
            <a:r>
              <a:rPr lang="en-US" sz="2000" dirty="0" err="1" smtClean="0">
                <a:solidFill>
                  <a:schemeClr val="bg1"/>
                </a:solidFill>
              </a:rPr>
              <a:t>untuk</a:t>
            </a:r>
            <a:r>
              <a:rPr lang="en-US" sz="2000" dirty="0" smtClean="0">
                <a:solidFill>
                  <a:schemeClr val="bg1"/>
                </a:solidFill>
              </a:rPr>
              <a:t> bank, </a:t>
            </a:r>
            <a:r>
              <a:rPr lang="en-US" sz="2000" dirty="0" err="1" smtClean="0">
                <a:solidFill>
                  <a:schemeClr val="bg1"/>
                </a:solidFill>
              </a:rPr>
              <a:t>kenyataannya</a:t>
            </a:r>
            <a:r>
              <a:rPr lang="en-US" sz="2000" dirty="0" smtClean="0">
                <a:solidFill>
                  <a:schemeClr val="bg1"/>
                </a:solidFill>
              </a:rPr>
              <a:t> </a:t>
            </a:r>
            <a:r>
              <a:rPr lang="en-US" sz="2000" dirty="0" err="1" smtClean="0">
                <a:solidFill>
                  <a:schemeClr val="bg1"/>
                </a:solidFill>
              </a:rPr>
              <a:t>resiko</a:t>
            </a:r>
            <a:r>
              <a:rPr lang="en-US" sz="2000" dirty="0" smtClean="0">
                <a:solidFill>
                  <a:schemeClr val="bg1"/>
                </a:solidFill>
              </a:rPr>
              <a:t> yang </a:t>
            </a:r>
            <a:r>
              <a:rPr lang="en-US" sz="2000" dirty="0" err="1" smtClean="0">
                <a:solidFill>
                  <a:schemeClr val="bg1"/>
                </a:solidFill>
              </a:rPr>
              <a:t>diterima</a:t>
            </a:r>
            <a:r>
              <a:rPr lang="en-US" sz="2000" dirty="0" smtClean="0">
                <a:solidFill>
                  <a:schemeClr val="bg1"/>
                </a:solidFill>
              </a:rPr>
              <a:t> bank </a:t>
            </a:r>
            <a:r>
              <a:rPr lang="en-US" sz="2000" dirty="0" err="1" smtClean="0">
                <a:solidFill>
                  <a:schemeClr val="bg1"/>
                </a:solidFill>
              </a:rPr>
              <a:t>bisa</a:t>
            </a:r>
            <a:r>
              <a:rPr lang="en-US" sz="2000" dirty="0" smtClean="0">
                <a:solidFill>
                  <a:schemeClr val="bg1"/>
                </a:solidFill>
              </a:rPr>
              <a:t> </a:t>
            </a:r>
            <a:r>
              <a:rPr lang="en-US" sz="2000" dirty="0" err="1" smtClean="0">
                <a:solidFill>
                  <a:schemeClr val="bg1"/>
                </a:solidFill>
              </a:rPr>
              <a:t>mencapai</a:t>
            </a:r>
            <a:r>
              <a:rPr lang="en-US" sz="2000" dirty="0" smtClean="0">
                <a:solidFill>
                  <a:schemeClr val="bg1"/>
                </a:solidFill>
              </a:rPr>
              <a:t> </a:t>
            </a:r>
            <a:r>
              <a:rPr lang="en-US" sz="2000" b="1" dirty="0" smtClean="0">
                <a:solidFill>
                  <a:schemeClr val="bg1"/>
                </a:solidFill>
              </a:rPr>
              <a:t>3 kali </a:t>
            </a:r>
            <a:r>
              <a:rPr lang="en-US" sz="2000" b="1" dirty="0" err="1" smtClean="0">
                <a:solidFill>
                  <a:schemeClr val="bg1"/>
                </a:solidFill>
              </a:rPr>
              <a:t>lipatnya</a:t>
            </a:r>
            <a:r>
              <a:rPr lang="en-US" sz="2000" b="1" dirty="0" smtClean="0">
                <a:solidFill>
                  <a:schemeClr val="bg1"/>
                </a:solidFill>
              </a:rPr>
              <a:t> </a:t>
            </a:r>
            <a:r>
              <a:rPr lang="en-US" sz="2000" dirty="0" err="1" smtClean="0">
                <a:solidFill>
                  <a:schemeClr val="bg1"/>
                </a:solidFill>
              </a:rPr>
              <a:t>atau</a:t>
            </a:r>
            <a:r>
              <a:rPr lang="en-US" sz="2000" dirty="0" smtClean="0">
                <a:solidFill>
                  <a:schemeClr val="bg1"/>
                </a:solidFill>
              </a:rPr>
              <a:t> </a:t>
            </a:r>
            <a:r>
              <a:rPr lang="en-US" sz="2000" dirty="0" err="1" smtClean="0">
                <a:solidFill>
                  <a:schemeClr val="bg1"/>
                </a:solidFill>
              </a:rPr>
              <a:t>lebih</a:t>
            </a:r>
            <a:r>
              <a:rPr lang="en-US" sz="2000" dirty="0" smtClean="0">
                <a:solidFill>
                  <a:schemeClr val="bg1"/>
                </a:solidFill>
              </a:rPr>
              <a:t>        (~ </a:t>
            </a:r>
            <a:r>
              <a:rPr lang="en-US" sz="2000" dirty="0" err="1" smtClean="0">
                <a:solidFill>
                  <a:schemeClr val="bg1"/>
                </a:solidFill>
              </a:rPr>
              <a:t>Rp</a:t>
            </a:r>
            <a:r>
              <a:rPr lang="en-US" sz="2000" dirty="0" smtClean="0">
                <a:solidFill>
                  <a:schemeClr val="bg1"/>
                </a:solidFill>
              </a:rPr>
              <a:t> 1.2 </a:t>
            </a:r>
            <a:r>
              <a:rPr lang="en-US" sz="2000" dirty="0" err="1" smtClean="0">
                <a:solidFill>
                  <a:schemeClr val="bg1"/>
                </a:solidFill>
              </a:rPr>
              <a:t>Miliar</a:t>
            </a:r>
            <a:r>
              <a:rPr lang="en-US" sz="2000" dirty="0" smtClean="0">
                <a:solidFill>
                  <a:schemeClr val="bg1"/>
                </a:solidFill>
              </a:rPr>
              <a:t>)</a:t>
            </a:r>
          </a:p>
        </p:txBody>
      </p:sp>
      <p:sp>
        <p:nvSpPr>
          <p:cNvPr id="28" name="TextBox 27"/>
          <p:cNvSpPr txBox="1"/>
          <p:nvPr/>
        </p:nvSpPr>
        <p:spPr>
          <a:xfrm>
            <a:off x="-26429" y="6488667"/>
            <a:ext cx="2460871"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Problem Identification</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30804822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550722" y="0"/>
            <a:ext cx="8641277" cy="6858000"/>
          </a:xfrm>
          <a:prstGeom prst="rect">
            <a:avLst/>
          </a:prstGeom>
          <a:solidFill>
            <a:srgbClr val="3494BA">
              <a:lumMod val="50000"/>
            </a:srgbClr>
          </a:solidFill>
          <a:ln w="12700" cap="flat" cmpd="sng" algn="ctr">
            <a:solidFill>
              <a:srgbClr val="3494BA">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24" name="Oval 23"/>
          <p:cNvSpPr/>
          <p:nvPr/>
        </p:nvSpPr>
        <p:spPr>
          <a:xfrm>
            <a:off x="33787" y="5337637"/>
            <a:ext cx="3364322" cy="314021"/>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21" name="Group 20"/>
          <p:cNvGrpSpPr/>
          <p:nvPr/>
        </p:nvGrpSpPr>
        <p:grpSpPr>
          <a:xfrm>
            <a:off x="463081" y="2710204"/>
            <a:ext cx="2544591" cy="2623777"/>
            <a:chOff x="3603157" y="3429000"/>
            <a:chExt cx="2189163" cy="2257289"/>
          </a:xfrm>
        </p:grpSpPr>
        <p:sp>
          <p:nvSpPr>
            <p:cNvPr id="17" name="Freeform 14"/>
            <p:cNvSpPr>
              <a:spLocks noEditPoints="1"/>
            </p:cNvSpPr>
            <p:nvPr/>
          </p:nvSpPr>
          <p:spPr bwMode="auto">
            <a:xfrm>
              <a:off x="3603157" y="3429000"/>
              <a:ext cx="2189163" cy="2192338"/>
            </a:xfrm>
            <a:custGeom>
              <a:avLst/>
              <a:gdLst>
                <a:gd name="T0" fmla="*/ 559 w 688"/>
                <a:gd name="T1" fmla="*/ 0 h 688"/>
                <a:gd name="T2" fmla="*/ 1 w 688"/>
                <a:gd name="T3" fmla="*/ 562 h 688"/>
                <a:gd name="T4" fmla="*/ 125 w 688"/>
                <a:gd name="T5" fmla="*/ 686 h 688"/>
                <a:gd name="T6" fmla="*/ 210 w 688"/>
                <a:gd name="T7" fmla="*/ 606 h 688"/>
                <a:gd name="T8" fmla="*/ 590 w 688"/>
                <a:gd name="T9" fmla="*/ 226 h 688"/>
                <a:gd name="T10" fmla="*/ 686 w 688"/>
                <a:gd name="T11" fmla="*/ 125 h 688"/>
                <a:gd name="T12" fmla="*/ 131 w 688"/>
                <a:gd name="T13" fmla="*/ 658 h 688"/>
                <a:gd name="T14" fmla="*/ 43 w 688"/>
                <a:gd name="T15" fmla="*/ 576 h 688"/>
                <a:gd name="T16" fmla="*/ 45 w 688"/>
                <a:gd name="T17" fmla="*/ 544 h 688"/>
                <a:gd name="T18" fmla="*/ 97 w 688"/>
                <a:gd name="T19" fmla="*/ 570 h 688"/>
                <a:gd name="T20" fmla="*/ 76 w 688"/>
                <a:gd name="T21" fmla="*/ 513 h 688"/>
                <a:gd name="T22" fmla="*/ 129 w 688"/>
                <a:gd name="T23" fmla="*/ 538 h 688"/>
                <a:gd name="T24" fmla="*/ 89 w 688"/>
                <a:gd name="T25" fmla="*/ 499 h 688"/>
                <a:gd name="T26" fmla="*/ 146 w 688"/>
                <a:gd name="T27" fmla="*/ 520 h 688"/>
                <a:gd name="T28" fmla="*/ 124 w 688"/>
                <a:gd name="T29" fmla="*/ 471 h 688"/>
                <a:gd name="T30" fmla="*/ 138 w 688"/>
                <a:gd name="T31" fmla="*/ 450 h 688"/>
                <a:gd name="T32" fmla="*/ 177 w 688"/>
                <a:gd name="T33" fmla="*/ 489 h 688"/>
                <a:gd name="T34" fmla="*/ 152 w 688"/>
                <a:gd name="T35" fmla="*/ 437 h 688"/>
                <a:gd name="T36" fmla="*/ 234 w 688"/>
                <a:gd name="T37" fmla="*/ 486 h 688"/>
                <a:gd name="T38" fmla="*/ 183 w 688"/>
                <a:gd name="T39" fmla="*/ 406 h 688"/>
                <a:gd name="T40" fmla="*/ 239 w 688"/>
                <a:gd name="T41" fmla="*/ 427 h 688"/>
                <a:gd name="T42" fmla="*/ 213 w 688"/>
                <a:gd name="T43" fmla="*/ 374 h 688"/>
                <a:gd name="T44" fmla="*/ 271 w 688"/>
                <a:gd name="T45" fmla="*/ 395 h 688"/>
                <a:gd name="T46" fmla="*/ 245 w 688"/>
                <a:gd name="T47" fmla="*/ 342 h 688"/>
                <a:gd name="T48" fmla="*/ 300 w 688"/>
                <a:gd name="T49" fmla="*/ 366 h 688"/>
                <a:gd name="T50" fmla="*/ 274 w 688"/>
                <a:gd name="T51" fmla="*/ 313 h 688"/>
                <a:gd name="T52" fmla="*/ 274 w 688"/>
                <a:gd name="T53" fmla="*/ 313 h 688"/>
                <a:gd name="T54" fmla="*/ 330 w 688"/>
                <a:gd name="T55" fmla="*/ 337 h 688"/>
                <a:gd name="T56" fmla="*/ 304 w 688"/>
                <a:gd name="T57" fmla="*/ 284 h 688"/>
                <a:gd name="T58" fmla="*/ 304 w 688"/>
                <a:gd name="T59" fmla="*/ 284 h 688"/>
                <a:gd name="T60" fmla="*/ 385 w 688"/>
                <a:gd name="T61" fmla="*/ 333 h 688"/>
                <a:gd name="T62" fmla="*/ 334 w 688"/>
                <a:gd name="T63" fmla="*/ 254 h 688"/>
                <a:gd name="T64" fmla="*/ 395 w 688"/>
                <a:gd name="T65" fmla="*/ 271 h 688"/>
                <a:gd name="T66" fmla="*/ 370 w 688"/>
                <a:gd name="T67" fmla="*/ 219 h 688"/>
                <a:gd name="T68" fmla="*/ 426 w 688"/>
                <a:gd name="T69" fmla="*/ 240 h 688"/>
                <a:gd name="T70" fmla="*/ 400 w 688"/>
                <a:gd name="T71" fmla="*/ 188 h 688"/>
                <a:gd name="T72" fmla="*/ 421 w 688"/>
                <a:gd name="T73" fmla="*/ 173 h 688"/>
                <a:gd name="T74" fmla="*/ 471 w 688"/>
                <a:gd name="T75" fmla="*/ 195 h 688"/>
                <a:gd name="T76" fmla="*/ 449 w 688"/>
                <a:gd name="T77" fmla="*/ 139 h 688"/>
                <a:gd name="T78" fmla="*/ 502 w 688"/>
                <a:gd name="T79" fmla="*/ 164 h 688"/>
                <a:gd name="T80" fmla="*/ 463 w 688"/>
                <a:gd name="T81" fmla="*/ 125 h 688"/>
                <a:gd name="T82" fmla="*/ 508 w 688"/>
                <a:gd name="T83" fmla="*/ 135 h 688"/>
                <a:gd name="T84" fmla="*/ 547 w 688"/>
                <a:gd name="T85" fmla="*/ 173 h 688"/>
                <a:gd name="T86" fmla="*/ 495 w 688"/>
                <a:gd name="T87" fmla="*/ 94 h 688"/>
                <a:gd name="T88" fmla="*/ 575 w 688"/>
                <a:gd name="T89" fmla="*/ 42 h 688"/>
                <a:gd name="T90" fmla="*/ 336 w 688"/>
                <a:gd name="T91" fmla="*/ 453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8" h="688">
                  <a:moveTo>
                    <a:pt x="686" y="125"/>
                  </a:moveTo>
                  <a:cubicBezTo>
                    <a:pt x="676" y="116"/>
                    <a:pt x="581" y="23"/>
                    <a:pt x="559" y="0"/>
                  </a:cubicBezTo>
                  <a:cubicBezTo>
                    <a:pt x="485" y="74"/>
                    <a:pt x="73" y="487"/>
                    <a:pt x="0" y="560"/>
                  </a:cubicBezTo>
                  <a:cubicBezTo>
                    <a:pt x="1" y="561"/>
                    <a:pt x="1" y="562"/>
                    <a:pt x="1" y="562"/>
                  </a:cubicBezTo>
                  <a:cubicBezTo>
                    <a:pt x="13" y="574"/>
                    <a:pt x="24" y="586"/>
                    <a:pt x="36" y="597"/>
                  </a:cubicBezTo>
                  <a:cubicBezTo>
                    <a:pt x="37" y="598"/>
                    <a:pt x="103" y="664"/>
                    <a:pt x="125" y="686"/>
                  </a:cubicBezTo>
                  <a:cubicBezTo>
                    <a:pt x="127" y="688"/>
                    <a:pt x="128" y="688"/>
                    <a:pt x="131" y="686"/>
                  </a:cubicBezTo>
                  <a:cubicBezTo>
                    <a:pt x="157" y="659"/>
                    <a:pt x="184" y="633"/>
                    <a:pt x="210" y="606"/>
                  </a:cubicBezTo>
                  <a:cubicBezTo>
                    <a:pt x="250" y="566"/>
                    <a:pt x="290" y="526"/>
                    <a:pt x="330" y="486"/>
                  </a:cubicBezTo>
                  <a:cubicBezTo>
                    <a:pt x="336" y="480"/>
                    <a:pt x="549" y="267"/>
                    <a:pt x="590" y="226"/>
                  </a:cubicBezTo>
                  <a:cubicBezTo>
                    <a:pt x="622" y="194"/>
                    <a:pt x="654" y="163"/>
                    <a:pt x="686" y="131"/>
                  </a:cubicBezTo>
                  <a:cubicBezTo>
                    <a:pt x="687" y="129"/>
                    <a:pt x="688" y="128"/>
                    <a:pt x="686" y="125"/>
                  </a:cubicBezTo>
                  <a:close/>
                  <a:moveTo>
                    <a:pt x="336" y="453"/>
                  </a:moveTo>
                  <a:cubicBezTo>
                    <a:pt x="267" y="521"/>
                    <a:pt x="199" y="590"/>
                    <a:pt x="131" y="658"/>
                  </a:cubicBezTo>
                  <a:cubicBezTo>
                    <a:pt x="128" y="661"/>
                    <a:pt x="127" y="660"/>
                    <a:pt x="124" y="658"/>
                  </a:cubicBezTo>
                  <a:cubicBezTo>
                    <a:pt x="109" y="642"/>
                    <a:pt x="45" y="579"/>
                    <a:pt x="43" y="576"/>
                  </a:cubicBezTo>
                  <a:cubicBezTo>
                    <a:pt x="38" y="571"/>
                    <a:pt x="32" y="566"/>
                    <a:pt x="27" y="561"/>
                  </a:cubicBezTo>
                  <a:cubicBezTo>
                    <a:pt x="34" y="555"/>
                    <a:pt x="39" y="550"/>
                    <a:pt x="45" y="544"/>
                  </a:cubicBezTo>
                  <a:cubicBezTo>
                    <a:pt x="55" y="554"/>
                    <a:pt x="71" y="571"/>
                    <a:pt x="83" y="583"/>
                  </a:cubicBezTo>
                  <a:cubicBezTo>
                    <a:pt x="97" y="570"/>
                    <a:pt x="97" y="570"/>
                    <a:pt x="97" y="570"/>
                  </a:cubicBezTo>
                  <a:cubicBezTo>
                    <a:pt x="58" y="530"/>
                    <a:pt x="58" y="530"/>
                    <a:pt x="58" y="530"/>
                  </a:cubicBezTo>
                  <a:cubicBezTo>
                    <a:pt x="64" y="524"/>
                    <a:pt x="70" y="519"/>
                    <a:pt x="76" y="513"/>
                  </a:cubicBezTo>
                  <a:cubicBezTo>
                    <a:pt x="86" y="523"/>
                    <a:pt x="102" y="539"/>
                    <a:pt x="115" y="551"/>
                  </a:cubicBezTo>
                  <a:cubicBezTo>
                    <a:pt x="129" y="538"/>
                    <a:pt x="129" y="538"/>
                    <a:pt x="129" y="538"/>
                  </a:cubicBezTo>
                  <a:cubicBezTo>
                    <a:pt x="119" y="528"/>
                    <a:pt x="102" y="511"/>
                    <a:pt x="93" y="503"/>
                  </a:cubicBezTo>
                  <a:cubicBezTo>
                    <a:pt x="90" y="499"/>
                    <a:pt x="89" y="499"/>
                    <a:pt x="89" y="499"/>
                  </a:cubicBezTo>
                  <a:cubicBezTo>
                    <a:pt x="107" y="481"/>
                    <a:pt x="107" y="481"/>
                    <a:pt x="107" y="481"/>
                  </a:cubicBezTo>
                  <a:cubicBezTo>
                    <a:pt x="116" y="491"/>
                    <a:pt x="136" y="510"/>
                    <a:pt x="146" y="520"/>
                  </a:cubicBezTo>
                  <a:cubicBezTo>
                    <a:pt x="159" y="507"/>
                    <a:pt x="159" y="507"/>
                    <a:pt x="159" y="507"/>
                  </a:cubicBezTo>
                  <a:cubicBezTo>
                    <a:pt x="150" y="497"/>
                    <a:pt x="133" y="480"/>
                    <a:pt x="124" y="471"/>
                  </a:cubicBezTo>
                  <a:cubicBezTo>
                    <a:pt x="123" y="470"/>
                    <a:pt x="122" y="469"/>
                    <a:pt x="120" y="467"/>
                  </a:cubicBezTo>
                  <a:cubicBezTo>
                    <a:pt x="125" y="462"/>
                    <a:pt x="132" y="455"/>
                    <a:pt x="138" y="450"/>
                  </a:cubicBezTo>
                  <a:cubicBezTo>
                    <a:pt x="138" y="450"/>
                    <a:pt x="139" y="452"/>
                    <a:pt x="140" y="453"/>
                  </a:cubicBezTo>
                  <a:cubicBezTo>
                    <a:pt x="150" y="462"/>
                    <a:pt x="166" y="479"/>
                    <a:pt x="177" y="489"/>
                  </a:cubicBezTo>
                  <a:cubicBezTo>
                    <a:pt x="191" y="475"/>
                    <a:pt x="191" y="475"/>
                    <a:pt x="191" y="475"/>
                  </a:cubicBezTo>
                  <a:cubicBezTo>
                    <a:pt x="179" y="463"/>
                    <a:pt x="162" y="447"/>
                    <a:pt x="152" y="437"/>
                  </a:cubicBezTo>
                  <a:cubicBezTo>
                    <a:pt x="158" y="431"/>
                    <a:pt x="163" y="425"/>
                    <a:pt x="169" y="420"/>
                  </a:cubicBezTo>
                  <a:cubicBezTo>
                    <a:pt x="191" y="441"/>
                    <a:pt x="212" y="464"/>
                    <a:pt x="234" y="486"/>
                  </a:cubicBezTo>
                  <a:cubicBezTo>
                    <a:pt x="240" y="480"/>
                    <a:pt x="244" y="476"/>
                    <a:pt x="248" y="471"/>
                  </a:cubicBezTo>
                  <a:cubicBezTo>
                    <a:pt x="227" y="449"/>
                    <a:pt x="205" y="428"/>
                    <a:pt x="183" y="406"/>
                  </a:cubicBezTo>
                  <a:cubicBezTo>
                    <a:pt x="189" y="400"/>
                    <a:pt x="194" y="394"/>
                    <a:pt x="201" y="388"/>
                  </a:cubicBezTo>
                  <a:cubicBezTo>
                    <a:pt x="207" y="394"/>
                    <a:pt x="231" y="418"/>
                    <a:pt x="239" y="427"/>
                  </a:cubicBezTo>
                  <a:cubicBezTo>
                    <a:pt x="253" y="413"/>
                    <a:pt x="253" y="413"/>
                    <a:pt x="253" y="413"/>
                  </a:cubicBezTo>
                  <a:cubicBezTo>
                    <a:pt x="241" y="401"/>
                    <a:pt x="223" y="384"/>
                    <a:pt x="213" y="374"/>
                  </a:cubicBezTo>
                  <a:cubicBezTo>
                    <a:pt x="214" y="373"/>
                    <a:pt x="221" y="366"/>
                    <a:pt x="231" y="356"/>
                  </a:cubicBezTo>
                  <a:cubicBezTo>
                    <a:pt x="271" y="395"/>
                    <a:pt x="271" y="395"/>
                    <a:pt x="271" y="395"/>
                  </a:cubicBezTo>
                  <a:cubicBezTo>
                    <a:pt x="284" y="382"/>
                    <a:pt x="284" y="382"/>
                    <a:pt x="284" y="382"/>
                  </a:cubicBezTo>
                  <a:cubicBezTo>
                    <a:pt x="245" y="342"/>
                    <a:pt x="245" y="342"/>
                    <a:pt x="245" y="342"/>
                  </a:cubicBezTo>
                  <a:cubicBezTo>
                    <a:pt x="250" y="337"/>
                    <a:pt x="255" y="332"/>
                    <a:pt x="261" y="327"/>
                  </a:cubicBezTo>
                  <a:cubicBezTo>
                    <a:pt x="300" y="366"/>
                    <a:pt x="300" y="366"/>
                    <a:pt x="300" y="366"/>
                  </a:cubicBezTo>
                  <a:cubicBezTo>
                    <a:pt x="314" y="353"/>
                    <a:pt x="314" y="353"/>
                    <a:pt x="314" y="353"/>
                  </a:cubicBezTo>
                  <a:cubicBezTo>
                    <a:pt x="274" y="313"/>
                    <a:pt x="274" y="313"/>
                    <a:pt x="274" y="313"/>
                  </a:cubicBezTo>
                  <a:cubicBezTo>
                    <a:pt x="274" y="313"/>
                    <a:pt x="274" y="313"/>
                    <a:pt x="274" y="313"/>
                  </a:cubicBezTo>
                  <a:cubicBezTo>
                    <a:pt x="274" y="313"/>
                    <a:pt x="274" y="313"/>
                    <a:pt x="274" y="313"/>
                  </a:cubicBezTo>
                  <a:cubicBezTo>
                    <a:pt x="280" y="308"/>
                    <a:pt x="285" y="303"/>
                    <a:pt x="290" y="297"/>
                  </a:cubicBezTo>
                  <a:cubicBezTo>
                    <a:pt x="330" y="337"/>
                    <a:pt x="330" y="337"/>
                    <a:pt x="330" y="337"/>
                  </a:cubicBezTo>
                  <a:cubicBezTo>
                    <a:pt x="343" y="323"/>
                    <a:pt x="343" y="323"/>
                    <a:pt x="343" y="323"/>
                  </a:cubicBezTo>
                  <a:cubicBezTo>
                    <a:pt x="304" y="284"/>
                    <a:pt x="304" y="284"/>
                    <a:pt x="304" y="284"/>
                  </a:cubicBezTo>
                  <a:cubicBezTo>
                    <a:pt x="304" y="284"/>
                    <a:pt x="304" y="284"/>
                    <a:pt x="304" y="284"/>
                  </a:cubicBezTo>
                  <a:cubicBezTo>
                    <a:pt x="304" y="284"/>
                    <a:pt x="304" y="284"/>
                    <a:pt x="304" y="284"/>
                  </a:cubicBezTo>
                  <a:cubicBezTo>
                    <a:pt x="309" y="278"/>
                    <a:pt x="315" y="273"/>
                    <a:pt x="320" y="268"/>
                  </a:cubicBezTo>
                  <a:cubicBezTo>
                    <a:pt x="385" y="333"/>
                    <a:pt x="385" y="333"/>
                    <a:pt x="385" y="333"/>
                  </a:cubicBezTo>
                  <a:cubicBezTo>
                    <a:pt x="399" y="320"/>
                    <a:pt x="399" y="320"/>
                    <a:pt x="399" y="320"/>
                  </a:cubicBezTo>
                  <a:cubicBezTo>
                    <a:pt x="334" y="254"/>
                    <a:pt x="334" y="254"/>
                    <a:pt x="334" y="254"/>
                  </a:cubicBezTo>
                  <a:cubicBezTo>
                    <a:pt x="347" y="241"/>
                    <a:pt x="356" y="232"/>
                    <a:pt x="356" y="232"/>
                  </a:cubicBezTo>
                  <a:cubicBezTo>
                    <a:pt x="357" y="233"/>
                    <a:pt x="384" y="260"/>
                    <a:pt x="395" y="271"/>
                  </a:cubicBezTo>
                  <a:cubicBezTo>
                    <a:pt x="409" y="257"/>
                    <a:pt x="409" y="257"/>
                    <a:pt x="409" y="257"/>
                  </a:cubicBezTo>
                  <a:cubicBezTo>
                    <a:pt x="396" y="245"/>
                    <a:pt x="379" y="228"/>
                    <a:pt x="370" y="219"/>
                  </a:cubicBezTo>
                  <a:cubicBezTo>
                    <a:pt x="376" y="213"/>
                    <a:pt x="382" y="207"/>
                    <a:pt x="388" y="201"/>
                  </a:cubicBezTo>
                  <a:cubicBezTo>
                    <a:pt x="398" y="211"/>
                    <a:pt x="426" y="240"/>
                    <a:pt x="426" y="240"/>
                  </a:cubicBezTo>
                  <a:cubicBezTo>
                    <a:pt x="440" y="226"/>
                    <a:pt x="440" y="226"/>
                    <a:pt x="440" y="226"/>
                  </a:cubicBezTo>
                  <a:cubicBezTo>
                    <a:pt x="400" y="188"/>
                    <a:pt x="400" y="188"/>
                    <a:pt x="400" y="188"/>
                  </a:cubicBezTo>
                  <a:cubicBezTo>
                    <a:pt x="417" y="170"/>
                    <a:pt x="417" y="170"/>
                    <a:pt x="417" y="170"/>
                  </a:cubicBezTo>
                  <a:cubicBezTo>
                    <a:pt x="417" y="170"/>
                    <a:pt x="420" y="172"/>
                    <a:pt x="421" y="173"/>
                  </a:cubicBezTo>
                  <a:cubicBezTo>
                    <a:pt x="429" y="181"/>
                    <a:pt x="457" y="209"/>
                    <a:pt x="457" y="209"/>
                  </a:cubicBezTo>
                  <a:cubicBezTo>
                    <a:pt x="471" y="195"/>
                    <a:pt x="471" y="195"/>
                    <a:pt x="471" y="195"/>
                  </a:cubicBezTo>
                  <a:cubicBezTo>
                    <a:pt x="432" y="156"/>
                    <a:pt x="432" y="156"/>
                    <a:pt x="432" y="156"/>
                  </a:cubicBezTo>
                  <a:cubicBezTo>
                    <a:pt x="449" y="139"/>
                    <a:pt x="449" y="139"/>
                    <a:pt x="449" y="139"/>
                  </a:cubicBezTo>
                  <a:cubicBezTo>
                    <a:pt x="489" y="178"/>
                    <a:pt x="489" y="178"/>
                    <a:pt x="489" y="178"/>
                  </a:cubicBezTo>
                  <a:cubicBezTo>
                    <a:pt x="502" y="164"/>
                    <a:pt x="502" y="164"/>
                    <a:pt x="502" y="164"/>
                  </a:cubicBezTo>
                  <a:cubicBezTo>
                    <a:pt x="478" y="140"/>
                    <a:pt x="478" y="140"/>
                    <a:pt x="478" y="140"/>
                  </a:cubicBezTo>
                  <a:cubicBezTo>
                    <a:pt x="473" y="135"/>
                    <a:pt x="463" y="125"/>
                    <a:pt x="463" y="125"/>
                  </a:cubicBezTo>
                  <a:cubicBezTo>
                    <a:pt x="481" y="107"/>
                    <a:pt x="481" y="107"/>
                    <a:pt x="481" y="107"/>
                  </a:cubicBezTo>
                  <a:cubicBezTo>
                    <a:pt x="481" y="107"/>
                    <a:pt x="500" y="127"/>
                    <a:pt x="508" y="135"/>
                  </a:cubicBezTo>
                  <a:cubicBezTo>
                    <a:pt x="520" y="147"/>
                    <a:pt x="544" y="170"/>
                    <a:pt x="544" y="170"/>
                  </a:cubicBezTo>
                  <a:cubicBezTo>
                    <a:pt x="547" y="173"/>
                    <a:pt x="547" y="173"/>
                    <a:pt x="547" y="173"/>
                  </a:cubicBezTo>
                  <a:cubicBezTo>
                    <a:pt x="561" y="160"/>
                    <a:pt x="561" y="160"/>
                    <a:pt x="561" y="160"/>
                  </a:cubicBezTo>
                  <a:cubicBezTo>
                    <a:pt x="495" y="94"/>
                    <a:pt x="495" y="94"/>
                    <a:pt x="495" y="94"/>
                  </a:cubicBezTo>
                  <a:cubicBezTo>
                    <a:pt x="561" y="28"/>
                    <a:pt x="561" y="28"/>
                    <a:pt x="561" y="28"/>
                  </a:cubicBezTo>
                  <a:cubicBezTo>
                    <a:pt x="575" y="42"/>
                    <a:pt x="575" y="42"/>
                    <a:pt x="575" y="42"/>
                  </a:cubicBezTo>
                  <a:cubicBezTo>
                    <a:pt x="661" y="129"/>
                    <a:pt x="661" y="129"/>
                    <a:pt x="661" y="129"/>
                  </a:cubicBezTo>
                  <a:cubicBezTo>
                    <a:pt x="661" y="129"/>
                    <a:pt x="337" y="453"/>
                    <a:pt x="336" y="453"/>
                  </a:cubicBezTo>
                  <a:close/>
                </a:path>
              </a:pathLst>
            </a:custGeom>
            <a:solidFill>
              <a:schemeClr val="tx1"/>
            </a:solidFill>
            <a:ln>
              <a:noFill/>
            </a:ln>
          </p:spPr>
          <p:txBody>
            <a:bodyPr vert="horz" wrap="square" lIns="91440" tIns="45720" rIns="91440" bIns="45720" numCol="1" anchor="t" anchorCtr="0" compatLnSpc="1"/>
            <a:lstStyle/>
            <a:p>
              <a:endParaRPr lang="en-US">
                <a:solidFill>
                  <a:srgbClr val="282F39"/>
                </a:solidFill>
              </a:endParaRPr>
            </a:p>
          </p:txBody>
        </p:sp>
        <p:grpSp>
          <p:nvGrpSpPr>
            <p:cNvPr id="20" name="Group 19"/>
            <p:cNvGrpSpPr/>
            <p:nvPr/>
          </p:nvGrpSpPr>
          <p:grpSpPr>
            <a:xfrm>
              <a:off x="3643638" y="3459163"/>
              <a:ext cx="2108200" cy="2227126"/>
              <a:chOff x="3643638" y="3459163"/>
              <a:chExt cx="2108200" cy="2227126"/>
            </a:xfrm>
          </p:grpSpPr>
          <p:sp>
            <p:nvSpPr>
              <p:cNvPr id="19" name="Rectangle 18"/>
              <p:cNvSpPr/>
              <p:nvPr/>
            </p:nvSpPr>
            <p:spPr>
              <a:xfrm rot="2700000">
                <a:off x="3841095" y="4474516"/>
                <a:ext cx="2026170" cy="397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Freeform 15"/>
              <p:cNvSpPr>
                <a:spLocks noEditPoints="1"/>
              </p:cNvSpPr>
              <p:nvPr/>
            </p:nvSpPr>
            <p:spPr bwMode="auto">
              <a:xfrm>
                <a:off x="3643638" y="3459163"/>
                <a:ext cx="2108200" cy="2162175"/>
              </a:xfrm>
              <a:custGeom>
                <a:avLst/>
                <a:gdLst>
                  <a:gd name="T0" fmla="*/ 54 w 663"/>
                  <a:gd name="T1" fmla="*/ 111 h 679"/>
                  <a:gd name="T2" fmla="*/ 93 w 663"/>
                  <a:gd name="T3" fmla="*/ 193 h 679"/>
                  <a:gd name="T4" fmla="*/ 102 w 663"/>
                  <a:gd name="T5" fmla="*/ 211 h 679"/>
                  <a:gd name="T6" fmla="*/ 514 w 663"/>
                  <a:gd name="T7" fmla="*/ 623 h 679"/>
                  <a:gd name="T8" fmla="*/ 592 w 663"/>
                  <a:gd name="T9" fmla="*/ 649 h 679"/>
                  <a:gd name="T10" fmla="*/ 644 w 663"/>
                  <a:gd name="T11" fmla="*/ 597 h 679"/>
                  <a:gd name="T12" fmla="*/ 645 w 663"/>
                  <a:gd name="T13" fmla="*/ 535 h 679"/>
                  <a:gd name="T14" fmla="*/ 217 w 663"/>
                  <a:gd name="T15" fmla="*/ 107 h 679"/>
                  <a:gd name="T16" fmla="*/ 207 w 663"/>
                  <a:gd name="T17" fmla="*/ 99 h 679"/>
                  <a:gd name="T18" fmla="*/ 188 w 663"/>
                  <a:gd name="T19" fmla="*/ 89 h 679"/>
                  <a:gd name="T20" fmla="*/ 124 w 663"/>
                  <a:gd name="T21" fmla="*/ 59 h 679"/>
                  <a:gd name="T22" fmla="*/ 61 w 663"/>
                  <a:gd name="T23" fmla="*/ 29 h 679"/>
                  <a:gd name="T24" fmla="*/ 4 w 663"/>
                  <a:gd name="T25" fmla="*/ 1 h 679"/>
                  <a:gd name="T26" fmla="*/ 0 w 663"/>
                  <a:gd name="T27" fmla="*/ 0 h 679"/>
                  <a:gd name="T28" fmla="*/ 33 w 663"/>
                  <a:gd name="T29" fmla="*/ 68 h 679"/>
                  <a:gd name="T30" fmla="*/ 54 w 663"/>
                  <a:gd name="T31" fmla="*/ 111 h 679"/>
                  <a:gd name="T32" fmla="*/ 579 w 663"/>
                  <a:gd name="T33" fmla="*/ 499 h 679"/>
                  <a:gd name="T34" fmla="*/ 629 w 663"/>
                  <a:gd name="T35" fmla="*/ 550 h 679"/>
                  <a:gd name="T36" fmla="*/ 630 w 663"/>
                  <a:gd name="T37" fmla="*/ 582 h 679"/>
                  <a:gd name="T38" fmla="*/ 582 w 663"/>
                  <a:gd name="T39" fmla="*/ 629 h 679"/>
                  <a:gd name="T40" fmla="*/ 552 w 663"/>
                  <a:gd name="T41" fmla="*/ 630 h 679"/>
                  <a:gd name="T42" fmla="*/ 487 w 663"/>
                  <a:gd name="T43" fmla="*/ 565 h 679"/>
                  <a:gd name="T44" fmla="*/ 485 w 663"/>
                  <a:gd name="T45" fmla="*/ 563 h 679"/>
                  <a:gd name="T46" fmla="*/ 563 w 663"/>
                  <a:gd name="T47" fmla="*/ 484 h 679"/>
                  <a:gd name="T48" fmla="*/ 579 w 663"/>
                  <a:gd name="T49" fmla="*/ 499 h 679"/>
                  <a:gd name="T50" fmla="*/ 189 w 663"/>
                  <a:gd name="T51" fmla="*/ 140 h 679"/>
                  <a:gd name="T52" fmla="*/ 202 w 663"/>
                  <a:gd name="T53" fmla="*/ 141 h 679"/>
                  <a:gd name="T54" fmla="*/ 295 w 663"/>
                  <a:gd name="T55" fmla="*/ 234 h 679"/>
                  <a:gd name="T56" fmla="*/ 531 w 663"/>
                  <a:gd name="T57" fmla="*/ 471 h 679"/>
                  <a:gd name="T58" fmla="*/ 530 w 663"/>
                  <a:gd name="T59" fmla="*/ 482 h 679"/>
                  <a:gd name="T60" fmla="*/ 519 w 663"/>
                  <a:gd name="T61" fmla="*/ 482 h 679"/>
                  <a:gd name="T62" fmla="*/ 475 w 663"/>
                  <a:gd name="T63" fmla="*/ 438 h 679"/>
                  <a:gd name="T64" fmla="*/ 350 w 663"/>
                  <a:gd name="T65" fmla="*/ 312 h 679"/>
                  <a:gd name="T66" fmla="*/ 201 w 663"/>
                  <a:gd name="T67" fmla="*/ 164 h 679"/>
                  <a:gd name="T68" fmla="*/ 190 w 663"/>
                  <a:gd name="T69" fmla="*/ 153 h 679"/>
                  <a:gd name="T70" fmla="*/ 189 w 663"/>
                  <a:gd name="T71" fmla="*/ 140 h 679"/>
                  <a:gd name="T72" fmla="*/ 208 w 663"/>
                  <a:gd name="T73" fmla="*/ 244 h 679"/>
                  <a:gd name="T74" fmla="*/ 348 w 663"/>
                  <a:gd name="T75" fmla="*/ 383 h 679"/>
                  <a:gd name="T76" fmla="*/ 481 w 663"/>
                  <a:gd name="T77" fmla="*/ 517 h 679"/>
                  <a:gd name="T78" fmla="*/ 481 w 663"/>
                  <a:gd name="T79" fmla="*/ 531 h 679"/>
                  <a:gd name="T80" fmla="*/ 469 w 663"/>
                  <a:gd name="T81" fmla="*/ 528 h 679"/>
                  <a:gd name="T82" fmla="*/ 409 w 663"/>
                  <a:gd name="T83" fmla="*/ 468 h 679"/>
                  <a:gd name="T84" fmla="*/ 221 w 663"/>
                  <a:gd name="T85" fmla="*/ 280 h 679"/>
                  <a:gd name="T86" fmla="*/ 140 w 663"/>
                  <a:gd name="T87" fmla="*/ 199 h 679"/>
                  <a:gd name="T88" fmla="*/ 141 w 663"/>
                  <a:gd name="T89" fmla="*/ 184 h 679"/>
                  <a:gd name="T90" fmla="*/ 150 w 663"/>
                  <a:gd name="T91" fmla="*/ 186 h 679"/>
                  <a:gd name="T92" fmla="*/ 208 w 663"/>
                  <a:gd name="T93" fmla="*/ 244 h 679"/>
                  <a:gd name="T94" fmla="*/ 63 w 663"/>
                  <a:gd name="T95" fmla="*/ 86 h 679"/>
                  <a:gd name="T96" fmla="*/ 87 w 663"/>
                  <a:gd name="T97" fmla="*/ 62 h 679"/>
                  <a:gd name="T98" fmla="*/ 94 w 663"/>
                  <a:gd name="T99" fmla="*/ 61 h 679"/>
                  <a:gd name="T100" fmla="*/ 163 w 663"/>
                  <a:gd name="T101" fmla="*/ 94 h 679"/>
                  <a:gd name="T102" fmla="*/ 175 w 663"/>
                  <a:gd name="T103" fmla="*/ 100 h 679"/>
                  <a:gd name="T104" fmla="*/ 152 w 663"/>
                  <a:gd name="T105" fmla="*/ 107 h 679"/>
                  <a:gd name="T106" fmla="*/ 143 w 663"/>
                  <a:gd name="T107" fmla="*/ 142 h 679"/>
                  <a:gd name="T108" fmla="*/ 109 w 663"/>
                  <a:gd name="T109" fmla="*/ 152 h 679"/>
                  <a:gd name="T110" fmla="*/ 101 w 663"/>
                  <a:gd name="T111" fmla="*/ 175 h 679"/>
                  <a:gd name="T112" fmla="*/ 93 w 663"/>
                  <a:gd name="T113" fmla="*/ 158 h 679"/>
                  <a:gd name="T114" fmla="*/ 62 w 663"/>
                  <a:gd name="T115" fmla="*/ 94 h 679"/>
                  <a:gd name="T116" fmla="*/ 63 w 663"/>
                  <a:gd name="T117" fmla="*/ 86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3" h="679">
                    <a:moveTo>
                      <a:pt x="54" y="111"/>
                    </a:moveTo>
                    <a:cubicBezTo>
                      <a:pt x="67" y="138"/>
                      <a:pt x="80" y="166"/>
                      <a:pt x="93" y="193"/>
                    </a:cubicBezTo>
                    <a:cubicBezTo>
                      <a:pt x="96" y="199"/>
                      <a:pt x="98" y="206"/>
                      <a:pt x="102" y="211"/>
                    </a:cubicBezTo>
                    <a:cubicBezTo>
                      <a:pt x="130" y="239"/>
                      <a:pt x="457" y="564"/>
                      <a:pt x="514" y="623"/>
                    </a:cubicBezTo>
                    <a:cubicBezTo>
                      <a:pt x="531" y="640"/>
                      <a:pt x="558" y="679"/>
                      <a:pt x="592" y="649"/>
                    </a:cubicBezTo>
                    <a:cubicBezTo>
                      <a:pt x="593" y="649"/>
                      <a:pt x="639" y="602"/>
                      <a:pt x="644" y="597"/>
                    </a:cubicBezTo>
                    <a:cubicBezTo>
                      <a:pt x="663" y="581"/>
                      <a:pt x="662" y="552"/>
                      <a:pt x="645" y="535"/>
                    </a:cubicBezTo>
                    <a:cubicBezTo>
                      <a:pt x="590" y="480"/>
                      <a:pt x="250" y="140"/>
                      <a:pt x="217" y="107"/>
                    </a:cubicBezTo>
                    <a:cubicBezTo>
                      <a:pt x="214" y="104"/>
                      <a:pt x="211" y="101"/>
                      <a:pt x="207" y="99"/>
                    </a:cubicBezTo>
                    <a:cubicBezTo>
                      <a:pt x="201" y="95"/>
                      <a:pt x="194" y="93"/>
                      <a:pt x="188" y="89"/>
                    </a:cubicBezTo>
                    <a:cubicBezTo>
                      <a:pt x="166" y="79"/>
                      <a:pt x="145" y="69"/>
                      <a:pt x="124" y="59"/>
                    </a:cubicBezTo>
                    <a:cubicBezTo>
                      <a:pt x="103" y="49"/>
                      <a:pt x="82" y="39"/>
                      <a:pt x="61" y="29"/>
                    </a:cubicBezTo>
                    <a:cubicBezTo>
                      <a:pt x="42" y="20"/>
                      <a:pt x="23" y="10"/>
                      <a:pt x="4" y="1"/>
                    </a:cubicBezTo>
                    <a:cubicBezTo>
                      <a:pt x="3" y="1"/>
                      <a:pt x="2" y="1"/>
                      <a:pt x="0" y="0"/>
                    </a:cubicBezTo>
                    <a:cubicBezTo>
                      <a:pt x="11" y="23"/>
                      <a:pt x="22" y="46"/>
                      <a:pt x="33" y="68"/>
                    </a:cubicBezTo>
                    <a:cubicBezTo>
                      <a:pt x="40" y="82"/>
                      <a:pt x="47" y="96"/>
                      <a:pt x="54" y="111"/>
                    </a:cubicBezTo>
                    <a:close/>
                    <a:moveTo>
                      <a:pt x="579" y="499"/>
                    </a:moveTo>
                    <a:cubicBezTo>
                      <a:pt x="596" y="516"/>
                      <a:pt x="613" y="533"/>
                      <a:pt x="629" y="550"/>
                    </a:cubicBezTo>
                    <a:cubicBezTo>
                      <a:pt x="640" y="560"/>
                      <a:pt x="640" y="572"/>
                      <a:pt x="630" y="582"/>
                    </a:cubicBezTo>
                    <a:cubicBezTo>
                      <a:pt x="614" y="598"/>
                      <a:pt x="598" y="614"/>
                      <a:pt x="582" y="629"/>
                    </a:cubicBezTo>
                    <a:cubicBezTo>
                      <a:pt x="573" y="639"/>
                      <a:pt x="561" y="639"/>
                      <a:pt x="552" y="630"/>
                    </a:cubicBezTo>
                    <a:cubicBezTo>
                      <a:pt x="530" y="608"/>
                      <a:pt x="508" y="586"/>
                      <a:pt x="487" y="565"/>
                    </a:cubicBezTo>
                    <a:cubicBezTo>
                      <a:pt x="486" y="564"/>
                      <a:pt x="485" y="563"/>
                      <a:pt x="485" y="563"/>
                    </a:cubicBezTo>
                    <a:cubicBezTo>
                      <a:pt x="511" y="537"/>
                      <a:pt x="537" y="511"/>
                      <a:pt x="563" y="484"/>
                    </a:cubicBezTo>
                    <a:cubicBezTo>
                      <a:pt x="568" y="489"/>
                      <a:pt x="574" y="494"/>
                      <a:pt x="579" y="499"/>
                    </a:cubicBezTo>
                    <a:close/>
                    <a:moveTo>
                      <a:pt x="189" y="140"/>
                    </a:moveTo>
                    <a:cubicBezTo>
                      <a:pt x="192" y="137"/>
                      <a:pt x="198" y="137"/>
                      <a:pt x="202" y="141"/>
                    </a:cubicBezTo>
                    <a:cubicBezTo>
                      <a:pt x="233" y="172"/>
                      <a:pt x="264" y="203"/>
                      <a:pt x="295" y="234"/>
                    </a:cubicBezTo>
                    <a:cubicBezTo>
                      <a:pt x="365" y="304"/>
                      <a:pt x="528" y="466"/>
                      <a:pt x="531" y="471"/>
                    </a:cubicBezTo>
                    <a:cubicBezTo>
                      <a:pt x="534" y="475"/>
                      <a:pt x="533" y="479"/>
                      <a:pt x="530" y="482"/>
                    </a:cubicBezTo>
                    <a:cubicBezTo>
                      <a:pt x="527" y="485"/>
                      <a:pt x="522" y="485"/>
                      <a:pt x="519" y="482"/>
                    </a:cubicBezTo>
                    <a:cubicBezTo>
                      <a:pt x="475" y="438"/>
                      <a:pt x="475" y="438"/>
                      <a:pt x="475" y="438"/>
                    </a:cubicBezTo>
                    <a:cubicBezTo>
                      <a:pt x="350" y="312"/>
                      <a:pt x="350" y="312"/>
                      <a:pt x="350" y="312"/>
                    </a:cubicBezTo>
                    <a:cubicBezTo>
                      <a:pt x="201" y="164"/>
                      <a:pt x="201" y="164"/>
                      <a:pt x="201" y="164"/>
                    </a:cubicBezTo>
                    <a:cubicBezTo>
                      <a:pt x="201" y="164"/>
                      <a:pt x="194" y="157"/>
                      <a:pt x="190" y="153"/>
                    </a:cubicBezTo>
                    <a:cubicBezTo>
                      <a:pt x="186" y="148"/>
                      <a:pt x="185" y="144"/>
                      <a:pt x="189" y="140"/>
                    </a:cubicBezTo>
                    <a:close/>
                    <a:moveTo>
                      <a:pt x="208" y="244"/>
                    </a:moveTo>
                    <a:cubicBezTo>
                      <a:pt x="255" y="290"/>
                      <a:pt x="301" y="337"/>
                      <a:pt x="348" y="383"/>
                    </a:cubicBezTo>
                    <a:cubicBezTo>
                      <a:pt x="383" y="418"/>
                      <a:pt x="476" y="511"/>
                      <a:pt x="481" y="517"/>
                    </a:cubicBezTo>
                    <a:cubicBezTo>
                      <a:pt x="486" y="522"/>
                      <a:pt x="486" y="527"/>
                      <a:pt x="481" y="531"/>
                    </a:cubicBezTo>
                    <a:cubicBezTo>
                      <a:pt x="477" y="533"/>
                      <a:pt x="473" y="532"/>
                      <a:pt x="469" y="528"/>
                    </a:cubicBezTo>
                    <a:cubicBezTo>
                      <a:pt x="449" y="508"/>
                      <a:pt x="429" y="488"/>
                      <a:pt x="409" y="468"/>
                    </a:cubicBezTo>
                    <a:cubicBezTo>
                      <a:pt x="346" y="405"/>
                      <a:pt x="284" y="343"/>
                      <a:pt x="221" y="280"/>
                    </a:cubicBezTo>
                    <a:cubicBezTo>
                      <a:pt x="194" y="253"/>
                      <a:pt x="167" y="226"/>
                      <a:pt x="140" y="199"/>
                    </a:cubicBezTo>
                    <a:cubicBezTo>
                      <a:pt x="134" y="193"/>
                      <a:pt x="134" y="186"/>
                      <a:pt x="141" y="184"/>
                    </a:cubicBezTo>
                    <a:cubicBezTo>
                      <a:pt x="145" y="182"/>
                      <a:pt x="148" y="184"/>
                      <a:pt x="150" y="186"/>
                    </a:cubicBezTo>
                    <a:cubicBezTo>
                      <a:pt x="170" y="205"/>
                      <a:pt x="189" y="224"/>
                      <a:pt x="208" y="244"/>
                    </a:cubicBezTo>
                    <a:close/>
                    <a:moveTo>
                      <a:pt x="63" y="86"/>
                    </a:moveTo>
                    <a:cubicBezTo>
                      <a:pt x="72" y="79"/>
                      <a:pt x="79" y="70"/>
                      <a:pt x="87" y="62"/>
                    </a:cubicBezTo>
                    <a:cubicBezTo>
                      <a:pt x="89" y="60"/>
                      <a:pt x="91" y="60"/>
                      <a:pt x="94" y="61"/>
                    </a:cubicBezTo>
                    <a:cubicBezTo>
                      <a:pt x="117" y="72"/>
                      <a:pt x="140" y="83"/>
                      <a:pt x="163" y="94"/>
                    </a:cubicBezTo>
                    <a:cubicBezTo>
                      <a:pt x="167" y="96"/>
                      <a:pt x="171" y="98"/>
                      <a:pt x="175" y="100"/>
                    </a:cubicBezTo>
                    <a:cubicBezTo>
                      <a:pt x="172" y="105"/>
                      <a:pt x="172" y="105"/>
                      <a:pt x="152" y="107"/>
                    </a:cubicBezTo>
                    <a:cubicBezTo>
                      <a:pt x="155" y="120"/>
                      <a:pt x="153" y="132"/>
                      <a:pt x="143" y="142"/>
                    </a:cubicBezTo>
                    <a:cubicBezTo>
                      <a:pt x="134" y="151"/>
                      <a:pt x="122" y="154"/>
                      <a:pt x="109" y="152"/>
                    </a:cubicBezTo>
                    <a:cubicBezTo>
                      <a:pt x="107" y="159"/>
                      <a:pt x="109" y="168"/>
                      <a:pt x="101" y="175"/>
                    </a:cubicBezTo>
                    <a:cubicBezTo>
                      <a:pt x="98" y="169"/>
                      <a:pt x="96" y="164"/>
                      <a:pt x="93" y="158"/>
                    </a:cubicBezTo>
                    <a:cubicBezTo>
                      <a:pt x="83" y="137"/>
                      <a:pt x="72" y="116"/>
                      <a:pt x="62" y="94"/>
                    </a:cubicBezTo>
                    <a:cubicBezTo>
                      <a:pt x="61" y="91"/>
                      <a:pt x="60" y="89"/>
                      <a:pt x="63" y="86"/>
                    </a:cubicBezTo>
                    <a:close/>
                  </a:path>
                </a:pathLst>
              </a:custGeom>
              <a:solidFill>
                <a:schemeClr val="accent2"/>
              </a:solidFill>
              <a:ln>
                <a:noFill/>
              </a:ln>
            </p:spPr>
            <p:txBody>
              <a:bodyPr vert="horz" wrap="square" lIns="91440" tIns="45720" rIns="91440" bIns="45720" numCol="1" anchor="t" anchorCtr="0" compatLnSpc="1"/>
              <a:lstStyle/>
              <a:p>
                <a:endParaRPr lang="en-US" dirty="0">
                  <a:solidFill>
                    <a:srgbClr val="282F39"/>
                  </a:solidFill>
                </a:endParaRPr>
              </a:p>
            </p:txBody>
          </p:sp>
        </p:grpSp>
      </p:grpSp>
      <p:sp>
        <p:nvSpPr>
          <p:cNvPr id="28" name="TextBox 27"/>
          <p:cNvSpPr txBox="1"/>
          <p:nvPr/>
        </p:nvSpPr>
        <p:spPr>
          <a:xfrm>
            <a:off x="-26429" y="6488667"/>
            <a:ext cx="2460871"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Problem Identification</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0" name="TextBox 9"/>
          <p:cNvSpPr txBox="1"/>
          <p:nvPr/>
        </p:nvSpPr>
        <p:spPr>
          <a:xfrm>
            <a:off x="4023956" y="1028343"/>
            <a:ext cx="8168043" cy="4339650"/>
          </a:xfrm>
          <a:prstGeom prst="rect">
            <a:avLst/>
          </a:prstGeom>
          <a:noFill/>
        </p:spPr>
        <p:txBody>
          <a:bodyPr wrap="square" rtlCol="0">
            <a:spAutoFit/>
          </a:bodyPr>
          <a:lstStyle/>
          <a:p>
            <a:pPr algn="ctr">
              <a:lnSpc>
                <a:spcPct val="150000"/>
              </a:lnSpc>
            </a:pPr>
            <a:r>
              <a:rPr lang="en-US" sz="2400" b="1" dirty="0" err="1" smtClean="0">
                <a:solidFill>
                  <a:schemeClr val="bg1"/>
                </a:solidFill>
              </a:rPr>
              <a:t>Apakah</a:t>
            </a:r>
            <a:r>
              <a:rPr lang="en-US" sz="2400" b="1" dirty="0" smtClean="0">
                <a:solidFill>
                  <a:schemeClr val="bg1"/>
                </a:solidFill>
              </a:rPr>
              <a:t> </a:t>
            </a:r>
            <a:r>
              <a:rPr lang="en-US" sz="2400" b="1" dirty="0" err="1" smtClean="0">
                <a:solidFill>
                  <a:schemeClr val="bg1"/>
                </a:solidFill>
              </a:rPr>
              <a:t>pemodelan</a:t>
            </a:r>
            <a:r>
              <a:rPr lang="en-US" sz="2400" b="1" dirty="0" smtClean="0">
                <a:solidFill>
                  <a:schemeClr val="bg1"/>
                </a:solidFill>
              </a:rPr>
              <a:t> </a:t>
            </a:r>
            <a:r>
              <a:rPr lang="en-US" sz="2400" b="1" dirty="0" err="1" smtClean="0">
                <a:solidFill>
                  <a:schemeClr val="bg1"/>
                </a:solidFill>
              </a:rPr>
              <a:t>meng</a:t>
            </a:r>
            <a:r>
              <a:rPr lang="en-US" sz="2400" b="1" dirty="0" smtClean="0">
                <a:solidFill>
                  <a:schemeClr val="bg1"/>
                </a:solidFill>
              </a:rPr>
              <a:t>-</a:t>
            </a:r>
            <a:r>
              <a:rPr lang="en-US" sz="2400" b="1" i="1" dirty="0" smtClean="0">
                <a:solidFill>
                  <a:schemeClr val="bg1"/>
                </a:solidFill>
              </a:rPr>
              <a:t>improve</a:t>
            </a:r>
            <a:r>
              <a:rPr lang="en-US" sz="2400" b="1" dirty="0" smtClean="0">
                <a:solidFill>
                  <a:schemeClr val="bg1"/>
                </a:solidFill>
              </a:rPr>
              <a:t> </a:t>
            </a:r>
            <a:r>
              <a:rPr lang="en-US" sz="2400" b="1" dirty="0" err="1" smtClean="0">
                <a:solidFill>
                  <a:schemeClr val="bg1"/>
                </a:solidFill>
              </a:rPr>
              <a:t>hal</a:t>
            </a:r>
            <a:r>
              <a:rPr lang="en-US" sz="2400" b="1" dirty="0" smtClean="0">
                <a:solidFill>
                  <a:schemeClr val="bg1"/>
                </a:solidFill>
              </a:rPr>
              <a:t> </a:t>
            </a:r>
            <a:r>
              <a:rPr lang="en-US" sz="2400" b="1" dirty="0" err="1" smtClean="0">
                <a:solidFill>
                  <a:schemeClr val="bg1"/>
                </a:solidFill>
              </a:rPr>
              <a:t>ini</a:t>
            </a:r>
            <a:r>
              <a:rPr lang="en-US" sz="2400" b="1" dirty="0" smtClean="0">
                <a:solidFill>
                  <a:schemeClr val="bg1"/>
                </a:solidFill>
              </a:rPr>
              <a:t> ?</a:t>
            </a:r>
            <a:endParaRPr lang="en-US" sz="2400" b="1" dirty="0" smtClean="0">
              <a:solidFill>
                <a:schemeClr val="bg1"/>
              </a:solidFill>
              <a:latin typeface="+mj-lt"/>
            </a:endParaRPr>
          </a:p>
          <a:p>
            <a:pPr>
              <a:lnSpc>
                <a:spcPct val="150000"/>
              </a:lnSpc>
            </a:pPr>
            <a:r>
              <a:rPr lang="en-US" sz="2000" dirty="0" err="1" smtClean="0">
                <a:solidFill>
                  <a:schemeClr val="bg1"/>
                </a:solidFill>
                <a:latin typeface="+mj-lt"/>
              </a:rPr>
              <a:t>Apabila</a:t>
            </a:r>
            <a:r>
              <a:rPr lang="en-US" sz="2000" dirty="0">
                <a:solidFill>
                  <a:schemeClr val="bg1"/>
                </a:solidFill>
                <a:latin typeface="+mj-lt"/>
              </a:rPr>
              <a:t> </a:t>
            </a:r>
            <a:r>
              <a:rPr lang="en-US" sz="2000" dirty="0" err="1" smtClean="0">
                <a:solidFill>
                  <a:schemeClr val="bg1"/>
                </a:solidFill>
                <a:latin typeface="+mj-lt"/>
              </a:rPr>
              <a:t>pemodelan</a:t>
            </a:r>
            <a:r>
              <a:rPr lang="en-US" sz="2000" dirty="0" smtClean="0">
                <a:solidFill>
                  <a:schemeClr val="bg1"/>
                </a:solidFill>
                <a:latin typeface="+mj-lt"/>
              </a:rPr>
              <a:t> </a:t>
            </a:r>
            <a:r>
              <a:rPr lang="en-US" sz="2000" dirty="0" err="1" smtClean="0">
                <a:solidFill>
                  <a:schemeClr val="bg1"/>
                </a:solidFill>
                <a:latin typeface="+mj-lt"/>
              </a:rPr>
              <a:t>dapat</a:t>
            </a:r>
            <a:r>
              <a:rPr lang="en-US" sz="2000" dirty="0" smtClean="0">
                <a:solidFill>
                  <a:schemeClr val="bg1"/>
                </a:solidFill>
                <a:latin typeface="+mj-lt"/>
              </a:rPr>
              <a:t> </a:t>
            </a:r>
            <a:r>
              <a:rPr lang="en-US" sz="2000" dirty="0" err="1" smtClean="0">
                <a:solidFill>
                  <a:schemeClr val="bg1"/>
                </a:solidFill>
                <a:latin typeface="+mj-lt"/>
              </a:rPr>
              <a:t>memprediksi</a:t>
            </a:r>
            <a:r>
              <a:rPr lang="en-US" sz="2000" dirty="0" smtClean="0">
                <a:solidFill>
                  <a:schemeClr val="bg1"/>
                </a:solidFill>
                <a:latin typeface="+mj-lt"/>
              </a:rPr>
              <a:t> </a:t>
            </a:r>
            <a:r>
              <a:rPr lang="en-US" sz="2000" dirty="0" err="1" smtClean="0">
                <a:solidFill>
                  <a:schemeClr val="bg1"/>
                </a:solidFill>
                <a:latin typeface="+mj-lt"/>
              </a:rPr>
              <a:t>pengguna</a:t>
            </a:r>
            <a:r>
              <a:rPr lang="en-US" sz="2000" dirty="0" smtClean="0">
                <a:solidFill>
                  <a:schemeClr val="bg1"/>
                </a:solidFill>
                <a:latin typeface="+mj-lt"/>
              </a:rPr>
              <a:t> </a:t>
            </a:r>
            <a:r>
              <a:rPr lang="en-US" sz="2000" dirty="0" err="1" smtClean="0">
                <a:solidFill>
                  <a:schemeClr val="bg1"/>
                </a:solidFill>
                <a:latin typeface="+mj-lt"/>
              </a:rPr>
              <a:t>kredit</a:t>
            </a:r>
            <a:r>
              <a:rPr lang="en-US" sz="2000" dirty="0" smtClean="0">
                <a:solidFill>
                  <a:schemeClr val="bg1"/>
                </a:solidFill>
                <a:latin typeface="+mj-lt"/>
              </a:rPr>
              <a:t> yang </a:t>
            </a:r>
            <a:r>
              <a:rPr lang="en-US" sz="2000" dirty="0" err="1" smtClean="0">
                <a:solidFill>
                  <a:schemeClr val="bg1"/>
                </a:solidFill>
                <a:latin typeface="+mj-lt"/>
              </a:rPr>
              <a:t>berpotensi</a:t>
            </a:r>
            <a:r>
              <a:rPr lang="en-US" sz="2000" dirty="0" smtClean="0">
                <a:solidFill>
                  <a:schemeClr val="bg1"/>
                </a:solidFill>
                <a:latin typeface="+mj-lt"/>
              </a:rPr>
              <a:t> </a:t>
            </a:r>
            <a:r>
              <a:rPr lang="en-US" sz="2000" dirty="0" err="1" smtClean="0">
                <a:solidFill>
                  <a:schemeClr val="bg1"/>
                </a:solidFill>
                <a:latin typeface="+mj-lt"/>
              </a:rPr>
              <a:t>mengalami</a:t>
            </a:r>
            <a:r>
              <a:rPr lang="en-US" sz="2000" dirty="0" smtClean="0">
                <a:solidFill>
                  <a:schemeClr val="bg1"/>
                </a:solidFill>
                <a:latin typeface="+mj-lt"/>
              </a:rPr>
              <a:t> </a:t>
            </a:r>
            <a:r>
              <a:rPr lang="en-US" sz="2000" i="1" dirty="0" smtClean="0">
                <a:solidFill>
                  <a:schemeClr val="bg1"/>
                </a:solidFill>
                <a:latin typeface="+mj-lt"/>
              </a:rPr>
              <a:t>default</a:t>
            </a:r>
            <a:r>
              <a:rPr lang="en-US" sz="2000" dirty="0" smtClean="0">
                <a:solidFill>
                  <a:schemeClr val="bg1"/>
                </a:solidFill>
                <a:latin typeface="+mj-lt"/>
              </a:rPr>
              <a:t> </a:t>
            </a:r>
            <a:r>
              <a:rPr lang="en-US" sz="2000" dirty="0" err="1" smtClean="0">
                <a:solidFill>
                  <a:schemeClr val="bg1"/>
                </a:solidFill>
                <a:latin typeface="+mj-lt"/>
              </a:rPr>
              <a:t>dengan</a:t>
            </a:r>
            <a:r>
              <a:rPr lang="en-US" sz="2000" dirty="0" smtClean="0">
                <a:solidFill>
                  <a:schemeClr val="bg1"/>
                </a:solidFill>
                <a:latin typeface="+mj-lt"/>
              </a:rPr>
              <a:t> </a:t>
            </a:r>
            <a:r>
              <a:rPr lang="en-US" sz="2000" dirty="0" err="1" smtClean="0">
                <a:solidFill>
                  <a:schemeClr val="bg1"/>
                </a:solidFill>
                <a:latin typeface="+mj-lt"/>
              </a:rPr>
              <a:t>akurasi</a:t>
            </a:r>
            <a:r>
              <a:rPr lang="en-US" sz="2000" dirty="0" smtClean="0">
                <a:solidFill>
                  <a:schemeClr val="bg1"/>
                </a:solidFill>
                <a:latin typeface="+mj-lt"/>
              </a:rPr>
              <a:t> 80% </a:t>
            </a:r>
            <a:r>
              <a:rPr lang="en-US" sz="2000" dirty="0" err="1" smtClean="0">
                <a:solidFill>
                  <a:schemeClr val="bg1"/>
                </a:solidFill>
                <a:latin typeface="+mj-lt"/>
              </a:rPr>
              <a:t>maka</a:t>
            </a:r>
            <a:r>
              <a:rPr lang="en-US" sz="2000" dirty="0" smtClean="0">
                <a:solidFill>
                  <a:schemeClr val="bg1"/>
                </a:solidFill>
                <a:latin typeface="+mj-lt"/>
              </a:rPr>
              <a:t> : </a:t>
            </a:r>
          </a:p>
          <a:p>
            <a:pPr>
              <a:lnSpc>
                <a:spcPct val="150000"/>
              </a:lnSpc>
            </a:pPr>
            <a:endParaRPr lang="en-US" sz="2000" dirty="0" smtClean="0">
              <a:solidFill>
                <a:schemeClr val="bg1"/>
              </a:solidFill>
              <a:latin typeface="+mj-lt"/>
            </a:endParaRPr>
          </a:p>
          <a:p>
            <a:pPr marL="342900" indent="-342900">
              <a:lnSpc>
                <a:spcPct val="150000"/>
              </a:lnSpc>
              <a:buFont typeface="Arial" panose="020B0604020202020204" pitchFamily="34" charset="0"/>
              <a:buChar char="•"/>
            </a:pPr>
            <a:r>
              <a:rPr lang="en-US" sz="2000" dirty="0" err="1" smtClean="0">
                <a:solidFill>
                  <a:schemeClr val="bg1"/>
                </a:solidFill>
              </a:rPr>
              <a:t>Kerugian</a:t>
            </a:r>
            <a:r>
              <a:rPr lang="en-US" sz="2000" dirty="0" smtClean="0">
                <a:solidFill>
                  <a:schemeClr val="bg1"/>
                </a:solidFill>
              </a:rPr>
              <a:t> yang </a:t>
            </a:r>
            <a:r>
              <a:rPr lang="en-US" sz="2000" dirty="0" err="1" smtClean="0">
                <a:solidFill>
                  <a:schemeClr val="bg1"/>
                </a:solidFill>
              </a:rPr>
              <a:t>dapat</a:t>
            </a:r>
            <a:r>
              <a:rPr lang="en-US" sz="2000" dirty="0" smtClean="0">
                <a:solidFill>
                  <a:schemeClr val="bg1"/>
                </a:solidFill>
              </a:rPr>
              <a:t> </a:t>
            </a:r>
            <a:r>
              <a:rPr lang="en-US" sz="2000" dirty="0" err="1" smtClean="0">
                <a:solidFill>
                  <a:schemeClr val="bg1"/>
                </a:solidFill>
              </a:rPr>
              <a:t>dicegah</a:t>
            </a:r>
            <a:r>
              <a:rPr lang="en-US" sz="2000" dirty="0" smtClean="0">
                <a:solidFill>
                  <a:schemeClr val="bg1"/>
                </a:solidFill>
              </a:rPr>
              <a:t> 80% x 1.2 M = </a:t>
            </a:r>
            <a:r>
              <a:rPr lang="en-US" sz="2000" b="1" dirty="0" err="1" smtClean="0">
                <a:solidFill>
                  <a:schemeClr val="bg1"/>
                </a:solidFill>
              </a:rPr>
              <a:t>Rp</a:t>
            </a:r>
            <a:r>
              <a:rPr lang="en-US" sz="2000" b="1" dirty="0" smtClean="0">
                <a:solidFill>
                  <a:schemeClr val="bg1"/>
                </a:solidFill>
              </a:rPr>
              <a:t> 960 </a:t>
            </a:r>
            <a:r>
              <a:rPr lang="en-US" sz="2000" b="1" dirty="0" err="1" smtClean="0">
                <a:solidFill>
                  <a:schemeClr val="bg1"/>
                </a:solidFill>
              </a:rPr>
              <a:t>juta</a:t>
            </a:r>
            <a:r>
              <a:rPr lang="en-US" sz="2000" b="1" dirty="0" smtClean="0">
                <a:solidFill>
                  <a:schemeClr val="bg1"/>
                </a:solidFill>
              </a:rPr>
              <a:t> </a:t>
            </a:r>
            <a:r>
              <a:rPr lang="en-US" sz="2000" dirty="0" smtClean="0">
                <a:solidFill>
                  <a:schemeClr val="bg1"/>
                </a:solidFill>
              </a:rPr>
              <a:t>(~ $68.000)</a:t>
            </a:r>
          </a:p>
          <a:p>
            <a:pPr marL="342900" indent="-342900">
              <a:lnSpc>
                <a:spcPct val="150000"/>
              </a:lnSpc>
              <a:buFont typeface="Arial" panose="020B0604020202020204" pitchFamily="34" charset="0"/>
              <a:buChar char="•"/>
            </a:pPr>
            <a:r>
              <a:rPr lang="en-US" sz="2000" dirty="0" err="1" smtClean="0">
                <a:solidFill>
                  <a:schemeClr val="bg1"/>
                </a:solidFill>
              </a:rPr>
              <a:t>Otomasi</a:t>
            </a:r>
            <a:r>
              <a:rPr lang="en-US" sz="2000" dirty="0" smtClean="0">
                <a:solidFill>
                  <a:schemeClr val="bg1"/>
                </a:solidFill>
              </a:rPr>
              <a:t> proses scoring, </a:t>
            </a:r>
            <a:r>
              <a:rPr lang="en-US" sz="2000" dirty="0" err="1" smtClean="0">
                <a:solidFill>
                  <a:schemeClr val="bg1"/>
                </a:solidFill>
              </a:rPr>
              <a:t>sehingga</a:t>
            </a:r>
            <a:r>
              <a:rPr lang="en-US" sz="2000" dirty="0" smtClean="0">
                <a:solidFill>
                  <a:schemeClr val="bg1"/>
                </a:solidFill>
              </a:rPr>
              <a:t> </a:t>
            </a:r>
            <a:r>
              <a:rPr lang="en-US" sz="2000" dirty="0" err="1" smtClean="0">
                <a:solidFill>
                  <a:schemeClr val="bg1"/>
                </a:solidFill>
              </a:rPr>
              <a:t>dapat</a:t>
            </a:r>
            <a:r>
              <a:rPr lang="en-US" sz="2000" dirty="0" smtClean="0">
                <a:solidFill>
                  <a:schemeClr val="bg1"/>
                </a:solidFill>
              </a:rPr>
              <a:t> </a:t>
            </a:r>
            <a:r>
              <a:rPr lang="en-US" sz="2000" dirty="0" err="1" smtClean="0">
                <a:solidFill>
                  <a:schemeClr val="bg1"/>
                </a:solidFill>
              </a:rPr>
              <a:t>menghemat</a:t>
            </a:r>
            <a:r>
              <a:rPr lang="en-US" sz="2000" dirty="0" smtClean="0">
                <a:solidFill>
                  <a:schemeClr val="bg1"/>
                </a:solidFill>
              </a:rPr>
              <a:t> </a:t>
            </a:r>
            <a:r>
              <a:rPr lang="en-US" sz="2000" dirty="0" err="1" smtClean="0">
                <a:solidFill>
                  <a:schemeClr val="bg1"/>
                </a:solidFill>
              </a:rPr>
              <a:t>tenaga</a:t>
            </a:r>
            <a:r>
              <a:rPr lang="en-US" sz="2000" dirty="0" smtClean="0">
                <a:solidFill>
                  <a:schemeClr val="bg1"/>
                </a:solidFill>
              </a:rPr>
              <a:t> </a:t>
            </a:r>
            <a:r>
              <a:rPr lang="en-US" sz="2000" dirty="0" err="1" smtClean="0">
                <a:solidFill>
                  <a:schemeClr val="bg1"/>
                </a:solidFill>
              </a:rPr>
              <a:t>kerja</a:t>
            </a:r>
            <a:endParaRPr lang="en-US" sz="2000" dirty="0" smtClean="0">
              <a:solidFill>
                <a:schemeClr val="bg1"/>
              </a:solidFill>
            </a:endParaRPr>
          </a:p>
          <a:p>
            <a:pPr marL="342900" indent="-342900">
              <a:lnSpc>
                <a:spcPct val="150000"/>
              </a:lnSpc>
              <a:buFont typeface="Arial" panose="020B0604020202020204" pitchFamily="34" charset="0"/>
              <a:buChar char="•"/>
            </a:pPr>
            <a:r>
              <a:rPr lang="en-US" sz="2000" dirty="0" err="1" smtClean="0">
                <a:solidFill>
                  <a:schemeClr val="bg1"/>
                </a:solidFill>
              </a:rPr>
              <a:t>Keakuratan</a:t>
            </a:r>
            <a:r>
              <a:rPr lang="en-US" sz="2000" dirty="0" smtClean="0">
                <a:solidFill>
                  <a:schemeClr val="bg1"/>
                </a:solidFill>
              </a:rPr>
              <a:t> </a:t>
            </a:r>
            <a:r>
              <a:rPr lang="en-US" sz="2000" dirty="0" err="1" smtClean="0">
                <a:solidFill>
                  <a:schemeClr val="bg1"/>
                </a:solidFill>
              </a:rPr>
              <a:t>perhitungan</a:t>
            </a:r>
            <a:r>
              <a:rPr lang="en-US" sz="2000" dirty="0" smtClean="0">
                <a:solidFill>
                  <a:schemeClr val="bg1"/>
                </a:solidFill>
              </a:rPr>
              <a:t> </a:t>
            </a:r>
            <a:r>
              <a:rPr lang="en-US" sz="2000" dirty="0" err="1" smtClean="0">
                <a:solidFill>
                  <a:schemeClr val="bg1"/>
                </a:solidFill>
              </a:rPr>
              <a:t>probabilitas</a:t>
            </a:r>
            <a:r>
              <a:rPr lang="en-US" sz="2000" dirty="0" smtClean="0">
                <a:solidFill>
                  <a:schemeClr val="bg1"/>
                </a:solidFill>
              </a:rPr>
              <a:t> yang </a:t>
            </a:r>
            <a:r>
              <a:rPr lang="en-US" sz="2000" dirty="0" err="1" smtClean="0">
                <a:solidFill>
                  <a:schemeClr val="bg1"/>
                </a:solidFill>
              </a:rPr>
              <a:t>lebih</a:t>
            </a:r>
            <a:r>
              <a:rPr lang="en-US" sz="2000" dirty="0" smtClean="0">
                <a:solidFill>
                  <a:schemeClr val="bg1"/>
                </a:solidFill>
              </a:rPr>
              <a:t> </a:t>
            </a:r>
            <a:r>
              <a:rPr lang="en-US" sz="2000" dirty="0" err="1" smtClean="0">
                <a:solidFill>
                  <a:schemeClr val="bg1"/>
                </a:solidFill>
              </a:rPr>
              <a:t>tinggi</a:t>
            </a:r>
            <a:r>
              <a:rPr lang="en-US" sz="2000" dirty="0" smtClean="0">
                <a:solidFill>
                  <a:schemeClr val="bg1"/>
                </a:solidFill>
              </a:rPr>
              <a:t> </a:t>
            </a:r>
            <a:r>
              <a:rPr lang="en-US" sz="2000" dirty="0" err="1" smtClean="0">
                <a:solidFill>
                  <a:schemeClr val="bg1"/>
                </a:solidFill>
              </a:rPr>
              <a:t>dari</a:t>
            </a:r>
            <a:r>
              <a:rPr lang="en-US" sz="2000" dirty="0" smtClean="0">
                <a:solidFill>
                  <a:schemeClr val="bg1"/>
                </a:solidFill>
              </a:rPr>
              <a:t> </a:t>
            </a:r>
            <a:r>
              <a:rPr lang="en-US" sz="2000" dirty="0" err="1" smtClean="0">
                <a:solidFill>
                  <a:schemeClr val="bg1"/>
                </a:solidFill>
              </a:rPr>
              <a:t>statistik</a:t>
            </a:r>
            <a:r>
              <a:rPr lang="en-US" sz="2000" dirty="0" smtClean="0">
                <a:solidFill>
                  <a:schemeClr val="bg1"/>
                </a:solidFill>
              </a:rPr>
              <a:t> </a:t>
            </a:r>
            <a:r>
              <a:rPr lang="en-US" sz="2000" dirty="0" err="1" smtClean="0">
                <a:solidFill>
                  <a:schemeClr val="bg1"/>
                </a:solidFill>
              </a:rPr>
              <a:t>tradisional</a:t>
            </a:r>
            <a:endParaRPr lang="en-US" sz="2000" dirty="0">
              <a:solidFill>
                <a:schemeClr val="bg1"/>
              </a:solidFill>
            </a:endParaRPr>
          </a:p>
          <a:p>
            <a:pPr lvl="1">
              <a:lnSpc>
                <a:spcPct val="150000"/>
              </a:lnSpc>
            </a:pPr>
            <a:endParaRPr lang="en-US" sz="2000" dirty="0">
              <a:solidFill>
                <a:schemeClr val="bg1"/>
              </a:solidFill>
            </a:endParaRPr>
          </a:p>
        </p:txBody>
      </p:sp>
    </p:spTree>
    <p:extLst>
      <p:ext uri="{BB962C8B-B14F-4D97-AF65-F5344CB8AC3E}">
        <p14:creationId xmlns:p14="http://schemas.microsoft.com/office/powerpoint/2010/main" val="13117022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1371" y="2310937"/>
            <a:ext cx="6129849" cy="2400657"/>
          </a:xfrm>
          <a:prstGeom prst="rect">
            <a:avLst/>
          </a:prstGeom>
          <a:noFill/>
        </p:spPr>
        <p:txBody>
          <a:bodyPr wrap="square" rtlCol="0">
            <a:spAutoFit/>
          </a:bodyPr>
          <a:lstStyle/>
          <a:p>
            <a:pPr lvl="0" algn="ctr">
              <a:defRPr/>
            </a:pPr>
            <a:r>
              <a:rPr lang="en-GB" sz="5000" b="1" dirty="0" smtClean="0">
                <a:solidFill>
                  <a:schemeClr val="bg2">
                    <a:lumMod val="10000"/>
                  </a:schemeClr>
                </a:solidFill>
                <a:latin typeface="Noto Sans" panose="020B0502040504020204" pitchFamily="34"/>
                <a:ea typeface="Noto Sans" panose="020B0502040504020204" pitchFamily="34"/>
                <a:cs typeface="Noto Sans" panose="020B0502040504020204" pitchFamily="34"/>
              </a:rPr>
              <a:t>Problem </a:t>
            </a:r>
          </a:p>
          <a:p>
            <a:pPr lvl="0" algn="ctr">
              <a:defRPr/>
            </a:pPr>
            <a:r>
              <a:rPr lang="en-GB" sz="5000" b="1" dirty="0" smtClean="0">
                <a:solidFill>
                  <a:schemeClr val="bg2">
                    <a:lumMod val="10000"/>
                  </a:schemeClr>
                </a:solidFill>
                <a:latin typeface="Noto Sans" panose="020B0502040504020204" pitchFamily="34"/>
                <a:ea typeface="Noto Sans" panose="020B0502040504020204" pitchFamily="34"/>
                <a:cs typeface="Noto Sans" panose="020B0502040504020204" pitchFamily="34"/>
              </a:rPr>
              <a:t>&amp;</a:t>
            </a:r>
          </a:p>
          <a:p>
            <a:pPr lvl="0" algn="ctr">
              <a:defRPr/>
            </a:pPr>
            <a:r>
              <a:rPr lang="en-GB" sz="5000" b="1" dirty="0" smtClean="0">
                <a:solidFill>
                  <a:schemeClr val="bg2">
                    <a:lumMod val="10000"/>
                  </a:schemeClr>
                </a:solidFill>
                <a:latin typeface="Noto Sans" panose="020B0502040504020204" pitchFamily="34"/>
                <a:ea typeface="Noto Sans" panose="020B0502040504020204" pitchFamily="34"/>
                <a:cs typeface="Noto Sans" panose="020B0502040504020204" pitchFamily="34"/>
              </a:rPr>
              <a:t>Goals</a:t>
            </a:r>
            <a:endParaRPr lang="en-GB" sz="5000" b="1" dirty="0">
              <a:solidFill>
                <a:schemeClr val="bg2">
                  <a:lumMod val="10000"/>
                </a:schemeClr>
              </a:solidFill>
              <a:latin typeface="Noto Sans" panose="020B0502040504020204" pitchFamily="34"/>
              <a:ea typeface="Noto Sans" panose="020B0502040504020204" pitchFamily="34"/>
              <a:cs typeface="Noto Sans" panose="020B0502040504020204" pitchFamily="34"/>
            </a:endParaRPr>
          </a:p>
        </p:txBody>
      </p:sp>
      <p:sp>
        <p:nvSpPr>
          <p:cNvPr id="18" name="TextBox 17"/>
          <p:cNvSpPr txBox="1"/>
          <p:nvPr/>
        </p:nvSpPr>
        <p:spPr>
          <a:xfrm>
            <a:off x="457200" y="6349245"/>
            <a:ext cx="11366500"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www.yourwebsite.com</a:t>
            </a:r>
          </a:p>
        </p:txBody>
      </p:sp>
      <p:grpSp>
        <p:nvGrpSpPr>
          <p:cNvPr id="10" name="Group 9"/>
          <p:cNvGrpSpPr/>
          <p:nvPr/>
        </p:nvGrpSpPr>
        <p:grpSpPr>
          <a:xfrm>
            <a:off x="1219860" y="2846674"/>
            <a:ext cx="13615822" cy="4242061"/>
            <a:chOff x="1219860" y="2846674"/>
            <a:chExt cx="13615822" cy="4242061"/>
          </a:xfrm>
          <a:blipFill dpi="0" rotWithShape="1">
            <a:blip r:embed="rId2">
              <a:extLst>
                <a:ext uri="{28A0092B-C50C-407E-A947-70E740481C1C}">
                  <a14:useLocalDpi xmlns:a14="http://schemas.microsoft.com/office/drawing/2010/main" val="0"/>
                </a:ext>
              </a:extLst>
            </a:blip>
            <a:srcRect/>
            <a:stretch>
              <a:fillRect/>
            </a:stretch>
          </a:blipFill>
        </p:grpSpPr>
        <p:sp>
          <p:nvSpPr>
            <p:cNvPr id="14" name="Rectangle 13"/>
            <p:cNvSpPr/>
            <p:nvPr/>
          </p:nvSpPr>
          <p:spPr>
            <a:xfrm rot="2877484">
              <a:off x="11125149" y="5325153"/>
              <a:ext cx="1172929" cy="2354235"/>
            </a:xfrm>
            <a:custGeom>
              <a:avLst/>
              <a:gdLst>
                <a:gd name="connsiteX0" fmla="*/ 0 w 1259414"/>
                <a:gd name="connsiteY0" fmla="*/ 0 h 6858000"/>
                <a:gd name="connsiteX1" fmla="*/ 1259414 w 1259414"/>
                <a:gd name="connsiteY1" fmla="*/ 0 h 6858000"/>
                <a:gd name="connsiteX2" fmla="*/ 1259414 w 1259414"/>
                <a:gd name="connsiteY2" fmla="*/ 6858000 h 6858000"/>
                <a:gd name="connsiteX3" fmla="*/ 0 w 1259414"/>
                <a:gd name="connsiteY3" fmla="*/ 6858000 h 6858000"/>
                <a:gd name="connsiteX4" fmla="*/ 0 w 1259414"/>
                <a:gd name="connsiteY4" fmla="*/ 0 h 6858000"/>
                <a:gd name="connsiteX0-1" fmla="*/ 0 w 1260893"/>
                <a:gd name="connsiteY0-2" fmla="*/ 2052213 h 6858000"/>
                <a:gd name="connsiteX1-3" fmla="*/ 1260893 w 1260893"/>
                <a:gd name="connsiteY1-4" fmla="*/ 0 h 6858000"/>
                <a:gd name="connsiteX2-5" fmla="*/ 1260893 w 1260893"/>
                <a:gd name="connsiteY2-6" fmla="*/ 6858000 h 6858000"/>
                <a:gd name="connsiteX3-7" fmla="*/ 1479 w 1260893"/>
                <a:gd name="connsiteY3-8" fmla="*/ 6858000 h 6858000"/>
                <a:gd name="connsiteX4-9" fmla="*/ 0 w 1260893"/>
                <a:gd name="connsiteY4-10" fmla="*/ 2052213 h 6858000"/>
                <a:gd name="connsiteX0-11" fmla="*/ 0 w 1260893"/>
                <a:gd name="connsiteY0-12" fmla="*/ 0 h 4805787"/>
                <a:gd name="connsiteX1-13" fmla="*/ 960453 w 1260893"/>
                <a:gd name="connsiteY1-14" fmla="*/ 1209669 h 4805787"/>
                <a:gd name="connsiteX2-15" fmla="*/ 1260893 w 1260893"/>
                <a:gd name="connsiteY2-16" fmla="*/ 4805787 h 4805787"/>
                <a:gd name="connsiteX3-17" fmla="*/ 1479 w 1260893"/>
                <a:gd name="connsiteY3-18" fmla="*/ 4805787 h 4805787"/>
                <a:gd name="connsiteX4-19" fmla="*/ 0 w 1260893"/>
                <a:gd name="connsiteY4-20" fmla="*/ 0 h 4805787"/>
                <a:gd name="connsiteX0-21" fmla="*/ 0 w 1260893"/>
                <a:gd name="connsiteY0-22" fmla="*/ 0 h 4805787"/>
                <a:gd name="connsiteX1-23" fmla="*/ 1169549 w 1260893"/>
                <a:gd name="connsiteY1-24" fmla="*/ 1050159 h 4805787"/>
                <a:gd name="connsiteX2-25" fmla="*/ 1260893 w 1260893"/>
                <a:gd name="connsiteY2-26" fmla="*/ 4805787 h 4805787"/>
                <a:gd name="connsiteX3-27" fmla="*/ 1479 w 1260893"/>
                <a:gd name="connsiteY3-28" fmla="*/ 4805787 h 4805787"/>
                <a:gd name="connsiteX4-29" fmla="*/ 0 w 1260893"/>
                <a:gd name="connsiteY4-30" fmla="*/ 0 h 4805787"/>
                <a:gd name="connsiteX0-31" fmla="*/ 0 w 1169549"/>
                <a:gd name="connsiteY0-32" fmla="*/ 0 h 4805787"/>
                <a:gd name="connsiteX1-33" fmla="*/ 1169549 w 1169549"/>
                <a:gd name="connsiteY1-34" fmla="*/ 1050159 h 4805787"/>
                <a:gd name="connsiteX2-35" fmla="*/ 768846 w 1169549"/>
                <a:gd name="connsiteY2-36" fmla="*/ 1481907 h 4805787"/>
                <a:gd name="connsiteX3-37" fmla="*/ 1479 w 1169549"/>
                <a:gd name="connsiteY3-38" fmla="*/ 4805787 h 4805787"/>
                <a:gd name="connsiteX4-39" fmla="*/ 0 w 1169549"/>
                <a:gd name="connsiteY4-40" fmla="*/ 0 h 4805787"/>
                <a:gd name="connsiteX0-41" fmla="*/ 0 w 1169549"/>
                <a:gd name="connsiteY0-42" fmla="*/ 0 h 2337129"/>
                <a:gd name="connsiteX1-43" fmla="*/ 1169549 w 1169549"/>
                <a:gd name="connsiteY1-44" fmla="*/ 1050159 h 2337129"/>
                <a:gd name="connsiteX2-45" fmla="*/ 768846 w 1169549"/>
                <a:gd name="connsiteY2-46" fmla="*/ 1481907 h 2337129"/>
                <a:gd name="connsiteX3-47" fmla="*/ 4316 w 1169549"/>
                <a:gd name="connsiteY3-48" fmla="*/ 2337129 h 2337129"/>
                <a:gd name="connsiteX4-49" fmla="*/ 0 w 1169549"/>
                <a:gd name="connsiteY4-50" fmla="*/ 0 h 2337129"/>
                <a:gd name="connsiteX0-51" fmla="*/ 0 w 1166591"/>
                <a:gd name="connsiteY0-52" fmla="*/ 0 h 2345150"/>
                <a:gd name="connsiteX1-53" fmla="*/ 1166591 w 1166591"/>
                <a:gd name="connsiteY1-54" fmla="*/ 1058180 h 2345150"/>
                <a:gd name="connsiteX2-55" fmla="*/ 765888 w 1166591"/>
                <a:gd name="connsiteY2-56" fmla="*/ 1489928 h 2345150"/>
                <a:gd name="connsiteX3-57" fmla="*/ 1358 w 1166591"/>
                <a:gd name="connsiteY3-58" fmla="*/ 2345150 h 2345150"/>
                <a:gd name="connsiteX4-59" fmla="*/ 0 w 1166591"/>
                <a:gd name="connsiteY4-60" fmla="*/ 0 h 2345150"/>
                <a:gd name="connsiteX0-61" fmla="*/ 0 w 1172138"/>
                <a:gd name="connsiteY0-62" fmla="*/ 0 h 2345150"/>
                <a:gd name="connsiteX1-63" fmla="*/ 1172138 w 1172138"/>
                <a:gd name="connsiteY1-64" fmla="*/ 1056770 h 2345150"/>
                <a:gd name="connsiteX2-65" fmla="*/ 765888 w 1172138"/>
                <a:gd name="connsiteY2-66" fmla="*/ 1489928 h 2345150"/>
                <a:gd name="connsiteX3-67" fmla="*/ 1358 w 1172138"/>
                <a:gd name="connsiteY3-68" fmla="*/ 2345150 h 2345150"/>
                <a:gd name="connsiteX4-69" fmla="*/ 0 w 1172138"/>
                <a:gd name="connsiteY4-70" fmla="*/ 0 h 2345150"/>
                <a:gd name="connsiteX0-71" fmla="*/ 0 w 1172138"/>
                <a:gd name="connsiteY0-72" fmla="*/ 0 h 2345150"/>
                <a:gd name="connsiteX1-73" fmla="*/ 1172138 w 1172138"/>
                <a:gd name="connsiteY1-74" fmla="*/ 1056770 h 2345150"/>
                <a:gd name="connsiteX2-75" fmla="*/ 776383 w 1172138"/>
                <a:gd name="connsiteY2-76" fmla="*/ 1497254 h 2345150"/>
                <a:gd name="connsiteX3-77" fmla="*/ 1358 w 1172138"/>
                <a:gd name="connsiteY3-78" fmla="*/ 2345150 h 2345150"/>
                <a:gd name="connsiteX4-79" fmla="*/ 0 w 1172138"/>
                <a:gd name="connsiteY4-80" fmla="*/ 0 h 2345150"/>
                <a:gd name="connsiteX0-81" fmla="*/ 792 w 1172930"/>
                <a:gd name="connsiteY0-82" fmla="*/ 0 h 2354235"/>
                <a:gd name="connsiteX1-83" fmla="*/ 1172930 w 1172930"/>
                <a:gd name="connsiteY1-84" fmla="*/ 1056770 h 2354235"/>
                <a:gd name="connsiteX2-85" fmla="*/ 777175 w 1172930"/>
                <a:gd name="connsiteY2-86" fmla="*/ 1497254 h 2354235"/>
                <a:gd name="connsiteX3-87" fmla="*/ 372 w 1172930"/>
                <a:gd name="connsiteY3-88" fmla="*/ 2354235 h 2354235"/>
                <a:gd name="connsiteX4-89" fmla="*/ 792 w 1172930"/>
                <a:gd name="connsiteY4-90" fmla="*/ 0 h 235423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72930" h="2354235">
                  <a:moveTo>
                    <a:pt x="792" y="0"/>
                  </a:moveTo>
                  <a:lnTo>
                    <a:pt x="1172930" y="1056770"/>
                  </a:lnTo>
                  <a:lnTo>
                    <a:pt x="777175" y="1497254"/>
                  </a:lnTo>
                  <a:lnTo>
                    <a:pt x="372" y="2354235"/>
                  </a:lnTo>
                  <a:cubicBezTo>
                    <a:pt x="-1067" y="1575192"/>
                    <a:pt x="2231" y="779043"/>
                    <a:pt x="7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877484">
              <a:off x="9759053" y="2525860"/>
              <a:ext cx="1536694" cy="5874652"/>
            </a:xfrm>
            <a:custGeom>
              <a:avLst/>
              <a:gdLst>
                <a:gd name="connsiteX0" fmla="*/ 0 w 1536795"/>
                <a:gd name="connsiteY0" fmla="*/ 0 h 9426570"/>
                <a:gd name="connsiteX1" fmla="*/ 1536795 w 1536795"/>
                <a:gd name="connsiteY1" fmla="*/ 0 h 9426570"/>
                <a:gd name="connsiteX2" fmla="*/ 1536795 w 1536795"/>
                <a:gd name="connsiteY2" fmla="*/ 9426570 h 9426570"/>
                <a:gd name="connsiteX3" fmla="*/ 0 w 1536795"/>
                <a:gd name="connsiteY3" fmla="*/ 9426570 h 9426570"/>
                <a:gd name="connsiteX4" fmla="*/ 0 w 1536795"/>
                <a:gd name="connsiteY4" fmla="*/ 0 h 9426570"/>
                <a:gd name="connsiteX0-1" fmla="*/ 0 w 1537405"/>
                <a:gd name="connsiteY0-2" fmla="*/ 1380340 h 9426570"/>
                <a:gd name="connsiteX1-3" fmla="*/ 1537405 w 1537405"/>
                <a:gd name="connsiteY1-4" fmla="*/ 0 h 9426570"/>
                <a:gd name="connsiteX2-5" fmla="*/ 1537405 w 1537405"/>
                <a:gd name="connsiteY2-6" fmla="*/ 9426570 h 9426570"/>
                <a:gd name="connsiteX3-7" fmla="*/ 610 w 1537405"/>
                <a:gd name="connsiteY3-8" fmla="*/ 9426570 h 9426570"/>
                <a:gd name="connsiteX4-9" fmla="*/ 0 w 1537405"/>
                <a:gd name="connsiteY4-10" fmla="*/ 1380340 h 9426570"/>
                <a:gd name="connsiteX0-11" fmla="*/ 0 w 1539469"/>
                <a:gd name="connsiteY0-12" fmla="*/ 0 h 8046230"/>
                <a:gd name="connsiteX1-13" fmla="*/ 1539469 w 1539469"/>
                <a:gd name="connsiteY1-14" fmla="*/ 1400403 h 8046230"/>
                <a:gd name="connsiteX2-15" fmla="*/ 1537405 w 1539469"/>
                <a:gd name="connsiteY2-16" fmla="*/ 8046230 h 8046230"/>
                <a:gd name="connsiteX3-17" fmla="*/ 610 w 1539469"/>
                <a:gd name="connsiteY3-18" fmla="*/ 8046230 h 8046230"/>
                <a:gd name="connsiteX4-19" fmla="*/ 0 w 1539469"/>
                <a:gd name="connsiteY4-20" fmla="*/ 0 h 8046230"/>
                <a:gd name="connsiteX0-21" fmla="*/ 0 w 1537405"/>
                <a:gd name="connsiteY0-22" fmla="*/ 0 h 8046230"/>
                <a:gd name="connsiteX1-23" fmla="*/ 1534521 w 1537405"/>
                <a:gd name="connsiteY1-24" fmla="*/ 1391667 h 8046230"/>
                <a:gd name="connsiteX2-25" fmla="*/ 1537405 w 1537405"/>
                <a:gd name="connsiteY2-26" fmla="*/ 8046230 h 8046230"/>
                <a:gd name="connsiteX3-27" fmla="*/ 610 w 1537405"/>
                <a:gd name="connsiteY3-28" fmla="*/ 8046230 h 8046230"/>
                <a:gd name="connsiteX4-29" fmla="*/ 0 w 1537405"/>
                <a:gd name="connsiteY4-30" fmla="*/ 0 h 8046230"/>
                <a:gd name="connsiteX0-31" fmla="*/ 0 w 1537405"/>
                <a:gd name="connsiteY0-32" fmla="*/ 0 h 8046230"/>
                <a:gd name="connsiteX1-33" fmla="*/ 1536532 w 1537405"/>
                <a:gd name="connsiteY1-34" fmla="*/ 1387067 h 8046230"/>
                <a:gd name="connsiteX2-35" fmla="*/ 1537405 w 1537405"/>
                <a:gd name="connsiteY2-36" fmla="*/ 8046230 h 8046230"/>
                <a:gd name="connsiteX3-37" fmla="*/ 610 w 1537405"/>
                <a:gd name="connsiteY3-38" fmla="*/ 8046230 h 8046230"/>
                <a:gd name="connsiteX4-39" fmla="*/ 0 w 1537405"/>
                <a:gd name="connsiteY4-40" fmla="*/ 0 h 8046230"/>
                <a:gd name="connsiteX0-41" fmla="*/ 0 w 1537405"/>
                <a:gd name="connsiteY0-42" fmla="*/ 0 h 8046230"/>
                <a:gd name="connsiteX1-43" fmla="*/ 1536532 w 1537405"/>
                <a:gd name="connsiteY1-44" fmla="*/ 1387067 h 8046230"/>
                <a:gd name="connsiteX2-45" fmla="*/ 1537405 w 1537405"/>
                <a:gd name="connsiteY2-46" fmla="*/ 8046230 h 8046230"/>
                <a:gd name="connsiteX3-47" fmla="*/ 3670 w 1537405"/>
                <a:gd name="connsiteY3-48" fmla="*/ 5847517 h 8046230"/>
                <a:gd name="connsiteX4-49" fmla="*/ 0 w 1537405"/>
                <a:gd name="connsiteY4-50" fmla="*/ 0 h 8046230"/>
                <a:gd name="connsiteX0-51" fmla="*/ 0 w 1536695"/>
                <a:gd name="connsiteY0-52" fmla="*/ 0 h 5847517"/>
                <a:gd name="connsiteX1-53" fmla="*/ 1536532 w 1536695"/>
                <a:gd name="connsiteY1-54" fmla="*/ 1387067 h 5847517"/>
                <a:gd name="connsiteX2-55" fmla="*/ 1534816 w 1536695"/>
                <a:gd name="connsiteY2-56" fmla="*/ 4167712 h 5847517"/>
                <a:gd name="connsiteX3-57" fmla="*/ 3670 w 1536695"/>
                <a:gd name="connsiteY3-58" fmla="*/ 5847517 h 5847517"/>
                <a:gd name="connsiteX4-59" fmla="*/ 0 w 1536695"/>
                <a:gd name="connsiteY4-60" fmla="*/ 0 h 5847517"/>
                <a:gd name="connsiteX0-61" fmla="*/ 0 w 1536695"/>
                <a:gd name="connsiteY0-62" fmla="*/ 0 h 5862264"/>
                <a:gd name="connsiteX1-63" fmla="*/ 1536532 w 1536695"/>
                <a:gd name="connsiteY1-64" fmla="*/ 1387067 h 5862264"/>
                <a:gd name="connsiteX2-65" fmla="*/ 1534816 w 1536695"/>
                <a:gd name="connsiteY2-66" fmla="*/ 4167712 h 5862264"/>
                <a:gd name="connsiteX3-67" fmla="*/ 1060 w 1536695"/>
                <a:gd name="connsiteY3-68" fmla="*/ 5862264 h 5862264"/>
                <a:gd name="connsiteX4-69" fmla="*/ 0 w 1536695"/>
                <a:gd name="connsiteY4-70" fmla="*/ 0 h 5862264"/>
                <a:gd name="connsiteX0-71" fmla="*/ 0 w 1536695"/>
                <a:gd name="connsiteY0-72" fmla="*/ 0 h 5874652"/>
                <a:gd name="connsiteX1-73" fmla="*/ 1536532 w 1536695"/>
                <a:gd name="connsiteY1-74" fmla="*/ 1387067 h 5874652"/>
                <a:gd name="connsiteX2-75" fmla="*/ 1534816 w 1536695"/>
                <a:gd name="connsiteY2-76" fmla="*/ 4167712 h 5874652"/>
                <a:gd name="connsiteX3-77" fmla="*/ 575 w 1536695"/>
                <a:gd name="connsiteY3-78" fmla="*/ 5874652 h 5874652"/>
                <a:gd name="connsiteX4-79" fmla="*/ 0 w 1536695"/>
                <a:gd name="connsiteY4-80" fmla="*/ 0 h 58746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36695" h="5874652">
                  <a:moveTo>
                    <a:pt x="0" y="0"/>
                  </a:moveTo>
                  <a:lnTo>
                    <a:pt x="1536532" y="1387067"/>
                  </a:lnTo>
                  <a:cubicBezTo>
                    <a:pt x="1537493" y="3605255"/>
                    <a:pt x="1533855" y="1949524"/>
                    <a:pt x="1534816" y="4167712"/>
                  </a:cubicBezTo>
                  <a:lnTo>
                    <a:pt x="575" y="5874652"/>
                  </a:lnTo>
                  <a:cubicBezTo>
                    <a:pt x="372" y="3192575"/>
                    <a:pt x="203" y="2682077"/>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rot="2877484">
              <a:off x="8709241" y="-50531"/>
              <a:ext cx="1243052" cy="8826679"/>
            </a:xfrm>
            <a:custGeom>
              <a:avLst/>
              <a:gdLst>
                <a:gd name="connsiteX0" fmla="*/ 0 w 1248570"/>
                <a:gd name="connsiteY0" fmla="*/ 0 h 11864421"/>
                <a:gd name="connsiteX1" fmla="*/ 1248570 w 1248570"/>
                <a:gd name="connsiteY1" fmla="*/ 0 h 11864421"/>
                <a:gd name="connsiteX2" fmla="*/ 1248570 w 1248570"/>
                <a:gd name="connsiteY2" fmla="*/ 11864421 h 11864421"/>
                <a:gd name="connsiteX3" fmla="*/ 0 w 1248570"/>
                <a:gd name="connsiteY3" fmla="*/ 11864421 h 11864421"/>
                <a:gd name="connsiteX4" fmla="*/ 0 w 1248570"/>
                <a:gd name="connsiteY4" fmla="*/ 0 h 11864421"/>
                <a:gd name="connsiteX0-1" fmla="*/ 0 w 1257043"/>
                <a:gd name="connsiteY0-2" fmla="*/ 0 h 11864421"/>
                <a:gd name="connsiteX1-3" fmla="*/ 1257043 w 1257043"/>
                <a:gd name="connsiteY1-4" fmla="*/ 1672118 h 11864421"/>
                <a:gd name="connsiteX2-5" fmla="*/ 1248570 w 1257043"/>
                <a:gd name="connsiteY2-6" fmla="*/ 11864421 h 11864421"/>
                <a:gd name="connsiteX3-7" fmla="*/ 0 w 1257043"/>
                <a:gd name="connsiteY3-8" fmla="*/ 11864421 h 11864421"/>
                <a:gd name="connsiteX4-9" fmla="*/ 0 w 1257043"/>
                <a:gd name="connsiteY4-10" fmla="*/ 0 h 11864421"/>
                <a:gd name="connsiteX0-11" fmla="*/ 0 w 1259441"/>
                <a:gd name="connsiteY0-12" fmla="*/ 0 h 11330759"/>
                <a:gd name="connsiteX1-13" fmla="*/ 1259441 w 1259441"/>
                <a:gd name="connsiteY1-14" fmla="*/ 1138456 h 11330759"/>
                <a:gd name="connsiteX2-15" fmla="*/ 1250968 w 1259441"/>
                <a:gd name="connsiteY2-16" fmla="*/ 11330759 h 11330759"/>
                <a:gd name="connsiteX3-17" fmla="*/ 2398 w 1259441"/>
                <a:gd name="connsiteY3-18" fmla="*/ 11330759 h 11330759"/>
                <a:gd name="connsiteX4-19" fmla="*/ 0 w 1259441"/>
                <a:gd name="connsiteY4-20" fmla="*/ 0 h 11330759"/>
                <a:gd name="connsiteX0-21" fmla="*/ 0 w 1256688"/>
                <a:gd name="connsiteY0-22" fmla="*/ 0 h 11330759"/>
                <a:gd name="connsiteX1-23" fmla="*/ 1256688 w 1256688"/>
                <a:gd name="connsiteY1-24" fmla="*/ 1302707 h 11330759"/>
                <a:gd name="connsiteX2-25" fmla="*/ 1250968 w 1256688"/>
                <a:gd name="connsiteY2-26" fmla="*/ 11330759 h 11330759"/>
                <a:gd name="connsiteX3-27" fmla="*/ 2398 w 1256688"/>
                <a:gd name="connsiteY3-28" fmla="*/ 11330759 h 11330759"/>
                <a:gd name="connsiteX4-29" fmla="*/ 0 w 1256688"/>
                <a:gd name="connsiteY4-30" fmla="*/ 0 h 11330759"/>
                <a:gd name="connsiteX0-31" fmla="*/ 0 w 1251806"/>
                <a:gd name="connsiteY0-32" fmla="*/ 0 h 11330759"/>
                <a:gd name="connsiteX1-33" fmla="*/ 1251168 w 1251806"/>
                <a:gd name="connsiteY1-34" fmla="*/ 1152373 h 11330759"/>
                <a:gd name="connsiteX2-35" fmla="*/ 1250968 w 1251806"/>
                <a:gd name="connsiteY2-36" fmla="*/ 11330759 h 11330759"/>
                <a:gd name="connsiteX3-37" fmla="*/ 2398 w 1251806"/>
                <a:gd name="connsiteY3-38" fmla="*/ 11330759 h 11330759"/>
                <a:gd name="connsiteX4-39" fmla="*/ 0 w 1251806"/>
                <a:gd name="connsiteY4-40" fmla="*/ 0 h 11330759"/>
                <a:gd name="connsiteX0-41" fmla="*/ 0 w 1251806"/>
                <a:gd name="connsiteY0-42" fmla="*/ 0 h 11330759"/>
                <a:gd name="connsiteX1-43" fmla="*/ 1251168 w 1251806"/>
                <a:gd name="connsiteY1-44" fmla="*/ 1152373 h 11330759"/>
                <a:gd name="connsiteX2-45" fmla="*/ 1250968 w 1251806"/>
                <a:gd name="connsiteY2-46" fmla="*/ 11330759 h 11330759"/>
                <a:gd name="connsiteX3-47" fmla="*/ 2398 w 1251806"/>
                <a:gd name="connsiteY3-48" fmla="*/ 11330759 h 11330759"/>
                <a:gd name="connsiteX4-49" fmla="*/ 0 w 1251806"/>
                <a:gd name="connsiteY4-50" fmla="*/ 0 h 11330759"/>
                <a:gd name="connsiteX0-51" fmla="*/ 0 w 1251383"/>
                <a:gd name="connsiteY0-52" fmla="*/ 0 h 11279076"/>
                <a:gd name="connsiteX1-53" fmla="*/ 1250745 w 1251383"/>
                <a:gd name="connsiteY1-54" fmla="*/ 1100690 h 11279076"/>
                <a:gd name="connsiteX2-55" fmla="*/ 1250545 w 1251383"/>
                <a:gd name="connsiteY2-56" fmla="*/ 11279076 h 11279076"/>
                <a:gd name="connsiteX3-57" fmla="*/ 1975 w 1251383"/>
                <a:gd name="connsiteY3-58" fmla="*/ 11279076 h 11279076"/>
                <a:gd name="connsiteX4-59" fmla="*/ 0 w 1251383"/>
                <a:gd name="connsiteY4-60" fmla="*/ 0 h 11279076"/>
                <a:gd name="connsiteX0-61" fmla="*/ 8471 w 1249454"/>
                <a:gd name="connsiteY0-62" fmla="*/ 0 h 11295350"/>
                <a:gd name="connsiteX1-63" fmla="*/ 1248816 w 1249454"/>
                <a:gd name="connsiteY1-64" fmla="*/ 1116964 h 11295350"/>
                <a:gd name="connsiteX2-65" fmla="*/ 1248616 w 1249454"/>
                <a:gd name="connsiteY2-66" fmla="*/ 11295350 h 11295350"/>
                <a:gd name="connsiteX3-67" fmla="*/ 46 w 1249454"/>
                <a:gd name="connsiteY3-68" fmla="*/ 11295350 h 11295350"/>
                <a:gd name="connsiteX4-69" fmla="*/ 8471 w 1249454"/>
                <a:gd name="connsiteY4-70" fmla="*/ 0 h 11295350"/>
                <a:gd name="connsiteX0-71" fmla="*/ 4451 w 1245434"/>
                <a:gd name="connsiteY0-72" fmla="*/ 0 h 11295350"/>
                <a:gd name="connsiteX1-73" fmla="*/ 1244796 w 1245434"/>
                <a:gd name="connsiteY1-74" fmla="*/ 1116964 h 11295350"/>
                <a:gd name="connsiteX2-75" fmla="*/ 1244596 w 1245434"/>
                <a:gd name="connsiteY2-76" fmla="*/ 11295350 h 11295350"/>
                <a:gd name="connsiteX3-77" fmla="*/ 74 w 1245434"/>
                <a:gd name="connsiteY3-78" fmla="*/ 8705376 h 11295350"/>
                <a:gd name="connsiteX4-79" fmla="*/ 4451 w 1245434"/>
                <a:gd name="connsiteY4-80" fmla="*/ 0 h 11295350"/>
                <a:gd name="connsiteX0-81" fmla="*/ 4451 w 1244796"/>
                <a:gd name="connsiteY0-82" fmla="*/ 0 h 8705376"/>
                <a:gd name="connsiteX1-83" fmla="*/ 1244796 w 1244796"/>
                <a:gd name="connsiteY1-84" fmla="*/ 1116964 h 8705376"/>
                <a:gd name="connsiteX2-85" fmla="*/ 1237627 w 1244796"/>
                <a:gd name="connsiteY2-86" fmla="*/ 7390081 h 8705376"/>
                <a:gd name="connsiteX3-87" fmla="*/ 74 w 1244796"/>
                <a:gd name="connsiteY3-88" fmla="*/ 8705376 h 8705376"/>
                <a:gd name="connsiteX4-89" fmla="*/ 4451 w 1244796"/>
                <a:gd name="connsiteY4-90" fmla="*/ 0 h 8705376"/>
                <a:gd name="connsiteX0-91" fmla="*/ 2707 w 1243052"/>
                <a:gd name="connsiteY0-92" fmla="*/ 0 h 8826679"/>
                <a:gd name="connsiteX1-93" fmla="*/ 1243052 w 1243052"/>
                <a:gd name="connsiteY1-94" fmla="*/ 1116964 h 8826679"/>
                <a:gd name="connsiteX2-95" fmla="*/ 1235883 w 1243052"/>
                <a:gd name="connsiteY2-96" fmla="*/ 7390081 h 8826679"/>
                <a:gd name="connsiteX3-97" fmla="*/ 102 w 1243052"/>
                <a:gd name="connsiteY3-98" fmla="*/ 8826679 h 8826679"/>
                <a:gd name="connsiteX4-99" fmla="*/ 2707 w 1243052"/>
                <a:gd name="connsiteY4-100" fmla="*/ 0 h 8826679"/>
                <a:gd name="connsiteX0-101" fmla="*/ 2707 w 1243052"/>
                <a:gd name="connsiteY0-102" fmla="*/ 0 h 8826679"/>
                <a:gd name="connsiteX1-103" fmla="*/ 1243052 w 1243052"/>
                <a:gd name="connsiteY1-104" fmla="*/ 1116964 h 8826679"/>
                <a:gd name="connsiteX2-105" fmla="*/ 1228265 w 1243052"/>
                <a:gd name="connsiteY2-106" fmla="*/ 7460164 h 8826679"/>
                <a:gd name="connsiteX3-107" fmla="*/ 102 w 1243052"/>
                <a:gd name="connsiteY3-108" fmla="*/ 8826679 h 8826679"/>
                <a:gd name="connsiteX4-109" fmla="*/ 2707 w 1243052"/>
                <a:gd name="connsiteY4-110" fmla="*/ 0 h 88266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43052" h="8826679">
                  <a:moveTo>
                    <a:pt x="2707" y="0"/>
                  </a:moveTo>
                  <a:lnTo>
                    <a:pt x="1243052" y="1116964"/>
                  </a:lnTo>
                  <a:cubicBezTo>
                    <a:pt x="1240228" y="4514398"/>
                    <a:pt x="1231089" y="4062730"/>
                    <a:pt x="1228265" y="7460164"/>
                  </a:cubicBezTo>
                  <a:lnTo>
                    <a:pt x="102" y="8826679"/>
                  </a:lnTo>
                  <a:cubicBezTo>
                    <a:pt x="-697" y="5049759"/>
                    <a:pt x="3506" y="3776920"/>
                    <a:pt x="270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5"/>
            <p:cNvSpPr/>
            <p:nvPr/>
          </p:nvSpPr>
          <p:spPr>
            <a:xfrm rot="2877484">
              <a:off x="7406245" y="-3339711"/>
              <a:ext cx="1243052" cy="13615822"/>
            </a:xfrm>
            <a:custGeom>
              <a:avLst/>
              <a:gdLst>
                <a:gd name="connsiteX0" fmla="*/ 0 w 1248570"/>
                <a:gd name="connsiteY0" fmla="*/ 0 h 11864421"/>
                <a:gd name="connsiteX1" fmla="*/ 1248570 w 1248570"/>
                <a:gd name="connsiteY1" fmla="*/ 0 h 11864421"/>
                <a:gd name="connsiteX2" fmla="*/ 1248570 w 1248570"/>
                <a:gd name="connsiteY2" fmla="*/ 11864421 h 11864421"/>
                <a:gd name="connsiteX3" fmla="*/ 0 w 1248570"/>
                <a:gd name="connsiteY3" fmla="*/ 11864421 h 11864421"/>
                <a:gd name="connsiteX4" fmla="*/ 0 w 1248570"/>
                <a:gd name="connsiteY4" fmla="*/ 0 h 11864421"/>
                <a:gd name="connsiteX0-1" fmla="*/ 0 w 1257043"/>
                <a:gd name="connsiteY0-2" fmla="*/ 0 h 11864421"/>
                <a:gd name="connsiteX1-3" fmla="*/ 1257043 w 1257043"/>
                <a:gd name="connsiteY1-4" fmla="*/ 1672118 h 11864421"/>
                <a:gd name="connsiteX2-5" fmla="*/ 1248570 w 1257043"/>
                <a:gd name="connsiteY2-6" fmla="*/ 11864421 h 11864421"/>
                <a:gd name="connsiteX3-7" fmla="*/ 0 w 1257043"/>
                <a:gd name="connsiteY3-8" fmla="*/ 11864421 h 11864421"/>
                <a:gd name="connsiteX4-9" fmla="*/ 0 w 1257043"/>
                <a:gd name="connsiteY4-10" fmla="*/ 0 h 11864421"/>
                <a:gd name="connsiteX0-11" fmla="*/ 0 w 1259441"/>
                <a:gd name="connsiteY0-12" fmla="*/ 0 h 11330759"/>
                <a:gd name="connsiteX1-13" fmla="*/ 1259441 w 1259441"/>
                <a:gd name="connsiteY1-14" fmla="*/ 1138456 h 11330759"/>
                <a:gd name="connsiteX2-15" fmla="*/ 1250968 w 1259441"/>
                <a:gd name="connsiteY2-16" fmla="*/ 11330759 h 11330759"/>
                <a:gd name="connsiteX3-17" fmla="*/ 2398 w 1259441"/>
                <a:gd name="connsiteY3-18" fmla="*/ 11330759 h 11330759"/>
                <a:gd name="connsiteX4-19" fmla="*/ 0 w 1259441"/>
                <a:gd name="connsiteY4-20" fmla="*/ 0 h 11330759"/>
                <a:gd name="connsiteX0-21" fmla="*/ 0 w 1256688"/>
                <a:gd name="connsiteY0-22" fmla="*/ 0 h 11330759"/>
                <a:gd name="connsiteX1-23" fmla="*/ 1256688 w 1256688"/>
                <a:gd name="connsiteY1-24" fmla="*/ 1302707 h 11330759"/>
                <a:gd name="connsiteX2-25" fmla="*/ 1250968 w 1256688"/>
                <a:gd name="connsiteY2-26" fmla="*/ 11330759 h 11330759"/>
                <a:gd name="connsiteX3-27" fmla="*/ 2398 w 1256688"/>
                <a:gd name="connsiteY3-28" fmla="*/ 11330759 h 11330759"/>
                <a:gd name="connsiteX4-29" fmla="*/ 0 w 1256688"/>
                <a:gd name="connsiteY4-30" fmla="*/ 0 h 11330759"/>
                <a:gd name="connsiteX0-31" fmla="*/ 0 w 1251806"/>
                <a:gd name="connsiteY0-32" fmla="*/ 0 h 11330759"/>
                <a:gd name="connsiteX1-33" fmla="*/ 1251168 w 1251806"/>
                <a:gd name="connsiteY1-34" fmla="*/ 1152373 h 11330759"/>
                <a:gd name="connsiteX2-35" fmla="*/ 1250968 w 1251806"/>
                <a:gd name="connsiteY2-36" fmla="*/ 11330759 h 11330759"/>
                <a:gd name="connsiteX3-37" fmla="*/ 2398 w 1251806"/>
                <a:gd name="connsiteY3-38" fmla="*/ 11330759 h 11330759"/>
                <a:gd name="connsiteX4-39" fmla="*/ 0 w 1251806"/>
                <a:gd name="connsiteY4-40" fmla="*/ 0 h 11330759"/>
                <a:gd name="connsiteX0-41" fmla="*/ 0 w 1251806"/>
                <a:gd name="connsiteY0-42" fmla="*/ 0 h 11330759"/>
                <a:gd name="connsiteX1-43" fmla="*/ 1251168 w 1251806"/>
                <a:gd name="connsiteY1-44" fmla="*/ 1152373 h 11330759"/>
                <a:gd name="connsiteX2-45" fmla="*/ 1250968 w 1251806"/>
                <a:gd name="connsiteY2-46" fmla="*/ 11330759 h 11330759"/>
                <a:gd name="connsiteX3-47" fmla="*/ 2398 w 1251806"/>
                <a:gd name="connsiteY3-48" fmla="*/ 11330759 h 11330759"/>
                <a:gd name="connsiteX4-49" fmla="*/ 0 w 1251806"/>
                <a:gd name="connsiteY4-50" fmla="*/ 0 h 11330759"/>
                <a:gd name="connsiteX0-51" fmla="*/ 0 w 1251383"/>
                <a:gd name="connsiteY0-52" fmla="*/ 0 h 11279076"/>
                <a:gd name="connsiteX1-53" fmla="*/ 1250745 w 1251383"/>
                <a:gd name="connsiteY1-54" fmla="*/ 1100690 h 11279076"/>
                <a:gd name="connsiteX2-55" fmla="*/ 1250545 w 1251383"/>
                <a:gd name="connsiteY2-56" fmla="*/ 11279076 h 11279076"/>
                <a:gd name="connsiteX3-57" fmla="*/ 1975 w 1251383"/>
                <a:gd name="connsiteY3-58" fmla="*/ 11279076 h 11279076"/>
                <a:gd name="connsiteX4-59" fmla="*/ 0 w 1251383"/>
                <a:gd name="connsiteY4-60" fmla="*/ 0 h 11279076"/>
                <a:gd name="connsiteX0-61" fmla="*/ 8471 w 1249454"/>
                <a:gd name="connsiteY0-62" fmla="*/ 0 h 11295350"/>
                <a:gd name="connsiteX1-63" fmla="*/ 1248816 w 1249454"/>
                <a:gd name="connsiteY1-64" fmla="*/ 1116964 h 11295350"/>
                <a:gd name="connsiteX2-65" fmla="*/ 1248616 w 1249454"/>
                <a:gd name="connsiteY2-66" fmla="*/ 11295350 h 11295350"/>
                <a:gd name="connsiteX3-67" fmla="*/ 46 w 1249454"/>
                <a:gd name="connsiteY3-68" fmla="*/ 11295350 h 11295350"/>
                <a:gd name="connsiteX4-69" fmla="*/ 8471 w 1249454"/>
                <a:gd name="connsiteY4-70" fmla="*/ 0 h 11295350"/>
                <a:gd name="connsiteX0-71" fmla="*/ 4451 w 1245434"/>
                <a:gd name="connsiteY0-72" fmla="*/ 0 h 11295350"/>
                <a:gd name="connsiteX1-73" fmla="*/ 1244796 w 1245434"/>
                <a:gd name="connsiteY1-74" fmla="*/ 1116964 h 11295350"/>
                <a:gd name="connsiteX2-75" fmla="*/ 1244596 w 1245434"/>
                <a:gd name="connsiteY2-76" fmla="*/ 11295350 h 11295350"/>
                <a:gd name="connsiteX3-77" fmla="*/ 74 w 1245434"/>
                <a:gd name="connsiteY3-78" fmla="*/ 8705376 h 11295350"/>
                <a:gd name="connsiteX4-79" fmla="*/ 4451 w 1245434"/>
                <a:gd name="connsiteY4-80" fmla="*/ 0 h 11295350"/>
                <a:gd name="connsiteX0-81" fmla="*/ 4451 w 1244796"/>
                <a:gd name="connsiteY0-82" fmla="*/ 0 h 8705376"/>
                <a:gd name="connsiteX1-83" fmla="*/ 1244796 w 1244796"/>
                <a:gd name="connsiteY1-84" fmla="*/ 1116964 h 8705376"/>
                <a:gd name="connsiteX2-85" fmla="*/ 1237627 w 1244796"/>
                <a:gd name="connsiteY2-86" fmla="*/ 7390081 h 8705376"/>
                <a:gd name="connsiteX3-87" fmla="*/ 74 w 1244796"/>
                <a:gd name="connsiteY3-88" fmla="*/ 8705376 h 8705376"/>
                <a:gd name="connsiteX4-89" fmla="*/ 4451 w 1244796"/>
                <a:gd name="connsiteY4-90" fmla="*/ 0 h 8705376"/>
                <a:gd name="connsiteX0-91" fmla="*/ 2707 w 1243052"/>
                <a:gd name="connsiteY0-92" fmla="*/ 0 h 8826679"/>
                <a:gd name="connsiteX1-93" fmla="*/ 1243052 w 1243052"/>
                <a:gd name="connsiteY1-94" fmla="*/ 1116964 h 8826679"/>
                <a:gd name="connsiteX2-95" fmla="*/ 1235883 w 1243052"/>
                <a:gd name="connsiteY2-96" fmla="*/ 7390081 h 8826679"/>
                <a:gd name="connsiteX3-97" fmla="*/ 102 w 1243052"/>
                <a:gd name="connsiteY3-98" fmla="*/ 8826679 h 8826679"/>
                <a:gd name="connsiteX4-99" fmla="*/ 2707 w 1243052"/>
                <a:gd name="connsiteY4-100" fmla="*/ 0 h 8826679"/>
                <a:gd name="connsiteX0-101" fmla="*/ 2707 w 1243052"/>
                <a:gd name="connsiteY0-102" fmla="*/ 0 h 8826679"/>
                <a:gd name="connsiteX1-103" fmla="*/ 1243052 w 1243052"/>
                <a:gd name="connsiteY1-104" fmla="*/ 1116964 h 8826679"/>
                <a:gd name="connsiteX2-105" fmla="*/ 1228265 w 1243052"/>
                <a:gd name="connsiteY2-106" fmla="*/ 7460164 h 8826679"/>
                <a:gd name="connsiteX3-107" fmla="*/ 102 w 1243052"/>
                <a:gd name="connsiteY3-108" fmla="*/ 8826679 h 8826679"/>
                <a:gd name="connsiteX4-109" fmla="*/ 2707 w 1243052"/>
                <a:gd name="connsiteY4-110" fmla="*/ 0 h 88266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43052" h="8826679">
                  <a:moveTo>
                    <a:pt x="2707" y="0"/>
                  </a:moveTo>
                  <a:lnTo>
                    <a:pt x="1243052" y="1116964"/>
                  </a:lnTo>
                  <a:cubicBezTo>
                    <a:pt x="1240228" y="4514398"/>
                    <a:pt x="1231089" y="4062730"/>
                    <a:pt x="1228265" y="7460164"/>
                  </a:cubicBezTo>
                  <a:lnTo>
                    <a:pt x="102" y="8826679"/>
                  </a:lnTo>
                  <a:cubicBezTo>
                    <a:pt x="-697" y="5049759"/>
                    <a:pt x="3506" y="3776920"/>
                    <a:pt x="270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753433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2995872" y="0"/>
            <a:ext cx="9196128" cy="6858000"/>
          </a:xfrm>
          <a:prstGeom prst="rect">
            <a:avLst/>
          </a:prstGeom>
          <a:solidFill>
            <a:srgbClr val="3494BA">
              <a:lumMod val="50000"/>
            </a:srgbClr>
          </a:solidFill>
          <a:ln w="12700" cap="flat" cmpd="sng" algn="ctr">
            <a:solidFill>
              <a:srgbClr val="3494BA">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5" name="TextBox 4"/>
          <p:cNvSpPr txBox="1"/>
          <p:nvPr/>
        </p:nvSpPr>
        <p:spPr>
          <a:xfrm>
            <a:off x="998977" y="708947"/>
            <a:ext cx="7274209"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5000" b="1" i="0" u="none" strike="noStrike" kern="1200" cap="none" spc="0" normalizeH="0" baseline="0" noProof="0" dirty="0" smtClean="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Problems</a:t>
            </a:r>
            <a:endParaRPr kumimoji="0" lang="en-US" sz="50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38" name="Group 37"/>
          <p:cNvGrpSpPr/>
          <p:nvPr/>
        </p:nvGrpSpPr>
        <p:grpSpPr>
          <a:xfrm>
            <a:off x="250209" y="2011706"/>
            <a:ext cx="2669089" cy="3644342"/>
            <a:chOff x="1202749" y="2546246"/>
            <a:chExt cx="2669089" cy="3644342"/>
          </a:xfrm>
        </p:grpSpPr>
        <p:sp>
          <p:nvSpPr>
            <p:cNvPr id="28" name="Oval 27"/>
            <p:cNvSpPr/>
            <p:nvPr/>
          </p:nvSpPr>
          <p:spPr>
            <a:xfrm>
              <a:off x="1686283" y="6105916"/>
              <a:ext cx="713214" cy="84672"/>
            </a:xfrm>
            <a:prstGeom prst="ellipse">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Oval 26"/>
            <p:cNvSpPr/>
            <p:nvPr/>
          </p:nvSpPr>
          <p:spPr>
            <a:xfrm>
              <a:off x="2829283" y="6067816"/>
              <a:ext cx="713214" cy="84672"/>
            </a:xfrm>
            <a:prstGeom prst="ellipse">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14" name="Group 13"/>
            <p:cNvGrpSpPr/>
            <p:nvPr/>
          </p:nvGrpSpPr>
          <p:grpSpPr>
            <a:xfrm>
              <a:off x="1202749" y="2546246"/>
              <a:ext cx="2339748" cy="3605089"/>
              <a:chOff x="795338" y="-196850"/>
              <a:chExt cx="4591050" cy="7073900"/>
            </a:xfrm>
          </p:grpSpPr>
          <p:sp>
            <p:nvSpPr>
              <p:cNvPr id="7" name="Freeform 5"/>
              <p:cNvSpPr/>
              <p:nvPr/>
            </p:nvSpPr>
            <p:spPr bwMode="auto">
              <a:xfrm>
                <a:off x="795338" y="1270000"/>
                <a:ext cx="4360863" cy="5607050"/>
              </a:xfrm>
              <a:custGeom>
                <a:avLst/>
                <a:gdLst>
                  <a:gd name="T0" fmla="*/ 1080 w 1831"/>
                  <a:gd name="T1" fmla="*/ 1234 h 2335"/>
                  <a:gd name="T2" fmla="*/ 977 w 1831"/>
                  <a:gd name="T3" fmla="*/ 1329 h 2335"/>
                  <a:gd name="T4" fmla="*/ 878 w 1831"/>
                  <a:gd name="T5" fmla="*/ 1889 h 2335"/>
                  <a:gd name="T6" fmla="*/ 807 w 1831"/>
                  <a:gd name="T7" fmla="*/ 2234 h 2335"/>
                  <a:gd name="T8" fmla="*/ 700 w 1831"/>
                  <a:gd name="T9" fmla="*/ 2326 h 2335"/>
                  <a:gd name="T10" fmla="*/ 575 w 1831"/>
                  <a:gd name="T11" fmla="*/ 2271 h 2335"/>
                  <a:gd name="T12" fmla="*/ 558 w 1831"/>
                  <a:gd name="T13" fmla="*/ 2102 h 2335"/>
                  <a:gd name="T14" fmla="*/ 641 w 1831"/>
                  <a:gd name="T15" fmla="*/ 1658 h 2335"/>
                  <a:gd name="T16" fmla="*/ 719 w 1831"/>
                  <a:gd name="T17" fmla="*/ 1262 h 2335"/>
                  <a:gd name="T18" fmla="*/ 682 w 1831"/>
                  <a:gd name="T19" fmla="*/ 1068 h 2335"/>
                  <a:gd name="T20" fmla="*/ 546 w 1831"/>
                  <a:gd name="T21" fmla="*/ 743 h 2335"/>
                  <a:gd name="T22" fmla="*/ 497 w 1831"/>
                  <a:gd name="T23" fmla="*/ 715 h 2335"/>
                  <a:gd name="T24" fmla="*/ 95 w 1831"/>
                  <a:gd name="T25" fmla="*/ 730 h 2335"/>
                  <a:gd name="T26" fmla="*/ 6 w 1831"/>
                  <a:gd name="T27" fmla="*/ 654 h 2335"/>
                  <a:gd name="T28" fmla="*/ 64 w 1831"/>
                  <a:gd name="T29" fmla="*/ 557 h 2335"/>
                  <a:gd name="T30" fmla="*/ 254 w 1831"/>
                  <a:gd name="T31" fmla="*/ 505 h 2335"/>
                  <a:gd name="T32" fmla="*/ 504 w 1831"/>
                  <a:gd name="T33" fmla="*/ 439 h 2335"/>
                  <a:gd name="T34" fmla="*/ 620 w 1831"/>
                  <a:gd name="T35" fmla="*/ 465 h 2335"/>
                  <a:gd name="T36" fmla="*/ 800 w 1831"/>
                  <a:gd name="T37" fmla="*/ 394 h 2335"/>
                  <a:gd name="T38" fmla="*/ 1666 w 1831"/>
                  <a:gd name="T39" fmla="*/ 26 h 2335"/>
                  <a:gd name="T40" fmla="*/ 1808 w 1831"/>
                  <a:gd name="T41" fmla="*/ 66 h 2335"/>
                  <a:gd name="T42" fmla="*/ 1751 w 1831"/>
                  <a:gd name="T43" fmla="*/ 193 h 2335"/>
                  <a:gd name="T44" fmla="*/ 1319 w 1831"/>
                  <a:gd name="T45" fmla="*/ 379 h 2335"/>
                  <a:gd name="T46" fmla="*/ 1083 w 1831"/>
                  <a:gd name="T47" fmla="*/ 474 h 2335"/>
                  <a:gd name="T48" fmla="*/ 1065 w 1831"/>
                  <a:gd name="T49" fmla="*/ 517 h 2335"/>
                  <a:gd name="T50" fmla="*/ 1326 w 1831"/>
                  <a:gd name="T51" fmla="*/ 1133 h 2335"/>
                  <a:gd name="T52" fmla="*/ 1570 w 1831"/>
                  <a:gd name="T53" fmla="*/ 1720 h 2335"/>
                  <a:gd name="T54" fmla="*/ 1729 w 1831"/>
                  <a:gd name="T55" fmla="*/ 2097 h 2335"/>
                  <a:gd name="T56" fmla="*/ 1661 w 1831"/>
                  <a:gd name="T57" fmla="*/ 2291 h 2335"/>
                  <a:gd name="T58" fmla="*/ 1491 w 1831"/>
                  <a:gd name="T59" fmla="*/ 2213 h 2335"/>
                  <a:gd name="T60" fmla="*/ 1285 w 1831"/>
                  <a:gd name="T61" fmla="*/ 1723 h 2335"/>
                  <a:gd name="T62" fmla="*/ 1080 w 1831"/>
                  <a:gd name="T63" fmla="*/ 123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1" h="2335">
                    <a:moveTo>
                      <a:pt x="1080" y="1234"/>
                    </a:moveTo>
                    <a:cubicBezTo>
                      <a:pt x="1012" y="1239"/>
                      <a:pt x="989" y="1262"/>
                      <a:pt x="977" y="1329"/>
                    </a:cubicBezTo>
                    <a:cubicBezTo>
                      <a:pt x="945" y="1516"/>
                      <a:pt x="912" y="1703"/>
                      <a:pt x="878" y="1889"/>
                    </a:cubicBezTo>
                    <a:cubicBezTo>
                      <a:pt x="857" y="2005"/>
                      <a:pt x="831" y="2119"/>
                      <a:pt x="807" y="2234"/>
                    </a:cubicBezTo>
                    <a:cubicBezTo>
                      <a:pt x="799" y="2276"/>
                      <a:pt x="750" y="2318"/>
                      <a:pt x="700" y="2326"/>
                    </a:cubicBezTo>
                    <a:cubicBezTo>
                      <a:pt x="646" y="2335"/>
                      <a:pt x="603" y="2313"/>
                      <a:pt x="575" y="2271"/>
                    </a:cubicBezTo>
                    <a:cubicBezTo>
                      <a:pt x="541" y="2216"/>
                      <a:pt x="547" y="2159"/>
                      <a:pt x="558" y="2102"/>
                    </a:cubicBezTo>
                    <a:cubicBezTo>
                      <a:pt x="585" y="1954"/>
                      <a:pt x="613" y="1806"/>
                      <a:pt x="641" y="1658"/>
                    </a:cubicBezTo>
                    <a:cubicBezTo>
                      <a:pt x="666" y="1526"/>
                      <a:pt x="688" y="1393"/>
                      <a:pt x="719" y="1262"/>
                    </a:cubicBezTo>
                    <a:cubicBezTo>
                      <a:pt x="737" y="1188"/>
                      <a:pt x="707" y="1129"/>
                      <a:pt x="682" y="1068"/>
                    </a:cubicBezTo>
                    <a:cubicBezTo>
                      <a:pt x="638" y="959"/>
                      <a:pt x="590" y="852"/>
                      <a:pt x="546" y="743"/>
                    </a:cubicBezTo>
                    <a:cubicBezTo>
                      <a:pt x="535" y="717"/>
                      <a:pt x="524" y="714"/>
                      <a:pt x="497" y="715"/>
                    </a:cubicBezTo>
                    <a:cubicBezTo>
                      <a:pt x="363" y="723"/>
                      <a:pt x="229" y="727"/>
                      <a:pt x="95" y="730"/>
                    </a:cubicBezTo>
                    <a:cubicBezTo>
                      <a:pt x="49" y="731"/>
                      <a:pt x="14" y="699"/>
                      <a:pt x="6" y="654"/>
                    </a:cubicBezTo>
                    <a:cubicBezTo>
                      <a:pt x="0" y="614"/>
                      <a:pt x="22" y="571"/>
                      <a:pt x="64" y="557"/>
                    </a:cubicBezTo>
                    <a:cubicBezTo>
                      <a:pt x="127" y="537"/>
                      <a:pt x="190" y="522"/>
                      <a:pt x="254" y="505"/>
                    </a:cubicBezTo>
                    <a:cubicBezTo>
                      <a:pt x="337" y="483"/>
                      <a:pt x="422" y="465"/>
                      <a:pt x="504" y="439"/>
                    </a:cubicBezTo>
                    <a:cubicBezTo>
                      <a:pt x="554" y="423"/>
                      <a:pt x="592" y="436"/>
                      <a:pt x="620" y="465"/>
                    </a:cubicBezTo>
                    <a:cubicBezTo>
                      <a:pt x="683" y="440"/>
                      <a:pt x="742" y="418"/>
                      <a:pt x="800" y="394"/>
                    </a:cubicBezTo>
                    <a:cubicBezTo>
                      <a:pt x="1044" y="292"/>
                      <a:pt x="1422" y="129"/>
                      <a:pt x="1666" y="26"/>
                    </a:cubicBezTo>
                    <a:cubicBezTo>
                      <a:pt x="1726" y="0"/>
                      <a:pt x="1783" y="15"/>
                      <a:pt x="1808" y="66"/>
                    </a:cubicBezTo>
                    <a:cubicBezTo>
                      <a:pt x="1831" y="114"/>
                      <a:pt x="1811" y="166"/>
                      <a:pt x="1751" y="193"/>
                    </a:cubicBezTo>
                    <a:cubicBezTo>
                      <a:pt x="1653" y="238"/>
                      <a:pt x="1419" y="338"/>
                      <a:pt x="1319" y="379"/>
                    </a:cubicBezTo>
                    <a:cubicBezTo>
                      <a:pt x="1241" y="411"/>
                      <a:pt x="1163" y="444"/>
                      <a:pt x="1083" y="474"/>
                    </a:cubicBezTo>
                    <a:cubicBezTo>
                      <a:pt x="1057" y="484"/>
                      <a:pt x="1056" y="498"/>
                      <a:pt x="1065" y="517"/>
                    </a:cubicBezTo>
                    <a:cubicBezTo>
                      <a:pt x="1151" y="723"/>
                      <a:pt x="1239" y="927"/>
                      <a:pt x="1326" y="1133"/>
                    </a:cubicBezTo>
                    <a:cubicBezTo>
                      <a:pt x="1408" y="1328"/>
                      <a:pt x="1488" y="1525"/>
                      <a:pt x="1570" y="1720"/>
                    </a:cubicBezTo>
                    <a:cubicBezTo>
                      <a:pt x="1622" y="1846"/>
                      <a:pt x="1675" y="1972"/>
                      <a:pt x="1729" y="2097"/>
                    </a:cubicBezTo>
                    <a:cubicBezTo>
                      <a:pt x="1761" y="2171"/>
                      <a:pt x="1731" y="2260"/>
                      <a:pt x="1661" y="2291"/>
                    </a:cubicBezTo>
                    <a:cubicBezTo>
                      <a:pt x="1601" y="2318"/>
                      <a:pt x="1521" y="2283"/>
                      <a:pt x="1491" y="2213"/>
                    </a:cubicBezTo>
                    <a:cubicBezTo>
                      <a:pt x="1421" y="2050"/>
                      <a:pt x="1353" y="1886"/>
                      <a:pt x="1285" y="1723"/>
                    </a:cubicBezTo>
                    <a:cubicBezTo>
                      <a:pt x="1216" y="1559"/>
                      <a:pt x="1148" y="1396"/>
                      <a:pt x="1080" y="1234"/>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 name="Freeform 6"/>
              <p:cNvSpPr/>
              <p:nvPr/>
            </p:nvSpPr>
            <p:spPr bwMode="auto">
              <a:xfrm>
                <a:off x="1685925" y="1109663"/>
                <a:ext cx="1157288" cy="1160463"/>
              </a:xfrm>
              <a:custGeom>
                <a:avLst/>
                <a:gdLst>
                  <a:gd name="T0" fmla="*/ 479 w 486"/>
                  <a:gd name="T1" fmla="*/ 244 h 483"/>
                  <a:gd name="T2" fmla="*/ 241 w 486"/>
                  <a:gd name="T3" fmla="*/ 481 h 483"/>
                  <a:gd name="T4" fmla="*/ 1 w 486"/>
                  <a:gd name="T5" fmla="*/ 240 h 483"/>
                  <a:gd name="T6" fmla="*/ 238 w 486"/>
                  <a:gd name="T7" fmla="*/ 1 h 483"/>
                  <a:gd name="T8" fmla="*/ 479 w 486"/>
                  <a:gd name="T9" fmla="*/ 244 h 483"/>
                </a:gdLst>
                <a:ahLst/>
                <a:cxnLst>
                  <a:cxn ang="0">
                    <a:pos x="T0" y="T1"/>
                  </a:cxn>
                  <a:cxn ang="0">
                    <a:pos x="T2" y="T3"/>
                  </a:cxn>
                  <a:cxn ang="0">
                    <a:pos x="T4" y="T5"/>
                  </a:cxn>
                  <a:cxn ang="0">
                    <a:pos x="T6" y="T7"/>
                  </a:cxn>
                  <a:cxn ang="0">
                    <a:pos x="T8" y="T9"/>
                  </a:cxn>
                </a:cxnLst>
                <a:rect l="0" t="0" r="r" b="b"/>
                <a:pathLst>
                  <a:path w="486" h="483">
                    <a:moveTo>
                      <a:pt x="479" y="244"/>
                    </a:moveTo>
                    <a:cubicBezTo>
                      <a:pt x="479" y="371"/>
                      <a:pt x="366" y="483"/>
                      <a:pt x="241" y="481"/>
                    </a:cubicBezTo>
                    <a:cubicBezTo>
                      <a:pt x="109" y="478"/>
                      <a:pt x="0" y="369"/>
                      <a:pt x="1" y="240"/>
                    </a:cubicBezTo>
                    <a:cubicBezTo>
                      <a:pt x="1" y="113"/>
                      <a:pt x="111" y="2"/>
                      <a:pt x="238" y="1"/>
                    </a:cubicBezTo>
                    <a:cubicBezTo>
                      <a:pt x="368" y="0"/>
                      <a:pt x="486" y="118"/>
                      <a:pt x="479" y="244"/>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2" name="Freeform 10"/>
              <p:cNvSpPr/>
              <p:nvPr/>
            </p:nvSpPr>
            <p:spPr bwMode="auto">
              <a:xfrm>
                <a:off x="3060700" y="-196850"/>
                <a:ext cx="2325688" cy="4094163"/>
              </a:xfrm>
              <a:custGeom>
                <a:avLst/>
                <a:gdLst>
                  <a:gd name="T0" fmla="*/ 0 w 977"/>
                  <a:gd name="T1" fmla="*/ 106 h 1705"/>
                  <a:gd name="T2" fmla="*/ 19 w 977"/>
                  <a:gd name="T3" fmla="*/ 158 h 1705"/>
                  <a:gd name="T4" fmla="*/ 772 w 977"/>
                  <a:gd name="T5" fmla="*/ 730 h 1705"/>
                  <a:gd name="T6" fmla="*/ 559 w 977"/>
                  <a:gd name="T7" fmla="*/ 1649 h 1705"/>
                  <a:gd name="T8" fmla="*/ 580 w 977"/>
                  <a:gd name="T9" fmla="*/ 1705 h 1705"/>
                  <a:gd name="T10" fmla="*/ 817 w 977"/>
                  <a:gd name="T11" fmla="*/ 714 h 1705"/>
                  <a:gd name="T12" fmla="*/ 0 w 977"/>
                  <a:gd name="T13" fmla="*/ 106 h 1705"/>
                </a:gdLst>
                <a:ahLst/>
                <a:cxnLst>
                  <a:cxn ang="0">
                    <a:pos x="T0" y="T1"/>
                  </a:cxn>
                  <a:cxn ang="0">
                    <a:pos x="T2" y="T3"/>
                  </a:cxn>
                  <a:cxn ang="0">
                    <a:pos x="T4" y="T5"/>
                  </a:cxn>
                  <a:cxn ang="0">
                    <a:pos x="T6" y="T7"/>
                  </a:cxn>
                  <a:cxn ang="0">
                    <a:pos x="T8" y="T9"/>
                  </a:cxn>
                  <a:cxn ang="0">
                    <a:pos x="T10" y="T11"/>
                  </a:cxn>
                  <a:cxn ang="0">
                    <a:pos x="T12" y="T13"/>
                  </a:cxn>
                </a:cxnLst>
                <a:rect l="0" t="0" r="r" b="b"/>
                <a:pathLst>
                  <a:path w="977" h="1705">
                    <a:moveTo>
                      <a:pt x="0" y="106"/>
                    </a:moveTo>
                    <a:cubicBezTo>
                      <a:pt x="19" y="158"/>
                      <a:pt x="19" y="158"/>
                      <a:pt x="19" y="158"/>
                    </a:cubicBezTo>
                    <a:cubicBezTo>
                      <a:pt x="285" y="61"/>
                      <a:pt x="626" y="326"/>
                      <a:pt x="772" y="730"/>
                    </a:cubicBezTo>
                    <a:cubicBezTo>
                      <a:pt x="919" y="1135"/>
                      <a:pt x="826" y="1552"/>
                      <a:pt x="559" y="1649"/>
                    </a:cubicBezTo>
                    <a:cubicBezTo>
                      <a:pt x="580" y="1705"/>
                      <a:pt x="580" y="1705"/>
                      <a:pt x="580" y="1705"/>
                    </a:cubicBezTo>
                    <a:cubicBezTo>
                      <a:pt x="871" y="1600"/>
                      <a:pt x="977" y="1156"/>
                      <a:pt x="817" y="714"/>
                    </a:cubicBezTo>
                    <a:cubicBezTo>
                      <a:pt x="656" y="273"/>
                      <a:pt x="291" y="0"/>
                      <a:pt x="0" y="106"/>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3" name="Freeform 11"/>
              <p:cNvSpPr/>
              <p:nvPr/>
            </p:nvSpPr>
            <p:spPr bwMode="auto">
              <a:xfrm>
                <a:off x="3019425" y="57150"/>
                <a:ext cx="1422400" cy="3854450"/>
              </a:xfrm>
              <a:custGeom>
                <a:avLst/>
                <a:gdLst>
                  <a:gd name="T0" fmla="*/ 870 w 896"/>
                  <a:gd name="T1" fmla="*/ 2428 h 2428"/>
                  <a:gd name="T2" fmla="*/ 896 w 896"/>
                  <a:gd name="T3" fmla="*/ 2419 h 2428"/>
                  <a:gd name="T4" fmla="*/ 26 w 896"/>
                  <a:gd name="T5" fmla="*/ 0 h 2428"/>
                  <a:gd name="T6" fmla="*/ 0 w 896"/>
                  <a:gd name="T7" fmla="*/ 9 h 2428"/>
                  <a:gd name="T8" fmla="*/ 870 w 896"/>
                  <a:gd name="T9" fmla="*/ 2428 h 2428"/>
                </a:gdLst>
                <a:ahLst/>
                <a:cxnLst>
                  <a:cxn ang="0">
                    <a:pos x="T0" y="T1"/>
                  </a:cxn>
                  <a:cxn ang="0">
                    <a:pos x="T2" y="T3"/>
                  </a:cxn>
                  <a:cxn ang="0">
                    <a:pos x="T4" y="T5"/>
                  </a:cxn>
                  <a:cxn ang="0">
                    <a:pos x="T6" y="T7"/>
                  </a:cxn>
                  <a:cxn ang="0">
                    <a:pos x="T8" y="T9"/>
                  </a:cxn>
                </a:cxnLst>
                <a:rect l="0" t="0" r="r" b="b"/>
                <a:pathLst>
                  <a:path w="896" h="2428">
                    <a:moveTo>
                      <a:pt x="870" y="2428"/>
                    </a:moveTo>
                    <a:lnTo>
                      <a:pt x="896" y="2419"/>
                    </a:lnTo>
                    <a:lnTo>
                      <a:pt x="26" y="0"/>
                    </a:lnTo>
                    <a:lnTo>
                      <a:pt x="0" y="9"/>
                    </a:lnTo>
                    <a:lnTo>
                      <a:pt x="870" y="2428"/>
                    </a:ln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cxnSp>
          <p:nvCxnSpPr>
            <p:cNvPr id="16" name="Straight Connector 15"/>
            <p:cNvCxnSpPr/>
            <p:nvPr/>
          </p:nvCxnSpPr>
          <p:spPr>
            <a:xfrm flipV="1">
              <a:off x="1941951" y="3245604"/>
              <a:ext cx="1774663" cy="74668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Isosceles Triangle 17"/>
            <p:cNvSpPr/>
            <p:nvPr/>
          </p:nvSpPr>
          <p:spPr>
            <a:xfrm rot="4079480">
              <a:off x="3582999" y="3070462"/>
              <a:ext cx="208345" cy="369332"/>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2" name="Group 1"/>
          <p:cNvGrpSpPr/>
          <p:nvPr/>
        </p:nvGrpSpPr>
        <p:grpSpPr>
          <a:xfrm>
            <a:off x="8771744" y="1869783"/>
            <a:ext cx="3235248" cy="3786265"/>
            <a:chOff x="7913660" y="2063697"/>
            <a:chExt cx="3235248" cy="3786265"/>
          </a:xfrm>
        </p:grpSpPr>
        <p:sp>
          <p:nvSpPr>
            <p:cNvPr id="25" name="Oval 24"/>
            <p:cNvSpPr/>
            <p:nvPr/>
          </p:nvSpPr>
          <p:spPr>
            <a:xfrm>
              <a:off x="9045072" y="5626737"/>
              <a:ext cx="2103836" cy="223225"/>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 name="Rectangle: Rounded Corners 38"/>
            <p:cNvSpPr/>
            <p:nvPr/>
          </p:nvSpPr>
          <p:spPr>
            <a:xfrm rot="20234284">
              <a:off x="10341180" y="4762967"/>
              <a:ext cx="181229" cy="101004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Rectangle: Rounded Corners 39"/>
            <p:cNvSpPr/>
            <p:nvPr/>
          </p:nvSpPr>
          <p:spPr>
            <a:xfrm rot="1307746">
              <a:off x="9585954" y="5111407"/>
              <a:ext cx="152559" cy="61732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30" name="Group 29"/>
            <p:cNvGrpSpPr/>
            <p:nvPr/>
          </p:nvGrpSpPr>
          <p:grpSpPr>
            <a:xfrm rot="535395">
              <a:off x="9021558" y="2063697"/>
              <a:ext cx="1800896" cy="3121056"/>
              <a:chOff x="6176100" y="2992625"/>
              <a:chExt cx="2086518" cy="2086518"/>
            </a:xfrm>
          </p:grpSpPr>
          <p:sp>
            <p:nvSpPr>
              <p:cNvPr id="19" name="Circle: Hollow 18"/>
              <p:cNvSpPr/>
              <p:nvPr/>
            </p:nvSpPr>
            <p:spPr>
              <a:xfrm>
                <a:off x="6176100" y="2992625"/>
                <a:ext cx="2086518" cy="2086518"/>
              </a:xfrm>
              <a:prstGeom prst="donut">
                <a:avLst>
                  <a:gd name="adj" fmla="val 89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32" name="Circle: Hollow 31"/>
              <p:cNvSpPr/>
              <p:nvPr/>
            </p:nvSpPr>
            <p:spPr>
              <a:xfrm>
                <a:off x="6513918" y="3330443"/>
                <a:ext cx="1410882" cy="1410882"/>
              </a:xfrm>
              <a:prstGeom prst="donut">
                <a:avLst>
                  <a:gd name="adj" fmla="val 112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34" name="Circle: Hollow 33"/>
              <p:cNvSpPr/>
              <p:nvPr/>
            </p:nvSpPr>
            <p:spPr>
              <a:xfrm>
                <a:off x="6840366" y="3646067"/>
                <a:ext cx="779634" cy="779634"/>
              </a:xfrm>
              <a:prstGeom prst="donut">
                <a:avLst>
                  <a:gd name="adj" fmla="val 1751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0" name="Oval 19"/>
              <p:cNvSpPr/>
              <p:nvPr/>
            </p:nvSpPr>
            <p:spPr>
              <a:xfrm>
                <a:off x="7087293" y="3891549"/>
                <a:ext cx="285780" cy="2857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50" name="Group 49"/>
            <p:cNvGrpSpPr/>
            <p:nvPr/>
          </p:nvGrpSpPr>
          <p:grpSpPr>
            <a:xfrm rot="1434524">
              <a:off x="7913660" y="3176948"/>
              <a:ext cx="1929887" cy="841333"/>
              <a:chOff x="8419743" y="1081666"/>
              <a:chExt cx="1929887" cy="841333"/>
            </a:xfrm>
          </p:grpSpPr>
          <p:cxnSp>
            <p:nvCxnSpPr>
              <p:cNvPr id="48" name="Straight Connector 47"/>
              <p:cNvCxnSpPr/>
              <p:nvPr/>
            </p:nvCxnSpPr>
            <p:spPr>
              <a:xfrm flipV="1">
                <a:off x="8419743" y="1176315"/>
                <a:ext cx="1774663" cy="74668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Isosceles Triangle 48"/>
              <p:cNvSpPr/>
              <p:nvPr/>
            </p:nvSpPr>
            <p:spPr>
              <a:xfrm rot="4079480">
                <a:off x="10060791" y="1001173"/>
                <a:ext cx="208345" cy="369332"/>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54" name="Group 53"/>
            <p:cNvGrpSpPr/>
            <p:nvPr/>
          </p:nvGrpSpPr>
          <p:grpSpPr>
            <a:xfrm rot="487849">
              <a:off x="8018522" y="4170072"/>
              <a:ext cx="1929887" cy="841333"/>
              <a:chOff x="8419743" y="1081666"/>
              <a:chExt cx="1929887" cy="841333"/>
            </a:xfrm>
            <a:solidFill>
              <a:schemeClr val="accent2"/>
            </a:solidFill>
          </p:grpSpPr>
          <p:cxnSp>
            <p:nvCxnSpPr>
              <p:cNvPr id="55" name="Straight Connector 54"/>
              <p:cNvCxnSpPr/>
              <p:nvPr/>
            </p:nvCxnSpPr>
            <p:spPr>
              <a:xfrm flipV="1">
                <a:off x="8419743" y="1176315"/>
                <a:ext cx="1774663" cy="746684"/>
              </a:xfrm>
              <a:prstGeom prst="line">
                <a:avLst/>
              </a:prstGeom>
              <a:grpFill/>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6" name="Isosceles Triangle 55"/>
              <p:cNvSpPr/>
              <p:nvPr/>
            </p:nvSpPr>
            <p:spPr>
              <a:xfrm rot="4079480">
                <a:off x="10060791" y="1001173"/>
                <a:ext cx="208345" cy="3693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57" name="Group 56"/>
          <p:cNvGrpSpPr/>
          <p:nvPr/>
        </p:nvGrpSpPr>
        <p:grpSpPr>
          <a:xfrm rot="2094843">
            <a:off x="8676750" y="2052670"/>
            <a:ext cx="1929887" cy="841333"/>
            <a:chOff x="8419743" y="1081666"/>
            <a:chExt cx="1929887" cy="841333"/>
          </a:xfrm>
          <a:solidFill>
            <a:schemeClr val="accent5"/>
          </a:solidFill>
        </p:grpSpPr>
        <p:cxnSp>
          <p:nvCxnSpPr>
            <p:cNvPr id="58" name="Straight Connector 57"/>
            <p:cNvCxnSpPr/>
            <p:nvPr/>
          </p:nvCxnSpPr>
          <p:spPr>
            <a:xfrm flipV="1">
              <a:off x="8419743" y="1176315"/>
              <a:ext cx="1774663" cy="746684"/>
            </a:xfrm>
            <a:prstGeom prst="line">
              <a:avLst/>
            </a:prstGeom>
            <a:grpFill/>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9" name="Isosceles Triangle 58"/>
            <p:cNvSpPr/>
            <p:nvPr/>
          </p:nvSpPr>
          <p:spPr>
            <a:xfrm rot="4079480">
              <a:off x="10060791" y="1001173"/>
              <a:ext cx="208345" cy="3693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4" name="TextBox 3"/>
          <p:cNvSpPr txBox="1"/>
          <p:nvPr/>
        </p:nvSpPr>
        <p:spPr>
          <a:xfrm>
            <a:off x="3019743" y="4212014"/>
            <a:ext cx="5501253" cy="14773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err="1" smtClean="0">
                <a:solidFill>
                  <a:schemeClr val="bg1"/>
                </a:solidFill>
              </a:rPr>
              <a:t>Dibutuhkan</a:t>
            </a:r>
            <a:r>
              <a:rPr lang="en-US" sz="2000" dirty="0" smtClean="0">
                <a:solidFill>
                  <a:schemeClr val="bg1"/>
                </a:solidFill>
              </a:rPr>
              <a:t> </a:t>
            </a:r>
            <a:r>
              <a:rPr lang="en-US" sz="2000" i="1" dirty="0" smtClean="0">
                <a:solidFill>
                  <a:schemeClr val="bg1"/>
                </a:solidFill>
              </a:rPr>
              <a:t>tools</a:t>
            </a:r>
            <a:r>
              <a:rPr lang="en-US" sz="2000" dirty="0" smtClean="0">
                <a:solidFill>
                  <a:schemeClr val="bg1"/>
                </a:solidFill>
              </a:rPr>
              <a:t> yang </a:t>
            </a:r>
            <a:r>
              <a:rPr lang="en-US" sz="2000" dirty="0" err="1" smtClean="0">
                <a:solidFill>
                  <a:schemeClr val="bg1"/>
                </a:solidFill>
              </a:rPr>
              <a:t>dapat</a:t>
            </a:r>
            <a:r>
              <a:rPr lang="en-US" sz="2000" dirty="0" smtClean="0">
                <a:solidFill>
                  <a:schemeClr val="bg1"/>
                </a:solidFill>
              </a:rPr>
              <a:t> </a:t>
            </a:r>
            <a:r>
              <a:rPr lang="en-US" sz="2000" dirty="0" err="1" smtClean="0">
                <a:solidFill>
                  <a:schemeClr val="bg1"/>
                </a:solidFill>
              </a:rPr>
              <a:t>mengklasifikasi</a:t>
            </a:r>
            <a:r>
              <a:rPr lang="en-US" sz="2000" dirty="0" smtClean="0">
                <a:solidFill>
                  <a:schemeClr val="bg1"/>
                </a:solidFill>
              </a:rPr>
              <a:t> </a:t>
            </a:r>
            <a:r>
              <a:rPr lang="en-US" sz="2000" i="1" dirty="0" smtClean="0">
                <a:solidFill>
                  <a:schemeClr val="bg1"/>
                </a:solidFill>
              </a:rPr>
              <a:t>customer</a:t>
            </a:r>
            <a:r>
              <a:rPr lang="en-US" sz="2000" dirty="0" smtClean="0">
                <a:solidFill>
                  <a:schemeClr val="bg1"/>
                </a:solidFill>
              </a:rPr>
              <a:t> </a:t>
            </a:r>
            <a:r>
              <a:rPr lang="en-US" sz="2000" dirty="0" err="1" smtClean="0">
                <a:solidFill>
                  <a:schemeClr val="bg1"/>
                </a:solidFill>
              </a:rPr>
              <a:t>berdasarkan</a:t>
            </a:r>
            <a:r>
              <a:rPr lang="en-US" sz="2000" dirty="0" smtClean="0">
                <a:solidFill>
                  <a:schemeClr val="bg1"/>
                </a:solidFill>
              </a:rPr>
              <a:t> </a:t>
            </a:r>
            <a:r>
              <a:rPr lang="en-US" sz="2000" dirty="0" err="1" smtClean="0">
                <a:solidFill>
                  <a:schemeClr val="bg1"/>
                </a:solidFill>
              </a:rPr>
              <a:t>kemungkinan</a:t>
            </a:r>
            <a:r>
              <a:rPr lang="en-US" sz="2000" dirty="0" smtClean="0">
                <a:solidFill>
                  <a:schemeClr val="bg1"/>
                </a:solidFill>
              </a:rPr>
              <a:t> default-</a:t>
            </a:r>
            <a:r>
              <a:rPr lang="en-US" sz="2000" dirty="0" err="1" smtClean="0">
                <a:solidFill>
                  <a:schemeClr val="bg1"/>
                </a:solidFill>
              </a:rPr>
              <a:t>nya</a:t>
            </a:r>
            <a:endParaRPr lang="en-US" sz="2000" dirty="0">
              <a:solidFill>
                <a:schemeClr val="bg1"/>
              </a:solidFill>
            </a:endParaRPr>
          </a:p>
          <a:p>
            <a:pPr>
              <a:lnSpc>
                <a:spcPct val="150000"/>
              </a:lnSpc>
            </a:pPr>
            <a:endParaRPr lang="en-US" sz="2000" dirty="0">
              <a:solidFill>
                <a:schemeClr val="bg1"/>
              </a:solidFill>
            </a:endParaRPr>
          </a:p>
        </p:txBody>
      </p:sp>
      <p:sp>
        <p:nvSpPr>
          <p:cNvPr id="33" name="TextBox 32"/>
          <p:cNvSpPr txBox="1"/>
          <p:nvPr/>
        </p:nvSpPr>
        <p:spPr>
          <a:xfrm>
            <a:off x="2976819" y="2120028"/>
            <a:ext cx="5561465" cy="2400657"/>
          </a:xfrm>
          <a:prstGeom prst="rect">
            <a:avLst/>
          </a:prstGeom>
          <a:noFill/>
        </p:spPr>
        <p:txBody>
          <a:bodyPr wrap="square" rtlCol="0">
            <a:spAutoFit/>
          </a:bodyPr>
          <a:lstStyle/>
          <a:p>
            <a:pPr marL="285750" indent="-285750">
              <a:lnSpc>
                <a:spcPct val="150000"/>
              </a:lnSpc>
              <a:buFont typeface="Arial" panose="020B0604020202020204" pitchFamily="34" charset="0"/>
              <a:buChar char="•"/>
              <a:defRPr/>
            </a:pPr>
            <a:r>
              <a:rPr lang="en-US" sz="2000" dirty="0" err="1">
                <a:solidFill>
                  <a:schemeClr val="bg1"/>
                </a:solidFill>
              </a:rPr>
              <a:t>Pemberian</a:t>
            </a:r>
            <a:r>
              <a:rPr lang="en-US" sz="2000" dirty="0">
                <a:solidFill>
                  <a:schemeClr val="bg1"/>
                </a:solidFill>
              </a:rPr>
              <a:t> credit </a:t>
            </a:r>
            <a:r>
              <a:rPr lang="en-US" sz="2000" dirty="0" err="1">
                <a:solidFill>
                  <a:schemeClr val="bg1"/>
                </a:solidFill>
              </a:rPr>
              <a:t>pada</a:t>
            </a:r>
            <a:r>
              <a:rPr lang="en-US" sz="2000" dirty="0">
                <a:solidFill>
                  <a:schemeClr val="bg1"/>
                </a:solidFill>
              </a:rPr>
              <a:t> customer </a:t>
            </a:r>
            <a:r>
              <a:rPr lang="en-US" sz="2000" dirty="0" err="1">
                <a:solidFill>
                  <a:schemeClr val="bg1"/>
                </a:solidFill>
              </a:rPr>
              <a:t>selalu</a:t>
            </a:r>
            <a:r>
              <a:rPr lang="en-US" sz="2000" dirty="0">
                <a:solidFill>
                  <a:schemeClr val="bg1"/>
                </a:solidFill>
              </a:rPr>
              <a:t> </a:t>
            </a:r>
            <a:r>
              <a:rPr lang="en-US" sz="2000" dirty="0" err="1">
                <a:solidFill>
                  <a:schemeClr val="bg1"/>
                </a:solidFill>
              </a:rPr>
              <a:t>memberikan</a:t>
            </a:r>
            <a:r>
              <a:rPr lang="en-US" sz="2000" dirty="0">
                <a:solidFill>
                  <a:schemeClr val="bg1"/>
                </a:solidFill>
              </a:rPr>
              <a:t> </a:t>
            </a:r>
            <a:r>
              <a:rPr lang="en-US" sz="2000" dirty="0" err="1">
                <a:solidFill>
                  <a:schemeClr val="bg1"/>
                </a:solidFill>
              </a:rPr>
              <a:t>potensi</a:t>
            </a:r>
            <a:r>
              <a:rPr lang="en-US" sz="2000" dirty="0">
                <a:solidFill>
                  <a:schemeClr val="bg1"/>
                </a:solidFill>
              </a:rPr>
              <a:t> </a:t>
            </a:r>
            <a:r>
              <a:rPr lang="en-US" sz="2000" dirty="0" err="1">
                <a:solidFill>
                  <a:schemeClr val="bg1"/>
                </a:solidFill>
              </a:rPr>
              <a:t>resiko</a:t>
            </a:r>
            <a:r>
              <a:rPr lang="en-US" sz="2000" dirty="0">
                <a:solidFill>
                  <a:schemeClr val="bg1"/>
                </a:solidFill>
              </a:rPr>
              <a:t> </a:t>
            </a:r>
            <a:r>
              <a:rPr lang="en-US" sz="2000" dirty="0" err="1">
                <a:solidFill>
                  <a:schemeClr val="bg1"/>
                </a:solidFill>
              </a:rPr>
              <a:t>bagi</a:t>
            </a:r>
            <a:r>
              <a:rPr lang="en-US" sz="2000" dirty="0">
                <a:solidFill>
                  <a:schemeClr val="bg1"/>
                </a:solidFill>
              </a:rPr>
              <a:t> bank, </a:t>
            </a:r>
            <a:r>
              <a:rPr lang="en-US" sz="2000" dirty="0" err="1">
                <a:solidFill>
                  <a:schemeClr val="bg1"/>
                </a:solidFill>
              </a:rPr>
              <a:t>dibutuhkan</a:t>
            </a:r>
            <a:r>
              <a:rPr lang="en-US" sz="2000" dirty="0">
                <a:solidFill>
                  <a:schemeClr val="bg1"/>
                </a:solidFill>
              </a:rPr>
              <a:t> </a:t>
            </a:r>
            <a:r>
              <a:rPr lang="en-US" sz="2000" dirty="0" err="1">
                <a:solidFill>
                  <a:schemeClr val="bg1"/>
                </a:solidFill>
              </a:rPr>
              <a:t>pemodelan</a:t>
            </a:r>
            <a:r>
              <a:rPr lang="en-US" sz="2000" dirty="0">
                <a:solidFill>
                  <a:schemeClr val="bg1"/>
                </a:solidFill>
              </a:rPr>
              <a:t> </a:t>
            </a:r>
            <a:r>
              <a:rPr lang="en-US" sz="2000" dirty="0" err="1">
                <a:solidFill>
                  <a:schemeClr val="bg1"/>
                </a:solidFill>
              </a:rPr>
              <a:t>dengan</a:t>
            </a:r>
            <a:r>
              <a:rPr lang="en-US" sz="2000" dirty="0">
                <a:solidFill>
                  <a:schemeClr val="bg1"/>
                </a:solidFill>
              </a:rPr>
              <a:t> </a:t>
            </a:r>
            <a:r>
              <a:rPr lang="en-US" sz="2000" b="1" dirty="0" err="1">
                <a:solidFill>
                  <a:schemeClr val="bg1"/>
                </a:solidFill>
              </a:rPr>
              <a:t>tingkat</a:t>
            </a:r>
            <a:r>
              <a:rPr lang="en-US" sz="2000" b="1" dirty="0">
                <a:solidFill>
                  <a:schemeClr val="bg1"/>
                </a:solidFill>
              </a:rPr>
              <a:t> </a:t>
            </a:r>
            <a:r>
              <a:rPr lang="en-US" sz="2000" b="1" dirty="0" err="1">
                <a:solidFill>
                  <a:schemeClr val="bg1"/>
                </a:solidFill>
              </a:rPr>
              <a:t>akurasi</a:t>
            </a:r>
            <a:r>
              <a:rPr lang="en-US" sz="2000" b="1" dirty="0">
                <a:solidFill>
                  <a:schemeClr val="bg1"/>
                </a:solidFill>
              </a:rPr>
              <a:t> </a:t>
            </a:r>
            <a:r>
              <a:rPr lang="en-US" sz="2000" dirty="0">
                <a:solidFill>
                  <a:schemeClr val="bg1"/>
                </a:solidFill>
              </a:rPr>
              <a:t>yang </a:t>
            </a:r>
            <a:r>
              <a:rPr lang="en-US" sz="2000" b="1" dirty="0" err="1">
                <a:solidFill>
                  <a:schemeClr val="bg1"/>
                </a:solidFill>
              </a:rPr>
              <a:t>tinggi</a:t>
            </a:r>
            <a:r>
              <a:rPr lang="en-US" sz="2000" dirty="0">
                <a:solidFill>
                  <a:schemeClr val="bg1"/>
                </a:solidFill>
              </a:rPr>
              <a:t> agar </a:t>
            </a:r>
            <a:r>
              <a:rPr lang="en-US" sz="2000" dirty="0" err="1">
                <a:solidFill>
                  <a:schemeClr val="bg1"/>
                </a:solidFill>
              </a:rPr>
              <a:t>diperoleh</a:t>
            </a:r>
            <a:r>
              <a:rPr lang="en-US" sz="2000" dirty="0">
                <a:solidFill>
                  <a:schemeClr val="bg1"/>
                </a:solidFill>
              </a:rPr>
              <a:t> </a:t>
            </a:r>
            <a:r>
              <a:rPr lang="en-US" sz="2000" dirty="0" err="1">
                <a:solidFill>
                  <a:schemeClr val="bg1"/>
                </a:solidFill>
              </a:rPr>
              <a:t>resiko</a:t>
            </a:r>
            <a:r>
              <a:rPr lang="en-US" sz="2000" dirty="0">
                <a:solidFill>
                  <a:schemeClr val="bg1"/>
                </a:solidFill>
              </a:rPr>
              <a:t> </a:t>
            </a:r>
            <a:r>
              <a:rPr lang="en-US" sz="2000" dirty="0" err="1">
                <a:solidFill>
                  <a:schemeClr val="bg1"/>
                </a:solidFill>
              </a:rPr>
              <a:t>sekecil-kecilnya</a:t>
            </a:r>
            <a:endParaRPr lang="en-US" sz="2000" dirty="0">
              <a:solidFill>
                <a:schemeClr val="bg1"/>
              </a:solidFill>
            </a:endParaRPr>
          </a:p>
          <a:p>
            <a:pPr marL="0" marR="0" lvl="0" indent="0" defTabSz="914400" rtl="0" eaLnBrk="1" fontAlgn="auto" latinLnBrk="0" hangingPunct="1">
              <a:lnSpc>
                <a:spcPct val="150000"/>
              </a:lnSpc>
              <a:spcBef>
                <a:spcPts val="0"/>
              </a:spcBef>
              <a:spcAft>
                <a:spcPts val="0"/>
              </a:spcAft>
              <a:buClrTx/>
              <a:buSzTx/>
              <a:buFontTx/>
              <a:buNone/>
              <a:defRPr/>
            </a:pPr>
            <a:endParaRPr kumimoji="0" lang="en-GB" sz="2000" b="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5" name="TextBox 34"/>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Problem &amp; Goals</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7" name="TextBox 36"/>
          <p:cNvSpPr txBox="1"/>
          <p:nvPr/>
        </p:nvSpPr>
        <p:spPr>
          <a:xfrm>
            <a:off x="3019742" y="5376902"/>
            <a:ext cx="5501253" cy="1938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err="1" smtClean="0">
                <a:solidFill>
                  <a:schemeClr val="bg1"/>
                </a:solidFill>
              </a:rPr>
              <a:t>Identifikasi</a:t>
            </a:r>
            <a:r>
              <a:rPr lang="en-US" sz="2000" dirty="0" smtClean="0">
                <a:solidFill>
                  <a:schemeClr val="bg1"/>
                </a:solidFill>
              </a:rPr>
              <a:t> </a:t>
            </a:r>
            <a:r>
              <a:rPr lang="en-US" sz="2000" dirty="0" err="1" smtClean="0">
                <a:solidFill>
                  <a:schemeClr val="bg1"/>
                </a:solidFill>
              </a:rPr>
              <a:t>faktor-faktor</a:t>
            </a:r>
            <a:r>
              <a:rPr lang="en-US" sz="2000" dirty="0" smtClean="0">
                <a:solidFill>
                  <a:schemeClr val="bg1"/>
                </a:solidFill>
              </a:rPr>
              <a:t> </a:t>
            </a:r>
            <a:r>
              <a:rPr lang="en-US" sz="2000" dirty="0" smtClean="0">
                <a:solidFill>
                  <a:schemeClr val="bg1"/>
                </a:solidFill>
              </a:rPr>
              <a:t>yang paling </a:t>
            </a:r>
            <a:r>
              <a:rPr lang="en-US" sz="2000" dirty="0" err="1" smtClean="0">
                <a:solidFill>
                  <a:schemeClr val="bg1"/>
                </a:solidFill>
              </a:rPr>
              <a:t>mempengaruhi</a:t>
            </a:r>
            <a:r>
              <a:rPr lang="en-US" sz="2000" dirty="0" smtClean="0">
                <a:solidFill>
                  <a:schemeClr val="bg1"/>
                </a:solidFill>
              </a:rPr>
              <a:t> </a:t>
            </a:r>
            <a:r>
              <a:rPr lang="en-US" sz="2000" dirty="0" err="1" smtClean="0">
                <a:solidFill>
                  <a:schemeClr val="bg1"/>
                </a:solidFill>
              </a:rPr>
              <a:t>kemungkinan</a:t>
            </a:r>
            <a:r>
              <a:rPr lang="en-US" sz="2000" dirty="0" smtClean="0">
                <a:solidFill>
                  <a:schemeClr val="bg1"/>
                </a:solidFill>
              </a:rPr>
              <a:t> </a:t>
            </a:r>
            <a:r>
              <a:rPr lang="en-US" sz="2000" i="1" dirty="0" smtClean="0">
                <a:solidFill>
                  <a:schemeClr val="bg1"/>
                </a:solidFill>
              </a:rPr>
              <a:t>default</a:t>
            </a:r>
            <a:r>
              <a:rPr lang="en-US" sz="2000" dirty="0" smtClean="0">
                <a:solidFill>
                  <a:schemeClr val="bg1"/>
                </a:solidFill>
              </a:rPr>
              <a:t> </a:t>
            </a:r>
            <a:r>
              <a:rPr lang="en-US" sz="2000" dirty="0" err="1" smtClean="0">
                <a:solidFill>
                  <a:schemeClr val="bg1"/>
                </a:solidFill>
              </a:rPr>
              <a:t>pada</a:t>
            </a:r>
            <a:r>
              <a:rPr lang="en-US" sz="2000" dirty="0" smtClean="0">
                <a:solidFill>
                  <a:schemeClr val="bg1"/>
                </a:solidFill>
              </a:rPr>
              <a:t> customer</a:t>
            </a:r>
            <a:endParaRPr lang="en-US" sz="2000" dirty="0">
              <a:solidFill>
                <a:schemeClr val="bg1"/>
              </a:solidFill>
            </a:endParaRPr>
          </a:p>
          <a:p>
            <a:pPr>
              <a:lnSpc>
                <a:spcPct val="150000"/>
              </a:lnSpc>
            </a:pPr>
            <a:endParaRPr lang="en-US" sz="2000" dirty="0">
              <a:solidFill>
                <a:schemeClr val="bg1"/>
              </a:solidFill>
            </a:endParaRPr>
          </a:p>
        </p:txBody>
      </p:sp>
    </p:spTree>
    <p:extLst>
      <p:ext uri="{BB962C8B-B14F-4D97-AF65-F5344CB8AC3E}">
        <p14:creationId xmlns:p14="http://schemas.microsoft.com/office/powerpoint/2010/main" val="23359383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2995872" y="0"/>
            <a:ext cx="9196128" cy="6858000"/>
          </a:xfrm>
          <a:prstGeom prst="rect">
            <a:avLst/>
          </a:prstGeom>
          <a:solidFill>
            <a:srgbClr val="3494BA">
              <a:lumMod val="50000"/>
            </a:srgbClr>
          </a:solidFill>
          <a:ln w="12700" cap="flat" cmpd="sng" algn="ctr">
            <a:solidFill>
              <a:srgbClr val="3494BA">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5" name="TextBox 4"/>
          <p:cNvSpPr txBox="1"/>
          <p:nvPr/>
        </p:nvSpPr>
        <p:spPr>
          <a:xfrm>
            <a:off x="704081" y="904422"/>
            <a:ext cx="663696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5000" b="1" i="0" u="none" strike="noStrike" kern="1200" cap="none" spc="0" normalizeH="0" baseline="0" noProof="0" dirty="0" smtClean="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Goals</a:t>
            </a:r>
            <a:endParaRPr kumimoji="0" lang="en-US" sz="50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38" name="Group 37"/>
          <p:cNvGrpSpPr/>
          <p:nvPr/>
        </p:nvGrpSpPr>
        <p:grpSpPr>
          <a:xfrm>
            <a:off x="250209" y="2011706"/>
            <a:ext cx="2669089" cy="3644342"/>
            <a:chOff x="1202749" y="2546246"/>
            <a:chExt cx="2669089" cy="3644342"/>
          </a:xfrm>
        </p:grpSpPr>
        <p:sp>
          <p:nvSpPr>
            <p:cNvPr id="28" name="Oval 27"/>
            <p:cNvSpPr/>
            <p:nvPr/>
          </p:nvSpPr>
          <p:spPr>
            <a:xfrm>
              <a:off x="1686283" y="6105916"/>
              <a:ext cx="713214" cy="84672"/>
            </a:xfrm>
            <a:prstGeom prst="ellipse">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Oval 26"/>
            <p:cNvSpPr/>
            <p:nvPr/>
          </p:nvSpPr>
          <p:spPr>
            <a:xfrm>
              <a:off x="2829283" y="6067816"/>
              <a:ext cx="713214" cy="84672"/>
            </a:xfrm>
            <a:prstGeom prst="ellipse">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14" name="Group 13"/>
            <p:cNvGrpSpPr/>
            <p:nvPr/>
          </p:nvGrpSpPr>
          <p:grpSpPr>
            <a:xfrm>
              <a:off x="1202749" y="2546246"/>
              <a:ext cx="2339748" cy="3605089"/>
              <a:chOff x="795338" y="-196850"/>
              <a:chExt cx="4591050" cy="7073900"/>
            </a:xfrm>
          </p:grpSpPr>
          <p:sp>
            <p:nvSpPr>
              <p:cNvPr id="7" name="Freeform 5"/>
              <p:cNvSpPr/>
              <p:nvPr/>
            </p:nvSpPr>
            <p:spPr bwMode="auto">
              <a:xfrm>
                <a:off x="795338" y="1270000"/>
                <a:ext cx="4360863" cy="5607050"/>
              </a:xfrm>
              <a:custGeom>
                <a:avLst/>
                <a:gdLst>
                  <a:gd name="T0" fmla="*/ 1080 w 1831"/>
                  <a:gd name="T1" fmla="*/ 1234 h 2335"/>
                  <a:gd name="T2" fmla="*/ 977 w 1831"/>
                  <a:gd name="T3" fmla="*/ 1329 h 2335"/>
                  <a:gd name="T4" fmla="*/ 878 w 1831"/>
                  <a:gd name="T5" fmla="*/ 1889 h 2335"/>
                  <a:gd name="T6" fmla="*/ 807 w 1831"/>
                  <a:gd name="T7" fmla="*/ 2234 h 2335"/>
                  <a:gd name="T8" fmla="*/ 700 w 1831"/>
                  <a:gd name="T9" fmla="*/ 2326 h 2335"/>
                  <a:gd name="T10" fmla="*/ 575 w 1831"/>
                  <a:gd name="T11" fmla="*/ 2271 h 2335"/>
                  <a:gd name="T12" fmla="*/ 558 w 1831"/>
                  <a:gd name="T13" fmla="*/ 2102 h 2335"/>
                  <a:gd name="T14" fmla="*/ 641 w 1831"/>
                  <a:gd name="T15" fmla="*/ 1658 h 2335"/>
                  <a:gd name="T16" fmla="*/ 719 w 1831"/>
                  <a:gd name="T17" fmla="*/ 1262 h 2335"/>
                  <a:gd name="T18" fmla="*/ 682 w 1831"/>
                  <a:gd name="T19" fmla="*/ 1068 h 2335"/>
                  <a:gd name="T20" fmla="*/ 546 w 1831"/>
                  <a:gd name="T21" fmla="*/ 743 h 2335"/>
                  <a:gd name="T22" fmla="*/ 497 w 1831"/>
                  <a:gd name="T23" fmla="*/ 715 h 2335"/>
                  <a:gd name="T24" fmla="*/ 95 w 1831"/>
                  <a:gd name="T25" fmla="*/ 730 h 2335"/>
                  <a:gd name="T26" fmla="*/ 6 w 1831"/>
                  <a:gd name="T27" fmla="*/ 654 h 2335"/>
                  <a:gd name="T28" fmla="*/ 64 w 1831"/>
                  <a:gd name="T29" fmla="*/ 557 h 2335"/>
                  <a:gd name="T30" fmla="*/ 254 w 1831"/>
                  <a:gd name="T31" fmla="*/ 505 h 2335"/>
                  <a:gd name="T32" fmla="*/ 504 w 1831"/>
                  <a:gd name="T33" fmla="*/ 439 h 2335"/>
                  <a:gd name="T34" fmla="*/ 620 w 1831"/>
                  <a:gd name="T35" fmla="*/ 465 h 2335"/>
                  <a:gd name="T36" fmla="*/ 800 w 1831"/>
                  <a:gd name="T37" fmla="*/ 394 h 2335"/>
                  <a:gd name="T38" fmla="*/ 1666 w 1831"/>
                  <a:gd name="T39" fmla="*/ 26 h 2335"/>
                  <a:gd name="T40" fmla="*/ 1808 w 1831"/>
                  <a:gd name="T41" fmla="*/ 66 h 2335"/>
                  <a:gd name="T42" fmla="*/ 1751 w 1831"/>
                  <a:gd name="T43" fmla="*/ 193 h 2335"/>
                  <a:gd name="T44" fmla="*/ 1319 w 1831"/>
                  <a:gd name="T45" fmla="*/ 379 h 2335"/>
                  <a:gd name="T46" fmla="*/ 1083 w 1831"/>
                  <a:gd name="T47" fmla="*/ 474 h 2335"/>
                  <a:gd name="T48" fmla="*/ 1065 w 1831"/>
                  <a:gd name="T49" fmla="*/ 517 h 2335"/>
                  <a:gd name="T50" fmla="*/ 1326 w 1831"/>
                  <a:gd name="T51" fmla="*/ 1133 h 2335"/>
                  <a:gd name="T52" fmla="*/ 1570 w 1831"/>
                  <a:gd name="T53" fmla="*/ 1720 h 2335"/>
                  <a:gd name="T54" fmla="*/ 1729 w 1831"/>
                  <a:gd name="T55" fmla="*/ 2097 h 2335"/>
                  <a:gd name="T56" fmla="*/ 1661 w 1831"/>
                  <a:gd name="T57" fmla="*/ 2291 h 2335"/>
                  <a:gd name="T58" fmla="*/ 1491 w 1831"/>
                  <a:gd name="T59" fmla="*/ 2213 h 2335"/>
                  <a:gd name="T60" fmla="*/ 1285 w 1831"/>
                  <a:gd name="T61" fmla="*/ 1723 h 2335"/>
                  <a:gd name="T62" fmla="*/ 1080 w 1831"/>
                  <a:gd name="T63" fmla="*/ 123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1" h="2335">
                    <a:moveTo>
                      <a:pt x="1080" y="1234"/>
                    </a:moveTo>
                    <a:cubicBezTo>
                      <a:pt x="1012" y="1239"/>
                      <a:pt x="989" y="1262"/>
                      <a:pt x="977" y="1329"/>
                    </a:cubicBezTo>
                    <a:cubicBezTo>
                      <a:pt x="945" y="1516"/>
                      <a:pt x="912" y="1703"/>
                      <a:pt x="878" y="1889"/>
                    </a:cubicBezTo>
                    <a:cubicBezTo>
                      <a:pt x="857" y="2005"/>
                      <a:pt x="831" y="2119"/>
                      <a:pt x="807" y="2234"/>
                    </a:cubicBezTo>
                    <a:cubicBezTo>
                      <a:pt x="799" y="2276"/>
                      <a:pt x="750" y="2318"/>
                      <a:pt x="700" y="2326"/>
                    </a:cubicBezTo>
                    <a:cubicBezTo>
                      <a:pt x="646" y="2335"/>
                      <a:pt x="603" y="2313"/>
                      <a:pt x="575" y="2271"/>
                    </a:cubicBezTo>
                    <a:cubicBezTo>
                      <a:pt x="541" y="2216"/>
                      <a:pt x="547" y="2159"/>
                      <a:pt x="558" y="2102"/>
                    </a:cubicBezTo>
                    <a:cubicBezTo>
                      <a:pt x="585" y="1954"/>
                      <a:pt x="613" y="1806"/>
                      <a:pt x="641" y="1658"/>
                    </a:cubicBezTo>
                    <a:cubicBezTo>
                      <a:pt x="666" y="1526"/>
                      <a:pt x="688" y="1393"/>
                      <a:pt x="719" y="1262"/>
                    </a:cubicBezTo>
                    <a:cubicBezTo>
                      <a:pt x="737" y="1188"/>
                      <a:pt x="707" y="1129"/>
                      <a:pt x="682" y="1068"/>
                    </a:cubicBezTo>
                    <a:cubicBezTo>
                      <a:pt x="638" y="959"/>
                      <a:pt x="590" y="852"/>
                      <a:pt x="546" y="743"/>
                    </a:cubicBezTo>
                    <a:cubicBezTo>
                      <a:pt x="535" y="717"/>
                      <a:pt x="524" y="714"/>
                      <a:pt x="497" y="715"/>
                    </a:cubicBezTo>
                    <a:cubicBezTo>
                      <a:pt x="363" y="723"/>
                      <a:pt x="229" y="727"/>
                      <a:pt x="95" y="730"/>
                    </a:cubicBezTo>
                    <a:cubicBezTo>
                      <a:pt x="49" y="731"/>
                      <a:pt x="14" y="699"/>
                      <a:pt x="6" y="654"/>
                    </a:cubicBezTo>
                    <a:cubicBezTo>
                      <a:pt x="0" y="614"/>
                      <a:pt x="22" y="571"/>
                      <a:pt x="64" y="557"/>
                    </a:cubicBezTo>
                    <a:cubicBezTo>
                      <a:pt x="127" y="537"/>
                      <a:pt x="190" y="522"/>
                      <a:pt x="254" y="505"/>
                    </a:cubicBezTo>
                    <a:cubicBezTo>
                      <a:pt x="337" y="483"/>
                      <a:pt x="422" y="465"/>
                      <a:pt x="504" y="439"/>
                    </a:cubicBezTo>
                    <a:cubicBezTo>
                      <a:pt x="554" y="423"/>
                      <a:pt x="592" y="436"/>
                      <a:pt x="620" y="465"/>
                    </a:cubicBezTo>
                    <a:cubicBezTo>
                      <a:pt x="683" y="440"/>
                      <a:pt x="742" y="418"/>
                      <a:pt x="800" y="394"/>
                    </a:cubicBezTo>
                    <a:cubicBezTo>
                      <a:pt x="1044" y="292"/>
                      <a:pt x="1422" y="129"/>
                      <a:pt x="1666" y="26"/>
                    </a:cubicBezTo>
                    <a:cubicBezTo>
                      <a:pt x="1726" y="0"/>
                      <a:pt x="1783" y="15"/>
                      <a:pt x="1808" y="66"/>
                    </a:cubicBezTo>
                    <a:cubicBezTo>
                      <a:pt x="1831" y="114"/>
                      <a:pt x="1811" y="166"/>
                      <a:pt x="1751" y="193"/>
                    </a:cubicBezTo>
                    <a:cubicBezTo>
                      <a:pt x="1653" y="238"/>
                      <a:pt x="1419" y="338"/>
                      <a:pt x="1319" y="379"/>
                    </a:cubicBezTo>
                    <a:cubicBezTo>
                      <a:pt x="1241" y="411"/>
                      <a:pt x="1163" y="444"/>
                      <a:pt x="1083" y="474"/>
                    </a:cubicBezTo>
                    <a:cubicBezTo>
                      <a:pt x="1057" y="484"/>
                      <a:pt x="1056" y="498"/>
                      <a:pt x="1065" y="517"/>
                    </a:cubicBezTo>
                    <a:cubicBezTo>
                      <a:pt x="1151" y="723"/>
                      <a:pt x="1239" y="927"/>
                      <a:pt x="1326" y="1133"/>
                    </a:cubicBezTo>
                    <a:cubicBezTo>
                      <a:pt x="1408" y="1328"/>
                      <a:pt x="1488" y="1525"/>
                      <a:pt x="1570" y="1720"/>
                    </a:cubicBezTo>
                    <a:cubicBezTo>
                      <a:pt x="1622" y="1846"/>
                      <a:pt x="1675" y="1972"/>
                      <a:pt x="1729" y="2097"/>
                    </a:cubicBezTo>
                    <a:cubicBezTo>
                      <a:pt x="1761" y="2171"/>
                      <a:pt x="1731" y="2260"/>
                      <a:pt x="1661" y="2291"/>
                    </a:cubicBezTo>
                    <a:cubicBezTo>
                      <a:pt x="1601" y="2318"/>
                      <a:pt x="1521" y="2283"/>
                      <a:pt x="1491" y="2213"/>
                    </a:cubicBezTo>
                    <a:cubicBezTo>
                      <a:pt x="1421" y="2050"/>
                      <a:pt x="1353" y="1886"/>
                      <a:pt x="1285" y="1723"/>
                    </a:cubicBezTo>
                    <a:cubicBezTo>
                      <a:pt x="1216" y="1559"/>
                      <a:pt x="1148" y="1396"/>
                      <a:pt x="1080" y="1234"/>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 name="Freeform 6"/>
              <p:cNvSpPr/>
              <p:nvPr/>
            </p:nvSpPr>
            <p:spPr bwMode="auto">
              <a:xfrm>
                <a:off x="1685925" y="1109663"/>
                <a:ext cx="1157288" cy="1160463"/>
              </a:xfrm>
              <a:custGeom>
                <a:avLst/>
                <a:gdLst>
                  <a:gd name="T0" fmla="*/ 479 w 486"/>
                  <a:gd name="T1" fmla="*/ 244 h 483"/>
                  <a:gd name="T2" fmla="*/ 241 w 486"/>
                  <a:gd name="T3" fmla="*/ 481 h 483"/>
                  <a:gd name="T4" fmla="*/ 1 w 486"/>
                  <a:gd name="T5" fmla="*/ 240 h 483"/>
                  <a:gd name="T6" fmla="*/ 238 w 486"/>
                  <a:gd name="T7" fmla="*/ 1 h 483"/>
                  <a:gd name="T8" fmla="*/ 479 w 486"/>
                  <a:gd name="T9" fmla="*/ 244 h 483"/>
                </a:gdLst>
                <a:ahLst/>
                <a:cxnLst>
                  <a:cxn ang="0">
                    <a:pos x="T0" y="T1"/>
                  </a:cxn>
                  <a:cxn ang="0">
                    <a:pos x="T2" y="T3"/>
                  </a:cxn>
                  <a:cxn ang="0">
                    <a:pos x="T4" y="T5"/>
                  </a:cxn>
                  <a:cxn ang="0">
                    <a:pos x="T6" y="T7"/>
                  </a:cxn>
                  <a:cxn ang="0">
                    <a:pos x="T8" y="T9"/>
                  </a:cxn>
                </a:cxnLst>
                <a:rect l="0" t="0" r="r" b="b"/>
                <a:pathLst>
                  <a:path w="486" h="483">
                    <a:moveTo>
                      <a:pt x="479" y="244"/>
                    </a:moveTo>
                    <a:cubicBezTo>
                      <a:pt x="479" y="371"/>
                      <a:pt x="366" y="483"/>
                      <a:pt x="241" y="481"/>
                    </a:cubicBezTo>
                    <a:cubicBezTo>
                      <a:pt x="109" y="478"/>
                      <a:pt x="0" y="369"/>
                      <a:pt x="1" y="240"/>
                    </a:cubicBezTo>
                    <a:cubicBezTo>
                      <a:pt x="1" y="113"/>
                      <a:pt x="111" y="2"/>
                      <a:pt x="238" y="1"/>
                    </a:cubicBezTo>
                    <a:cubicBezTo>
                      <a:pt x="368" y="0"/>
                      <a:pt x="486" y="118"/>
                      <a:pt x="479" y="244"/>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2" name="Freeform 10"/>
              <p:cNvSpPr/>
              <p:nvPr/>
            </p:nvSpPr>
            <p:spPr bwMode="auto">
              <a:xfrm>
                <a:off x="3060700" y="-196850"/>
                <a:ext cx="2325688" cy="4094163"/>
              </a:xfrm>
              <a:custGeom>
                <a:avLst/>
                <a:gdLst>
                  <a:gd name="T0" fmla="*/ 0 w 977"/>
                  <a:gd name="T1" fmla="*/ 106 h 1705"/>
                  <a:gd name="T2" fmla="*/ 19 w 977"/>
                  <a:gd name="T3" fmla="*/ 158 h 1705"/>
                  <a:gd name="T4" fmla="*/ 772 w 977"/>
                  <a:gd name="T5" fmla="*/ 730 h 1705"/>
                  <a:gd name="T6" fmla="*/ 559 w 977"/>
                  <a:gd name="T7" fmla="*/ 1649 h 1705"/>
                  <a:gd name="T8" fmla="*/ 580 w 977"/>
                  <a:gd name="T9" fmla="*/ 1705 h 1705"/>
                  <a:gd name="T10" fmla="*/ 817 w 977"/>
                  <a:gd name="T11" fmla="*/ 714 h 1705"/>
                  <a:gd name="T12" fmla="*/ 0 w 977"/>
                  <a:gd name="T13" fmla="*/ 106 h 1705"/>
                </a:gdLst>
                <a:ahLst/>
                <a:cxnLst>
                  <a:cxn ang="0">
                    <a:pos x="T0" y="T1"/>
                  </a:cxn>
                  <a:cxn ang="0">
                    <a:pos x="T2" y="T3"/>
                  </a:cxn>
                  <a:cxn ang="0">
                    <a:pos x="T4" y="T5"/>
                  </a:cxn>
                  <a:cxn ang="0">
                    <a:pos x="T6" y="T7"/>
                  </a:cxn>
                  <a:cxn ang="0">
                    <a:pos x="T8" y="T9"/>
                  </a:cxn>
                  <a:cxn ang="0">
                    <a:pos x="T10" y="T11"/>
                  </a:cxn>
                  <a:cxn ang="0">
                    <a:pos x="T12" y="T13"/>
                  </a:cxn>
                </a:cxnLst>
                <a:rect l="0" t="0" r="r" b="b"/>
                <a:pathLst>
                  <a:path w="977" h="1705">
                    <a:moveTo>
                      <a:pt x="0" y="106"/>
                    </a:moveTo>
                    <a:cubicBezTo>
                      <a:pt x="19" y="158"/>
                      <a:pt x="19" y="158"/>
                      <a:pt x="19" y="158"/>
                    </a:cubicBezTo>
                    <a:cubicBezTo>
                      <a:pt x="285" y="61"/>
                      <a:pt x="626" y="326"/>
                      <a:pt x="772" y="730"/>
                    </a:cubicBezTo>
                    <a:cubicBezTo>
                      <a:pt x="919" y="1135"/>
                      <a:pt x="826" y="1552"/>
                      <a:pt x="559" y="1649"/>
                    </a:cubicBezTo>
                    <a:cubicBezTo>
                      <a:pt x="580" y="1705"/>
                      <a:pt x="580" y="1705"/>
                      <a:pt x="580" y="1705"/>
                    </a:cubicBezTo>
                    <a:cubicBezTo>
                      <a:pt x="871" y="1600"/>
                      <a:pt x="977" y="1156"/>
                      <a:pt x="817" y="714"/>
                    </a:cubicBezTo>
                    <a:cubicBezTo>
                      <a:pt x="656" y="273"/>
                      <a:pt x="291" y="0"/>
                      <a:pt x="0" y="106"/>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3" name="Freeform 11"/>
              <p:cNvSpPr/>
              <p:nvPr/>
            </p:nvSpPr>
            <p:spPr bwMode="auto">
              <a:xfrm>
                <a:off x="3019425" y="57150"/>
                <a:ext cx="1422400" cy="3854450"/>
              </a:xfrm>
              <a:custGeom>
                <a:avLst/>
                <a:gdLst>
                  <a:gd name="T0" fmla="*/ 870 w 896"/>
                  <a:gd name="T1" fmla="*/ 2428 h 2428"/>
                  <a:gd name="T2" fmla="*/ 896 w 896"/>
                  <a:gd name="T3" fmla="*/ 2419 h 2428"/>
                  <a:gd name="T4" fmla="*/ 26 w 896"/>
                  <a:gd name="T5" fmla="*/ 0 h 2428"/>
                  <a:gd name="T6" fmla="*/ 0 w 896"/>
                  <a:gd name="T7" fmla="*/ 9 h 2428"/>
                  <a:gd name="T8" fmla="*/ 870 w 896"/>
                  <a:gd name="T9" fmla="*/ 2428 h 2428"/>
                </a:gdLst>
                <a:ahLst/>
                <a:cxnLst>
                  <a:cxn ang="0">
                    <a:pos x="T0" y="T1"/>
                  </a:cxn>
                  <a:cxn ang="0">
                    <a:pos x="T2" y="T3"/>
                  </a:cxn>
                  <a:cxn ang="0">
                    <a:pos x="T4" y="T5"/>
                  </a:cxn>
                  <a:cxn ang="0">
                    <a:pos x="T6" y="T7"/>
                  </a:cxn>
                  <a:cxn ang="0">
                    <a:pos x="T8" y="T9"/>
                  </a:cxn>
                </a:cxnLst>
                <a:rect l="0" t="0" r="r" b="b"/>
                <a:pathLst>
                  <a:path w="896" h="2428">
                    <a:moveTo>
                      <a:pt x="870" y="2428"/>
                    </a:moveTo>
                    <a:lnTo>
                      <a:pt x="896" y="2419"/>
                    </a:lnTo>
                    <a:lnTo>
                      <a:pt x="26" y="0"/>
                    </a:lnTo>
                    <a:lnTo>
                      <a:pt x="0" y="9"/>
                    </a:lnTo>
                    <a:lnTo>
                      <a:pt x="870" y="2428"/>
                    </a:ln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cxnSp>
          <p:nvCxnSpPr>
            <p:cNvPr id="16" name="Straight Connector 15"/>
            <p:cNvCxnSpPr/>
            <p:nvPr/>
          </p:nvCxnSpPr>
          <p:spPr>
            <a:xfrm flipV="1">
              <a:off x="1941951" y="3245604"/>
              <a:ext cx="1774663" cy="74668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Isosceles Triangle 17"/>
            <p:cNvSpPr/>
            <p:nvPr/>
          </p:nvSpPr>
          <p:spPr>
            <a:xfrm rot="4079480">
              <a:off x="3582999" y="3070462"/>
              <a:ext cx="208345" cy="369332"/>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45" name="TextBox 44"/>
          <p:cNvSpPr txBox="1"/>
          <p:nvPr/>
        </p:nvSpPr>
        <p:spPr>
          <a:xfrm>
            <a:off x="2980038" y="2037744"/>
            <a:ext cx="4923151" cy="14773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err="1">
                <a:solidFill>
                  <a:schemeClr val="bg1"/>
                </a:solidFill>
              </a:rPr>
              <a:t>Pemodelan</a:t>
            </a:r>
            <a:r>
              <a:rPr lang="en-US" sz="2000" dirty="0">
                <a:solidFill>
                  <a:schemeClr val="bg1"/>
                </a:solidFill>
              </a:rPr>
              <a:t> </a:t>
            </a:r>
            <a:r>
              <a:rPr lang="en-US" sz="2000" dirty="0" smtClean="0">
                <a:solidFill>
                  <a:schemeClr val="bg1"/>
                </a:solidFill>
              </a:rPr>
              <a:t>yang </a:t>
            </a:r>
            <a:r>
              <a:rPr lang="en-US" sz="2000" dirty="0" err="1" smtClean="0">
                <a:solidFill>
                  <a:schemeClr val="bg1"/>
                </a:solidFill>
              </a:rPr>
              <a:t>dapat</a:t>
            </a:r>
            <a:r>
              <a:rPr lang="en-US" sz="2000" dirty="0" smtClean="0">
                <a:solidFill>
                  <a:schemeClr val="bg1"/>
                </a:solidFill>
              </a:rPr>
              <a:t> </a:t>
            </a:r>
            <a:r>
              <a:rPr lang="en-US" sz="2000" dirty="0" err="1" smtClean="0">
                <a:solidFill>
                  <a:schemeClr val="bg1"/>
                </a:solidFill>
              </a:rPr>
              <a:t>memprediksi</a:t>
            </a:r>
            <a:r>
              <a:rPr lang="en-US" sz="2000" dirty="0" smtClean="0">
                <a:solidFill>
                  <a:schemeClr val="bg1"/>
                </a:solidFill>
              </a:rPr>
              <a:t> </a:t>
            </a:r>
            <a:r>
              <a:rPr lang="en-US" sz="2000" i="1" dirty="0">
                <a:solidFill>
                  <a:schemeClr val="bg1"/>
                </a:solidFill>
              </a:rPr>
              <a:t>default</a:t>
            </a:r>
            <a:r>
              <a:rPr lang="en-US" sz="2000" dirty="0">
                <a:solidFill>
                  <a:schemeClr val="bg1"/>
                </a:solidFill>
              </a:rPr>
              <a:t> </a:t>
            </a:r>
            <a:r>
              <a:rPr lang="en-US" sz="2000" dirty="0" err="1">
                <a:solidFill>
                  <a:schemeClr val="bg1"/>
                </a:solidFill>
              </a:rPr>
              <a:t>dengan</a:t>
            </a:r>
            <a:r>
              <a:rPr lang="en-US" sz="2000" dirty="0">
                <a:solidFill>
                  <a:schemeClr val="bg1"/>
                </a:solidFill>
              </a:rPr>
              <a:t> target </a:t>
            </a:r>
            <a:r>
              <a:rPr lang="en-US" sz="2000" b="1" dirty="0">
                <a:solidFill>
                  <a:schemeClr val="bg1"/>
                </a:solidFill>
              </a:rPr>
              <a:t>AUC ROC &gt; </a:t>
            </a:r>
            <a:r>
              <a:rPr lang="en-US" sz="2000" b="1" dirty="0" smtClean="0">
                <a:solidFill>
                  <a:schemeClr val="bg1"/>
                </a:solidFill>
              </a:rPr>
              <a:t>0.84</a:t>
            </a:r>
            <a:endParaRPr lang="en-US" sz="2000" b="1" dirty="0">
              <a:solidFill>
                <a:schemeClr val="bg1"/>
              </a:solidFill>
            </a:endParaRPr>
          </a:p>
          <a:p>
            <a:pPr marL="0" marR="0" lvl="0" indent="0" defTabSz="914400" rtl="0" eaLnBrk="1" fontAlgn="auto" latinLnBrk="0" hangingPunct="1">
              <a:lnSpc>
                <a:spcPct val="150000"/>
              </a:lnSpc>
              <a:spcBef>
                <a:spcPts val="0"/>
              </a:spcBef>
              <a:spcAft>
                <a:spcPts val="0"/>
              </a:spcAft>
              <a:buClrTx/>
              <a:buSzTx/>
              <a:buFontTx/>
              <a:buNone/>
              <a:defRPr/>
            </a:pPr>
            <a:endParaRPr kumimoji="0" lang="en-GB" sz="2000" b="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2" name="Group 1"/>
          <p:cNvGrpSpPr/>
          <p:nvPr/>
        </p:nvGrpSpPr>
        <p:grpSpPr>
          <a:xfrm>
            <a:off x="8771744" y="1869783"/>
            <a:ext cx="3235248" cy="3786265"/>
            <a:chOff x="7913660" y="2063697"/>
            <a:chExt cx="3235248" cy="3786265"/>
          </a:xfrm>
        </p:grpSpPr>
        <p:sp>
          <p:nvSpPr>
            <p:cNvPr id="25" name="Oval 24"/>
            <p:cNvSpPr/>
            <p:nvPr/>
          </p:nvSpPr>
          <p:spPr>
            <a:xfrm>
              <a:off x="9045072" y="5626737"/>
              <a:ext cx="2103836" cy="223225"/>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 name="Rectangle: Rounded Corners 38"/>
            <p:cNvSpPr/>
            <p:nvPr/>
          </p:nvSpPr>
          <p:spPr>
            <a:xfrm rot="20234284">
              <a:off x="10341180" y="4762967"/>
              <a:ext cx="181229" cy="101004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Rectangle: Rounded Corners 39"/>
            <p:cNvSpPr/>
            <p:nvPr/>
          </p:nvSpPr>
          <p:spPr>
            <a:xfrm rot="1307746">
              <a:off x="9585954" y="5111407"/>
              <a:ext cx="152559" cy="61732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30" name="Group 29"/>
            <p:cNvGrpSpPr/>
            <p:nvPr/>
          </p:nvGrpSpPr>
          <p:grpSpPr>
            <a:xfrm rot="535395">
              <a:off x="9021558" y="2063697"/>
              <a:ext cx="1800896" cy="3121056"/>
              <a:chOff x="6176100" y="2992625"/>
              <a:chExt cx="2086518" cy="2086518"/>
            </a:xfrm>
          </p:grpSpPr>
          <p:sp>
            <p:nvSpPr>
              <p:cNvPr id="19" name="Circle: Hollow 18"/>
              <p:cNvSpPr/>
              <p:nvPr/>
            </p:nvSpPr>
            <p:spPr>
              <a:xfrm>
                <a:off x="6176100" y="2992625"/>
                <a:ext cx="2086518" cy="2086518"/>
              </a:xfrm>
              <a:prstGeom prst="donut">
                <a:avLst>
                  <a:gd name="adj" fmla="val 89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32" name="Circle: Hollow 31"/>
              <p:cNvSpPr/>
              <p:nvPr/>
            </p:nvSpPr>
            <p:spPr>
              <a:xfrm>
                <a:off x="6513918" y="3330443"/>
                <a:ext cx="1410882" cy="1410882"/>
              </a:xfrm>
              <a:prstGeom prst="donut">
                <a:avLst>
                  <a:gd name="adj" fmla="val 112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34" name="Circle: Hollow 33"/>
              <p:cNvSpPr/>
              <p:nvPr/>
            </p:nvSpPr>
            <p:spPr>
              <a:xfrm>
                <a:off x="6840366" y="3646067"/>
                <a:ext cx="779634" cy="779634"/>
              </a:xfrm>
              <a:prstGeom prst="donut">
                <a:avLst>
                  <a:gd name="adj" fmla="val 1751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0" name="Oval 19"/>
              <p:cNvSpPr/>
              <p:nvPr/>
            </p:nvSpPr>
            <p:spPr>
              <a:xfrm>
                <a:off x="7087293" y="3891549"/>
                <a:ext cx="285780" cy="2857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50" name="Group 49"/>
            <p:cNvGrpSpPr/>
            <p:nvPr/>
          </p:nvGrpSpPr>
          <p:grpSpPr>
            <a:xfrm rot="1434524">
              <a:off x="7913660" y="3176948"/>
              <a:ext cx="1929887" cy="841333"/>
              <a:chOff x="8419743" y="1081666"/>
              <a:chExt cx="1929887" cy="841333"/>
            </a:xfrm>
          </p:grpSpPr>
          <p:cxnSp>
            <p:nvCxnSpPr>
              <p:cNvPr id="48" name="Straight Connector 47"/>
              <p:cNvCxnSpPr/>
              <p:nvPr/>
            </p:nvCxnSpPr>
            <p:spPr>
              <a:xfrm flipV="1">
                <a:off x="8419743" y="1176315"/>
                <a:ext cx="1774663" cy="74668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Isosceles Triangle 48"/>
              <p:cNvSpPr/>
              <p:nvPr/>
            </p:nvSpPr>
            <p:spPr>
              <a:xfrm rot="4079480">
                <a:off x="10060791" y="1001173"/>
                <a:ext cx="208345" cy="369332"/>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54" name="Group 53"/>
            <p:cNvGrpSpPr/>
            <p:nvPr/>
          </p:nvGrpSpPr>
          <p:grpSpPr>
            <a:xfrm rot="487849">
              <a:off x="8018522" y="4170072"/>
              <a:ext cx="1929887" cy="841333"/>
              <a:chOff x="8419743" y="1081666"/>
              <a:chExt cx="1929887" cy="841333"/>
            </a:xfrm>
            <a:solidFill>
              <a:schemeClr val="accent2"/>
            </a:solidFill>
          </p:grpSpPr>
          <p:cxnSp>
            <p:nvCxnSpPr>
              <p:cNvPr id="55" name="Straight Connector 54"/>
              <p:cNvCxnSpPr/>
              <p:nvPr/>
            </p:nvCxnSpPr>
            <p:spPr>
              <a:xfrm flipV="1">
                <a:off x="8419743" y="1176315"/>
                <a:ext cx="1774663" cy="746684"/>
              </a:xfrm>
              <a:prstGeom prst="line">
                <a:avLst/>
              </a:prstGeom>
              <a:grpFill/>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6" name="Isosceles Triangle 55"/>
              <p:cNvSpPr/>
              <p:nvPr/>
            </p:nvSpPr>
            <p:spPr>
              <a:xfrm rot="4079480">
                <a:off x="10060791" y="1001173"/>
                <a:ext cx="208345" cy="3693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57" name="Group 56"/>
          <p:cNvGrpSpPr/>
          <p:nvPr/>
        </p:nvGrpSpPr>
        <p:grpSpPr>
          <a:xfrm rot="2094843">
            <a:off x="8676750" y="2052670"/>
            <a:ext cx="1929887" cy="841333"/>
            <a:chOff x="8419743" y="1081666"/>
            <a:chExt cx="1929887" cy="841333"/>
          </a:xfrm>
          <a:solidFill>
            <a:schemeClr val="accent5"/>
          </a:solidFill>
        </p:grpSpPr>
        <p:cxnSp>
          <p:nvCxnSpPr>
            <p:cNvPr id="58" name="Straight Connector 57"/>
            <p:cNvCxnSpPr/>
            <p:nvPr/>
          </p:nvCxnSpPr>
          <p:spPr>
            <a:xfrm flipV="1">
              <a:off x="8419743" y="1176315"/>
              <a:ext cx="1774663" cy="746684"/>
            </a:xfrm>
            <a:prstGeom prst="line">
              <a:avLst/>
            </a:prstGeom>
            <a:grpFill/>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9" name="Isosceles Triangle 58"/>
            <p:cNvSpPr/>
            <p:nvPr/>
          </p:nvSpPr>
          <p:spPr>
            <a:xfrm rot="4079480">
              <a:off x="10060791" y="1001173"/>
              <a:ext cx="208345" cy="3693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4" name="TextBox 3"/>
          <p:cNvSpPr txBox="1"/>
          <p:nvPr/>
        </p:nvSpPr>
        <p:spPr>
          <a:xfrm>
            <a:off x="3004754" y="3132619"/>
            <a:ext cx="5156075" cy="24006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err="1" smtClean="0">
                <a:solidFill>
                  <a:schemeClr val="bg1"/>
                </a:solidFill>
              </a:rPr>
              <a:t>Pengelompokkan</a:t>
            </a:r>
            <a:r>
              <a:rPr lang="en-US" sz="2000" i="1" dirty="0" smtClean="0">
                <a:solidFill>
                  <a:schemeClr val="bg1"/>
                </a:solidFill>
              </a:rPr>
              <a:t> customer </a:t>
            </a:r>
            <a:r>
              <a:rPr lang="en-US" sz="2000" dirty="0" err="1">
                <a:solidFill>
                  <a:schemeClr val="bg1"/>
                </a:solidFill>
              </a:rPr>
              <a:t>berdasarkan</a:t>
            </a:r>
            <a:r>
              <a:rPr lang="en-US" sz="2000" dirty="0">
                <a:solidFill>
                  <a:schemeClr val="bg1"/>
                </a:solidFill>
              </a:rPr>
              <a:t> </a:t>
            </a:r>
            <a:r>
              <a:rPr lang="en-US" sz="2000" i="1" dirty="0" smtClean="0">
                <a:solidFill>
                  <a:schemeClr val="bg1"/>
                </a:solidFill>
              </a:rPr>
              <a:t>default</a:t>
            </a:r>
            <a:r>
              <a:rPr lang="en-US" sz="2000" dirty="0" smtClean="0">
                <a:solidFill>
                  <a:schemeClr val="bg1"/>
                </a:solidFill>
              </a:rPr>
              <a:t> </a:t>
            </a:r>
            <a:r>
              <a:rPr lang="en-US" sz="2000" i="1" dirty="0" smtClean="0">
                <a:solidFill>
                  <a:schemeClr val="bg1"/>
                </a:solidFill>
              </a:rPr>
              <a:t>probability </a:t>
            </a:r>
            <a:r>
              <a:rPr lang="en-US" sz="2000" dirty="0" smtClean="0">
                <a:solidFill>
                  <a:schemeClr val="bg1"/>
                </a:solidFill>
              </a:rPr>
              <a:t> </a:t>
            </a:r>
            <a:r>
              <a:rPr lang="en-US" sz="2000" dirty="0" err="1">
                <a:solidFill>
                  <a:schemeClr val="bg1"/>
                </a:solidFill>
              </a:rPr>
              <a:t>menjadi</a:t>
            </a:r>
            <a:r>
              <a:rPr lang="en-US" sz="2000" dirty="0">
                <a:solidFill>
                  <a:schemeClr val="bg1"/>
                </a:solidFill>
              </a:rPr>
              <a:t> 5 </a:t>
            </a:r>
            <a:r>
              <a:rPr lang="en-US" sz="2000" dirty="0" err="1">
                <a:solidFill>
                  <a:schemeClr val="bg1"/>
                </a:solidFill>
              </a:rPr>
              <a:t>tingkatan</a:t>
            </a:r>
            <a:r>
              <a:rPr lang="en-US" sz="2000" dirty="0">
                <a:solidFill>
                  <a:schemeClr val="bg1"/>
                </a:solidFill>
              </a:rPr>
              <a:t> </a:t>
            </a:r>
            <a:r>
              <a:rPr lang="en-US" sz="2000" dirty="0" err="1">
                <a:solidFill>
                  <a:schemeClr val="bg1"/>
                </a:solidFill>
              </a:rPr>
              <a:t>yaitu</a:t>
            </a:r>
            <a:r>
              <a:rPr lang="en-US" sz="2000" b="1" dirty="0">
                <a:solidFill>
                  <a:schemeClr val="bg1"/>
                </a:solidFill>
              </a:rPr>
              <a:t> </a:t>
            </a:r>
            <a:r>
              <a:rPr lang="en-US" sz="2000" b="1" i="1" dirty="0">
                <a:solidFill>
                  <a:schemeClr val="bg1"/>
                </a:solidFill>
              </a:rPr>
              <a:t>poor, fair, good, very good </a:t>
            </a:r>
            <a:r>
              <a:rPr lang="en-US" sz="2000" b="1" dirty="0" err="1">
                <a:solidFill>
                  <a:schemeClr val="bg1"/>
                </a:solidFill>
              </a:rPr>
              <a:t>dan</a:t>
            </a:r>
            <a:r>
              <a:rPr lang="en-US" sz="2000" b="1" i="1" dirty="0">
                <a:solidFill>
                  <a:schemeClr val="bg1"/>
                </a:solidFill>
              </a:rPr>
              <a:t> exceptional</a:t>
            </a:r>
            <a:r>
              <a:rPr lang="en-US" sz="2000" dirty="0">
                <a:solidFill>
                  <a:schemeClr val="bg1"/>
                </a:solidFill>
              </a:rPr>
              <a:t> (</a:t>
            </a:r>
            <a:r>
              <a:rPr lang="en-US" sz="2000" dirty="0" err="1">
                <a:solidFill>
                  <a:schemeClr val="bg1"/>
                </a:solidFill>
              </a:rPr>
              <a:t>mirip</a:t>
            </a:r>
            <a:r>
              <a:rPr lang="en-US" sz="2000" dirty="0">
                <a:solidFill>
                  <a:schemeClr val="bg1"/>
                </a:solidFill>
              </a:rPr>
              <a:t> </a:t>
            </a:r>
            <a:r>
              <a:rPr lang="en-US" sz="2000" dirty="0" err="1">
                <a:solidFill>
                  <a:schemeClr val="bg1"/>
                </a:solidFill>
              </a:rPr>
              <a:t>dengan</a:t>
            </a:r>
            <a:r>
              <a:rPr lang="en-US" sz="2000" dirty="0">
                <a:solidFill>
                  <a:schemeClr val="bg1"/>
                </a:solidFill>
              </a:rPr>
              <a:t> yang </a:t>
            </a:r>
            <a:r>
              <a:rPr lang="en-US" sz="2000" dirty="0" err="1">
                <a:solidFill>
                  <a:schemeClr val="bg1"/>
                </a:solidFill>
              </a:rPr>
              <a:t>ada</a:t>
            </a:r>
            <a:r>
              <a:rPr lang="en-US" sz="2000" dirty="0">
                <a:solidFill>
                  <a:schemeClr val="bg1"/>
                </a:solidFill>
              </a:rPr>
              <a:t> </a:t>
            </a:r>
            <a:r>
              <a:rPr lang="en-US" sz="2000" dirty="0" err="1">
                <a:solidFill>
                  <a:schemeClr val="bg1"/>
                </a:solidFill>
              </a:rPr>
              <a:t>pada</a:t>
            </a:r>
            <a:r>
              <a:rPr lang="en-US" sz="2000" dirty="0">
                <a:solidFill>
                  <a:schemeClr val="bg1"/>
                </a:solidFill>
              </a:rPr>
              <a:t> FICO score)</a:t>
            </a:r>
            <a:endParaRPr lang="en-US" sz="2000" i="1" dirty="0">
              <a:solidFill>
                <a:schemeClr val="bg1"/>
              </a:solidFill>
            </a:endParaRPr>
          </a:p>
          <a:p>
            <a:pPr>
              <a:lnSpc>
                <a:spcPct val="150000"/>
              </a:lnSpc>
            </a:pPr>
            <a:endParaRPr lang="en-US" sz="2000" dirty="0">
              <a:solidFill>
                <a:schemeClr val="bg1"/>
              </a:solidFill>
            </a:endParaRPr>
          </a:p>
        </p:txBody>
      </p:sp>
      <p:sp>
        <p:nvSpPr>
          <p:cNvPr id="35" name="TextBox 34"/>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Problem &amp;</a:t>
            </a:r>
            <a:r>
              <a:rPr kumimoji="0" lang="en-GB" sz="1800" b="0" i="0" u="none" strike="noStrike" kern="1200" cap="none" spc="0" normalizeH="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 Goals</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7" name="TextBox 36"/>
          <p:cNvSpPr txBox="1"/>
          <p:nvPr/>
        </p:nvSpPr>
        <p:spPr>
          <a:xfrm>
            <a:off x="3004754" y="5170363"/>
            <a:ext cx="4923151" cy="1938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err="1" smtClean="0">
                <a:solidFill>
                  <a:schemeClr val="bg1"/>
                </a:solidFill>
              </a:rPr>
              <a:t>Analisa</a:t>
            </a:r>
            <a:r>
              <a:rPr lang="en-US" sz="2000" dirty="0" smtClean="0">
                <a:solidFill>
                  <a:schemeClr val="bg1"/>
                </a:solidFill>
              </a:rPr>
              <a:t> </a:t>
            </a:r>
            <a:r>
              <a:rPr lang="en-US" sz="2000" dirty="0" err="1" smtClean="0">
                <a:solidFill>
                  <a:schemeClr val="bg1"/>
                </a:solidFill>
              </a:rPr>
              <a:t>setiap</a:t>
            </a:r>
            <a:r>
              <a:rPr lang="en-US" sz="2000" dirty="0" smtClean="0">
                <a:solidFill>
                  <a:schemeClr val="bg1"/>
                </a:solidFill>
              </a:rPr>
              <a:t> features </a:t>
            </a:r>
            <a:r>
              <a:rPr lang="en-US" sz="2000" dirty="0" err="1" smtClean="0">
                <a:solidFill>
                  <a:schemeClr val="bg1"/>
                </a:solidFill>
              </a:rPr>
              <a:t>pada</a:t>
            </a:r>
            <a:r>
              <a:rPr lang="en-US" sz="2000" dirty="0" smtClean="0">
                <a:solidFill>
                  <a:schemeClr val="bg1"/>
                </a:solidFill>
              </a:rPr>
              <a:t> dataset </a:t>
            </a:r>
            <a:r>
              <a:rPr lang="en-US" sz="2000" dirty="0" err="1" smtClean="0">
                <a:solidFill>
                  <a:schemeClr val="bg1"/>
                </a:solidFill>
              </a:rPr>
              <a:t>dan</a:t>
            </a:r>
            <a:r>
              <a:rPr lang="en-US" sz="2000" dirty="0" smtClean="0">
                <a:solidFill>
                  <a:schemeClr val="bg1"/>
                </a:solidFill>
              </a:rPr>
              <a:t> </a:t>
            </a:r>
            <a:r>
              <a:rPr lang="en-US" sz="2000" dirty="0" err="1" smtClean="0">
                <a:solidFill>
                  <a:schemeClr val="bg1"/>
                </a:solidFill>
              </a:rPr>
              <a:t>hubungannya</a:t>
            </a:r>
            <a:r>
              <a:rPr lang="en-US" sz="2000" dirty="0" smtClean="0">
                <a:solidFill>
                  <a:schemeClr val="bg1"/>
                </a:solidFill>
              </a:rPr>
              <a:t> </a:t>
            </a:r>
            <a:r>
              <a:rPr lang="en-US" sz="2000" dirty="0" err="1" smtClean="0">
                <a:solidFill>
                  <a:schemeClr val="bg1"/>
                </a:solidFill>
              </a:rPr>
              <a:t>dengan</a:t>
            </a:r>
            <a:r>
              <a:rPr lang="en-US" sz="2000" dirty="0" smtClean="0">
                <a:solidFill>
                  <a:schemeClr val="bg1"/>
                </a:solidFill>
              </a:rPr>
              <a:t> </a:t>
            </a:r>
            <a:r>
              <a:rPr lang="en-US" sz="2000" dirty="0" err="1" smtClean="0">
                <a:solidFill>
                  <a:schemeClr val="bg1"/>
                </a:solidFill>
              </a:rPr>
              <a:t>tingkat</a:t>
            </a:r>
            <a:r>
              <a:rPr lang="en-US" sz="2000" dirty="0" smtClean="0">
                <a:solidFill>
                  <a:schemeClr val="bg1"/>
                </a:solidFill>
              </a:rPr>
              <a:t> </a:t>
            </a:r>
            <a:r>
              <a:rPr lang="en-US" sz="2000" i="1" dirty="0" smtClean="0">
                <a:solidFill>
                  <a:schemeClr val="bg1"/>
                </a:solidFill>
              </a:rPr>
              <a:t>default</a:t>
            </a:r>
            <a:r>
              <a:rPr lang="en-US" sz="2000" dirty="0" smtClean="0">
                <a:solidFill>
                  <a:schemeClr val="bg1"/>
                </a:solidFill>
              </a:rPr>
              <a:t> customer</a:t>
            </a:r>
            <a:endParaRPr lang="en-US" sz="2000" b="1" dirty="0">
              <a:solidFill>
                <a:schemeClr val="bg1"/>
              </a:solidFill>
            </a:endParaRPr>
          </a:p>
          <a:p>
            <a:pPr marL="0" marR="0" lvl="0" indent="0" defTabSz="914400" rtl="0" eaLnBrk="1" fontAlgn="auto" latinLnBrk="0" hangingPunct="1">
              <a:lnSpc>
                <a:spcPct val="150000"/>
              </a:lnSpc>
              <a:spcBef>
                <a:spcPts val="0"/>
              </a:spcBef>
              <a:spcAft>
                <a:spcPts val="0"/>
              </a:spcAft>
              <a:buClrTx/>
              <a:buSzTx/>
              <a:buFontTx/>
              <a:buNone/>
              <a:defRPr/>
            </a:pPr>
            <a:endParaRPr kumimoji="0" lang="en-GB" sz="2000" b="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4241771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02749" y="235148"/>
            <a:ext cx="967370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5000" b="1" i="0" u="none" strike="noStrike" kern="1200" cap="none" spc="0" normalizeH="0" baseline="0" noProof="0" dirty="0" smtClean="0">
                <a:ln>
                  <a:noFill/>
                </a:ln>
                <a:effectLst/>
                <a:uLnTx/>
                <a:uFillTx/>
                <a:latin typeface="Noto Sans" panose="020B0502040504020204" pitchFamily="34"/>
                <a:ea typeface="Noto Sans" panose="020B0502040504020204" pitchFamily="34"/>
                <a:cs typeface="Noto Sans" panose="020B0502040504020204" pitchFamily="34"/>
              </a:rPr>
              <a:t>Limitation</a:t>
            </a:r>
            <a:endPar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35" name="TextBox 34"/>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Problem &amp;</a:t>
            </a:r>
            <a:r>
              <a:rPr kumimoji="0" lang="en-GB" sz="1800" b="0" i="0" u="none" strike="noStrike" kern="1200" cap="none" spc="0" normalizeH="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 Goals</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36798"/>
            <a:ext cx="5819897" cy="4911993"/>
          </a:xfrm>
          <a:prstGeom prst="rect">
            <a:avLst/>
          </a:prstGeom>
        </p:spPr>
      </p:pic>
      <p:sp>
        <p:nvSpPr>
          <p:cNvPr id="36" name="TextBox 35"/>
          <p:cNvSpPr txBox="1"/>
          <p:nvPr/>
        </p:nvSpPr>
        <p:spPr>
          <a:xfrm>
            <a:off x="5819897" y="1336798"/>
            <a:ext cx="5514400" cy="50783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t>Output project </a:t>
            </a:r>
            <a:r>
              <a:rPr lang="en-US" b="1" dirty="0" err="1" smtClean="0"/>
              <a:t>bukanlah</a:t>
            </a:r>
            <a:r>
              <a:rPr lang="en-US" b="1" dirty="0" smtClean="0"/>
              <a:t> FICO scoring</a:t>
            </a:r>
            <a:r>
              <a:rPr lang="en-US" dirty="0" smtClean="0"/>
              <a:t>, </a:t>
            </a:r>
            <a:r>
              <a:rPr lang="en-US" dirty="0" err="1" smtClean="0"/>
              <a:t>melainkan</a:t>
            </a:r>
            <a:r>
              <a:rPr lang="en-US" dirty="0" smtClean="0"/>
              <a:t> </a:t>
            </a:r>
            <a:r>
              <a:rPr lang="en-US" dirty="0" err="1" smtClean="0"/>
              <a:t>klasifikasi</a:t>
            </a:r>
            <a:r>
              <a:rPr lang="en-US" dirty="0" smtClean="0"/>
              <a:t> </a:t>
            </a:r>
            <a:r>
              <a:rPr lang="en-US" dirty="0" err="1" smtClean="0"/>
              <a:t>beradasarkan</a:t>
            </a:r>
            <a:r>
              <a:rPr lang="en-US" dirty="0" smtClean="0"/>
              <a:t> </a:t>
            </a:r>
            <a:r>
              <a:rPr lang="en-US" b="1" dirty="0" err="1" smtClean="0"/>
              <a:t>probabilitas</a:t>
            </a:r>
            <a:r>
              <a:rPr lang="en-US" dirty="0" smtClean="0"/>
              <a:t>. </a:t>
            </a:r>
            <a:r>
              <a:rPr lang="en-US" dirty="0"/>
              <a:t>H</a:t>
            </a:r>
            <a:r>
              <a:rPr lang="en-US" dirty="0" smtClean="0"/>
              <a:t>al </a:t>
            </a:r>
            <a:r>
              <a:rPr lang="en-US" dirty="0" err="1" smtClean="0"/>
              <a:t>ini</a:t>
            </a:r>
            <a:r>
              <a:rPr lang="en-US" dirty="0" smtClean="0"/>
              <a:t> </a:t>
            </a:r>
            <a:r>
              <a:rPr lang="en-US" dirty="0" err="1" smtClean="0"/>
              <a:t>disebabkan</a:t>
            </a:r>
            <a:r>
              <a:rPr lang="en-US" dirty="0" smtClean="0"/>
              <a:t> data yang </a:t>
            </a:r>
            <a:r>
              <a:rPr lang="en-US" dirty="0" err="1" smtClean="0"/>
              <a:t>digunakan</a:t>
            </a:r>
            <a:r>
              <a:rPr lang="en-US" dirty="0" smtClean="0"/>
              <a:t> </a:t>
            </a:r>
            <a:r>
              <a:rPr lang="en-US" dirty="0" err="1" smtClean="0"/>
              <a:t>tidak</a:t>
            </a:r>
            <a:r>
              <a:rPr lang="en-US" dirty="0" smtClean="0"/>
              <a:t> </a:t>
            </a:r>
            <a:r>
              <a:rPr lang="en-US" dirty="0" err="1" smtClean="0"/>
              <a:t>memiliki</a:t>
            </a:r>
            <a:r>
              <a:rPr lang="en-US" dirty="0" smtClean="0"/>
              <a:t> features yang </a:t>
            </a:r>
            <a:r>
              <a:rPr lang="en-US" dirty="0" err="1" smtClean="0"/>
              <a:t>lengkap</a:t>
            </a:r>
            <a:r>
              <a:rPr lang="en-US" dirty="0" smtClean="0"/>
              <a:t> </a:t>
            </a:r>
            <a:r>
              <a:rPr lang="en-US" dirty="0" err="1" smtClean="0"/>
              <a:t>untuk</a:t>
            </a:r>
            <a:r>
              <a:rPr lang="en-US" dirty="0" smtClean="0"/>
              <a:t> </a:t>
            </a:r>
            <a:r>
              <a:rPr lang="en-US" dirty="0" err="1" smtClean="0"/>
              <a:t>melakukan</a:t>
            </a:r>
            <a:r>
              <a:rPr lang="en-US" dirty="0" smtClean="0"/>
              <a:t> </a:t>
            </a:r>
            <a:r>
              <a:rPr lang="en-US" dirty="0" err="1" smtClean="0"/>
              <a:t>klasifikasi</a:t>
            </a:r>
            <a:r>
              <a:rPr lang="en-US" dirty="0" smtClean="0"/>
              <a:t> </a:t>
            </a:r>
            <a:r>
              <a:rPr lang="en-US" dirty="0" err="1" smtClean="0"/>
              <a:t>dengan</a:t>
            </a:r>
            <a:r>
              <a:rPr lang="en-US" dirty="0" smtClean="0"/>
              <a:t> FICO scoring </a:t>
            </a:r>
          </a:p>
          <a:p>
            <a:pPr>
              <a:lnSpc>
                <a:spcPct val="150000"/>
              </a:lnSpc>
            </a:pPr>
            <a:endParaRPr lang="en-US" dirty="0" smtClean="0"/>
          </a:p>
          <a:p>
            <a:pPr marL="285750" indent="-285750">
              <a:lnSpc>
                <a:spcPct val="150000"/>
              </a:lnSpc>
              <a:buFont typeface="Arial" panose="020B0604020202020204" pitchFamily="34" charset="0"/>
              <a:buChar char="•"/>
            </a:pPr>
            <a:r>
              <a:rPr lang="en-US" dirty="0" err="1" smtClean="0"/>
              <a:t>Apabila</a:t>
            </a:r>
            <a:r>
              <a:rPr lang="en-US" dirty="0" smtClean="0"/>
              <a:t> </a:t>
            </a:r>
            <a:r>
              <a:rPr lang="en-US" dirty="0" err="1" smtClean="0"/>
              <a:t>pemodelan</a:t>
            </a:r>
            <a:r>
              <a:rPr lang="en-US" dirty="0" smtClean="0"/>
              <a:t> </a:t>
            </a:r>
            <a:r>
              <a:rPr lang="en-US" dirty="0" err="1" smtClean="0"/>
              <a:t>ini</a:t>
            </a:r>
            <a:r>
              <a:rPr lang="en-US" dirty="0" smtClean="0"/>
              <a:t> </a:t>
            </a:r>
            <a:r>
              <a:rPr lang="en-US" dirty="0" err="1" smtClean="0"/>
              <a:t>digunakan</a:t>
            </a:r>
            <a:r>
              <a:rPr lang="en-US" dirty="0" smtClean="0"/>
              <a:t> </a:t>
            </a:r>
            <a:r>
              <a:rPr lang="en-US" dirty="0" err="1" smtClean="0"/>
              <a:t>oleh</a:t>
            </a:r>
            <a:r>
              <a:rPr lang="en-US" dirty="0" smtClean="0"/>
              <a:t> bank, </a:t>
            </a:r>
            <a:r>
              <a:rPr lang="en-US" dirty="0" err="1" smtClean="0"/>
              <a:t>maka</a:t>
            </a:r>
            <a:r>
              <a:rPr lang="en-US" dirty="0" smtClean="0"/>
              <a:t> </a:t>
            </a:r>
            <a:r>
              <a:rPr lang="en-US" dirty="0" err="1" smtClean="0"/>
              <a:t>penggunaan</a:t>
            </a:r>
            <a:r>
              <a:rPr lang="en-US" dirty="0" smtClean="0"/>
              <a:t> model </a:t>
            </a:r>
            <a:r>
              <a:rPr lang="en-US" dirty="0" err="1" smtClean="0"/>
              <a:t>ini</a:t>
            </a:r>
            <a:r>
              <a:rPr lang="en-US" dirty="0" smtClean="0"/>
              <a:t> </a:t>
            </a:r>
            <a:r>
              <a:rPr lang="en-US" dirty="0" err="1" smtClean="0"/>
              <a:t>hanya</a:t>
            </a:r>
            <a:r>
              <a:rPr lang="en-US" dirty="0" smtClean="0"/>
              <a:t> </a:t>
            </a:r>
            <a:r>
              <a:rPr lang="en-US" dirty="0" err="1" smtClean="0"/>
              <a:t>digunakan</a:t>
            </a:r>
            <a:r>
              <a:rPr lang="en-US" dirty="0" smtClean="0"/>
              <a:t> </a:t>
            </a:r>
            <a:r>
              <a:rPr lang="en-US" dirty="0" err="1" smtClean="0"/>
              <a:t>untuk</a:t>
            </a:r>
            <a:r>
              <a:rPr lang="en-US" dirty="0"/>
              <a:t> </a:t>
            </a:r>
            <a:r>
              <a:rPr lang="en-US" b="1" dirty="0" smtClean="0"/>
              <a:t>limit </a:t>
            </a:r>
            <a:r>
              <a:rPr lang="en-US" b="1" dirty="0" err="1" smtClean="0"/>
              <a:t>kredit</a:t>
            </a:r>
            <a:r>
              <a:rPr lang="en-US" b="1" dirty="0" smtClean="0"/>
              <a:t> $50.000 </a:t>
            </a:r>
            <a:r>
              <a:rPr lang="en-US" b="1" dirty="0" err="1" smtClean="0"/>
              <a:t>kebawah</a:t>
            </a:r>
            <a:r>
              <a:rPr lang="en-US" dirty="0" smtClean="0"/>
              <a:t>. </a:t>
            </a:r>
            <a:r>
              <a:rPr lang="en-US" dirty="0" err="1" smtClean="0"/>
              <a:t>Diatas</a:t>
            </a:r>
            <a:r>
              <a:rPr lang="en-US" dirty="0" smtClean="0"/>
              <a:t> </a:t>
            </a:r>
            <a:r>
              <a:rPr lang="en-US" dirty="0" err="1" smtClean="0"/>
              <a:t>nilai</a:t>
            </a:r>
            <a:r>
              <a:rPr lang="en-US" dirty="0" smtClean="0"/>
              <a:t> </a:t>
            </a:r>
            <a:r>
              <a:rPr lang="en-US" dirty="0" err="1" smtClean="0"/>
              <a:t>itu</a:t>
            </a:r>
            <a:r>
              <a:rPr lang="en-US" dirty="0" smtClean="0"/>
              <a:t> </a:t>
            </a:r>
            <a:r>
              <a:rPr lang="en-US" dirty="0" err="1" smtClean="0"/>
              <a:t>diperlukan</a:t>
            </a:r>
            <a:r>
              <a:rPr lang="en-US" dirty="0" smtClean="0"/>
              <a:t> </a:t>
            </a:r>
            <a:r>
              <a:rPr lang="en-US" dirty="0" err="1" smtClean="0"/>
              <a:t>tenaga</a:t>
            </a:r>
            <a:r>
              <a:rPr lang="en-US" dirty="0" smtClean="0"/>
              <a:t> professional yang </a:t>
            </a:r>
            <a:r>
              <a:rPr lang="en-US" dirty="0" err="1" smtClean="0"/>
              <a:t>dapat</a:t>
            </a:r>
            <a:r>
              <a:rPr lang="en-US" dirty="0" smtClean="0"/>
              <a:t> </a:t>
            </a:r>
            <a:r>
              <a:rPr lang="en-US" dirty="0" err="1" smtClean="0"/>
              <a:t>melakukan</a:t>
            </a:r>
            <a:r>
              <a:rPr lang="en-US" dirty="0" smtClean="0"/>
              <a:t> </a:t>
            </a:r>
            <a:r>
              <a:rPr lang="en-US" i="1" dirty="0" smtClean="0"/>
              <a:t>assessment</a:t>
            </a:r>
            <a:r>
              <a:rPr lang="en-US" dirty="0" smtClean="0"/>
              <a:t> </a:t>
            </a:r>
            <a:r>
              <a:rPr lang="en-US" dirty="0" err="1" smtClean="0"/>
              <a:t>terhadap</a:t>
            </a:r>
            <a:r>
              <a:rPr lang="en-US" dirty="0" smtClean="0"/>
              <a:t> </a:t>
            </a:r>
            <a:r>
              <a:rPr lang="en-US" i="1" dirty="0" smtClean="0"/>
              <a:t>customer</a:t>
            </a:r>
            <a:r>
              <a:rPr lang="en-US" dirty="0" smtClean="0"/>
              <a:t> </a:t>
            </a:r>
            <a:r>
              <a:rPr lang="en-US" dirty="0" err="1" smtClean="0"/>
              <a:t>untuk</a:t>
            </a:r>
            <a:r>
              <a:rPr lang="en-US" dirty="0" smtClean="0"/>
              <a:t> </a:t>
            </a:r>
            <a:r>
              <a:rPr lang="en-US" dirty="0" err="1" smtClean="0"/>
              <a:t>mengantisipasi</a:t>
            </a:r>
            <a:r>
              <a:rPr lang="en-US" dirty="0" smtClean="0"/>
              <a:t> </a:t>
            </a:r>
            <a:r>
              <a:rPr lang="en-US" dirty="0" err="1" smtClean="0"/>
              <a:t>pemalsuan</a:t>
            </a:r>
            <a:r>
              <a:rPr lang="en-US" dirty="0" smtClean="0"/>
              <a:t> </a:t>
            </a:r>
            <a:r>
              <a:rPr lang="en-US" dirty="0" err="1" smtClean="0"/>
              <a:t>dokumen</a:t>
            </a:r>
            <a:r>
              <a:rPr lang="en-US" dirty="0" smtClean="0"/>
              <a:t>, </a:t>
            </a:r>
            <a:r>
              <a:rPr lang="en-US" dirty="0" err="1" smtClean="0"/>
              <a:t>pencurian</a:t>
            </a:r>
            <a:r>
              <a:rPr lang="en-US" dirty="0" smtClean="0"/>
              <a:t> </a:t>
            </a:r>
            <a:r>
              <a:rPr lang="en-US" dirty="0" err="1" smtClean="0"/>
              <a:t>identitas</a:t>
            </a:r>
            <a:r>
              <a:rPr lang="en-US" dirty="0" smtClean="0"/>
              <a:t> </a:t>
            </a:r>
            <a:r>
              <a:rPr lang="en-US" dirty="0" err="1" smtClean="0"/>
              <a:t>dll</a:t>
            </a:r>
            <a:r>
              <a:rPr lang="en-US" dirty="0" smtClean="0"/>
              <a:t>. </a:t>
            </a:r>
            <a:endParaRPr lang="en-US" dirty="0"/>
          </a:p>
        </p:txBody>
      </p:sp>
    </p:spTree>
    <p:extLst>
      <p:ext uri="{BB962C8B-B14F-4D97-AF65-F5344CB8AC3E}">
        <p14:creationId xmlns:p14="http://schemas.microsoft.com/office/powerpoint/2010/main" val="11622441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1371" y="2310937"/>
            <a:ext cx="6129849" cy="861774"/>
          </a:xfrm>
          <a:prstGeom prst="rect">
            <a:avLst/>
          </a:prstGeom>
          <a:noFill/>
        </p:spPr>
        <p:txBody>
          <a:bodyPr wrap="square" rtlCol="0">
            <a:spAutoFit/>
          </a:bodyPr>
          <a:lstStyle/>
          <a:p>
            <a:pPr lvl="0" algn="ctr">
              <a:defRPr/>
            </a:pPr>
            <a:r>
              <a:rPr lang="en-GB" sz="5000" b="1" dirty="0" smtClean="0">
                <a:solidFill>
                  <a:schemeClr val="bg2">
                    <a:lumMod val="10000"/>
                  </a:schemeClr>
                </a:solidFill>
                <a:latin typeface="Noto Sans" panose="020B0502040504020204" pitchFamily="34"/>
                <a:ea typeface="Noto Sans" panose="020B0502040504020204" pitchFamily="34"/>
                <a:cs typeface="Noto Sans" panose="020B0502040504020204" pitchFamily="34"/>
              </a:rPr>
              <a:t>Dataset</a:t>
            </a:r>
            <a:endParaRPr lang="en-GB" sz="5000" b="1" dirty="0">
              <a:solidFill>
                <a:schemeClr val="bg2">
                  <a:lumMod val="10000"/>
                </a:schemeClr>
              </a:solidFill>
              <a:latin typeface="Noto Sans" panose="020B0502040504020204" pitchFamily="34"/>
              <a:ea typeface="Noto Sans" panose="020B0502040504020204" pitchFamily="34"/>
              <a:cs typeface="Noto Sans" panose="020B0502040504020204" pitchFamily="34"/>
            </a:endParaRPr>
          </a:p>
        </p:txBody>
      </p:sp>
      <p:sp>
        <p:nvSpPr>
          <p:cNvPr id="18" name="TextBox 17"/>
          <p:cNvSpPr txBox="1"/>
          <p:nvPr/>
        </p:nvSpPr>
        <p:spPr>
          <a:xfrm>
            <a:off x="457200" y="6349245"/>
            <a:ext cx="11366500"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www.yourwebsite.com</a:t>
            </a:r>
          </a:p>
        </p:txBody>
      </p:sp>
      <p:grpSp>
        <p:nvGrpSpPr>
          <p:cNvPr id="10" name="Group 9"/>
          <p:cNvGrpSpPr/>
          <p:nvPr/>
        </p:nvGrpSpPr>
        <p:grpSpPr>
          <a:xfrm>
            <a:off x="1219860" y="2846674"/>
            <a:ext cx="13615822" cy="4242061"/>
            <a:chOff x="1219860" y="2846674"/>
            <a:chExt cx="13615822" cy="4242061"/>
          </a:xfrm>
          <a:blipFill dpi="0" rotWithShape="1">
            <a:blip r:embed="rId2">
              <a:extLst>
                <a:ext uri="{28A0092B-C50C-407E-A947-70E740481C1C}">
                  <a14:useLocalDpi xmlns:a14="http://schemas.microsoft.com/office/drawing/2010/main" val="0"/>
                </a:ext>
              </a:extLst>
            </a:blip>
            <a:srcRect/>
            <a:stretch>
              <a:fillRect/>
            </a:stretch>
          </a:blipFill>
        </p:grpSpPr>
        <p:sp>
          <p:nvSpPr>
            <p:cNvPr id="14" name="Rectangle 13"/>
            <p:cNvSpPr/>
            <p:nvPr/>
          </p:nvSpPr>
          <p:spPr>
            <a:xfrm rot="2877484">
              <a:off x="11125149" y="5325153"/>
              <a:ext cx="1172929" cy="2354235"/>
            </a:xfrm>
            <a:custGeom>
              <a:avLst/>
              <a:gdLst>
                <a:gd name="connsiteX0" fmla="*/ 0 w 1259414"/>
                <a:gd name="connsiteY0" fmla="*/ 0 h 6858000"/>
                <a:gd name="connsiteX1" fmla="*/ 1259414 w 1259414"/>
                <a:gd name="connsiteY1" fmla="*/ 0 h 6858000"/>
                <a:gd name="connsiteX2" fmla="*/ 1259414 w 1259414"/>
                <a:gd name="connsiteY2" fmla="*/ 6858000 h 6858000"/>
                <a:gd name="connsiteX3" fmla="*/ 0 w 1259414"/>
                <a:gd name="connsiteY3" fmla="*/ 6858000 h 6858000"/>
                <a:gd name="connsiteX4" fmla="*/ 0 w 1259414"/>
                <a:gd name="connsiteY4" fmla="*/ 0 h 6858000"/>
                <a:gd name="connsiteX0-1" fmla="*/ 0 w 1260893"/>
                <a:gd name="connsiteY0-2" fmla="*/ 2052213 h 6858000"/>
                <a:gd name="connsiteX1-3" fmla="*/ 1260893 w 1260893"/>
                <a:gd name="connsiteY1-4" fmla="*/ 0 h 6858000"/>
                <a:gd name="connsiteX2-5" fmla="*/ 1260893 w 1260893"/>
                <a:gd name="connsiteY2-6" fmla="*/ 6858000 h 6858000"/>
                <a:gd name="connsiteX3-7" fmla="*/ 1479 w 1260893"/>
                <a:gd name="connsiteY3-8" fmla="*/ 6858000 h 6858000"/>
                <a:gd name="connsiteX4-9" fmla="*/ 0 w 1260893"/>
                <a:gd name="connsiteY4-10" fmla="*/ 2052213 h 6858000"/>
                <a:gd name="connsiteX0-11" fmla="*/ 0 w 1260893"/>
                <a:gd name="connsiteY0-12" fmla="*/ 0 h 4805787"/>
                <a:gd name="connsiteX1-13" fmla="*/ 960453 w 1260893"/>
                <a:gd name="connsiteY1-14" fmla="*/ 1209669 h 4805787"/>
                <a:gd name="connsiteX2-15" fmla="*/ 1260893 w 1260893"/>
                <a:gd name="connsiteY2-16" fmla="*/ 4805787 h 4805787"/>
                <a:gd name="connsiteX3-17" fmla="*/ 1479 w 1260893"/>
                <a:gd name="connsiteY3-18" fmla="*/ 4805787 h 4805787"/>
                <a:gd name="connsiteX4-19" fmla="*/ 0 w 1260893"/>
                <a:gd name="connsiteY4-20" fmla="*/ 0 h 4805787"/>
                <a:gd name="connsiteX0-21" fmla="*/ 0 w 1260893"/>
                <a:gd name="connsiteY0-22" fmla="*/ 0 h 4805787"/>
                <a:gd name="connsiteX1-23" fmla="*/ 1169549 w 1260893"/>
                <a:gd name="connsiteY1-24" fmla="*/ 1050159 h 4805787"/>
                <a:gd name="connsiteX2-25" fmla="*/ 1260893 w 1260893"/>
                <a:gd name="connsiteY2-26" fmla="*/ 4805787 h 4805787"/>
                <a:gd name="connsiteX3-27" fmla="*/ 1479 w 1260893"/>
                <a:gd name="connsiteY3-28" fmla="*/ 4805787 h 4805787"/>
                <a:gd name="connsiteX4-29" fmla="*/ 0 w 1260893"/>
                <a:gd name="connsiteY4-30" fmla="*/ 0 h 4805787"/>
                <a:gd name="connsiteX0-31" fmla="*/ 0 w 1169549"/>
                <a:gd name="connsiteY0-32" fmla="*/ 0 h 4805787"/>
                <a:gd name="connsiteX1-33" fmla="*/ 1169549 w 1169549"/>
                <a:gd name="connsiteY1-34" fmla="*/ 1050159 h 4805787"/>
                <a:gd name="connsiteX2-35" fmla="*/ 768846 w 1169549"/>
                <a:gd name="connsiteY2-36" fmla="*/ 1481907 h 4805787"/>
                <a:gd name="connsiteX3-37" fmla="*/ 1479 w 1169549"/>
                <a:gd name="connsiteY3-38" fmla="*/ 4805787 h 4805787"/>
                <a:gd name="connsiteX4-39" fmla="*/ 0 w 1169549"/>
                <a:gd name="connsiteY4-40" fmla="*/ 0 h 4805787"/>
                <a:gd name="connsiteX0-41" fmla="*/ 0 w 1169549"/>
                <a:gd name="connsiteY0-42" fmla="*/ 0 h 2337129"/>
                <a:gd name="connsiteX1-43" fmla="*/ 1169549 w 1169549"/>
                <a:gd name="connsiteY1-44" fmla="*/ 1050159 h 2337129"/>
                <a:gd name="connsiteX2-45" fmla="*/ 768846 w 1169549"/>
                <a:gd name="connsiteY2-46" fmla="*/ 1481907 h 2337129"/>
                <a:gd name="connsiteX3-47" fmla="*/ 4316 w 1169549"/>
                <a:gd name="connsiteY3-48" fmla="*/ 2337129 h 2337129"/>
                <a:gd name="connsiteX4-49" fmla="*/ 0 w 1169549"/>
                <a:gd name="connsiteY4-50" fmla="*/ 0 h 2337129"/>
                <a:gd name="connsiteX0-51" fmla="*/ 0 w 1166591"/>
                <a:gd name="connsiteY0-52" fmla="*/ 0 h 2345150"/>
                <a:gd name="connsiteX1-53" fmla="*/ 1166591 w 1166591"/>
                <a:gd name="connsiteY1-54" fmla="*/ 1058180 h 2345150"/>
                <a:gd name="connsiteX2-55" fmla="*/ 765888 w 1166591"/>
                <a:gd name="connsiteY2-56" fmla="*/ 1489928 h 2345150"/>
                <a:gd name="connsiteX3-57" fmla="*/ 1358 w 1166591"/>
                <a:gd name="connsiteY3-58" fmla="*/ 2345150 h 2345150"/>
                <a:gd name="connsiteX4-59" fmla="*/ 0 w 1166591"/>
                <a:gd name="connsiteY4-60" fmla="*/ 0 h 2345150"/>
                <a:gd name="connsiteX0-61" fmla="*/ 0 w 1172138"/>
                <a:gd name="connsiteY0-62" fmla="*/ 0 h 2345150"/>
                <a:gd name="connsiteX1-63" fmla="*/ 1172138 w 1172138"/>
                <a:gd name="connsiteY1-64" fmla="*/ 1056770 h 2345150"/>
                <a:gd name="connsiteX2-65" fmla="*/ 765888 w 1172138"/>
                <a:gd name="connsiteY2-66" fmla="*/ 1489928 h 2345150"/>
                <a:gd name="connsiteX3-67" fmla="*/ 1358 w 1172138"/>
                <a:gd name="connsiteY3-68" fmla="*/ 2345150 h 2345150"/>
                <a:gd name="connsiteX4-69" fmla="*/ 0 w 1172138"/>
                <a:gd name="connsiteY4-70" fmla="*/ 0 h 2345150"/>
                <a:gd name="connsiteX0-71" fmla="*/ 0 w 1172138"/>
                <a:gd name="connsiteY0-72" fmla="*/ 0 h 2345150"/>
                <a:gd name="connsiteX1-73" fmla="*/ 1172138 w 1172138"/>
                <a:gd name="connsiteY1-74" fmla="*/ 1056770 h 2345150"/>
                <a:gd name="connsiteX2-75" fmla="*/ 776383 w 1172138"/>
                <a:gd name="connsiteY2-76" fmla="*/ 1497254 h 2345150"/>
                <a:gd name="connsiteX3-77" fmla="*/ 1358 w 1172138"/>
                <a:gd name="connsiteY3-78" fmla="*/ 2345150 h 2345150"/>
                <a:gd name="connsiteX4-79" fmla="*/ 0 w 1172138"/>
                <a:gd name="connsiteY4-80" fmla="*/ 0 h 2345150"/>
                <a:gd name="connsiteX0-81" fmla="*/ 792 w 1172930"/>
                <a:gd name="connsiteY0-82" fmla="*/ 0 h 2354235"/>
                <a:gd name="connsiteX1-83" fmla="*/ 1172930 w 1172930"/>
                <a:gd name="connsiteY1-84" fmla="*/ 1056770 h 2354235"/>
                <a:gd name="connsiteX2-85" fmla="*/ 777175 w 1172930"/>
                <a:gd name="connsiteY2-86" fmla="*/ 1497254 h 2354235"/>
                <a:gd name="connsiteX3-87" fmla="*/ 372 w 1172930"/>
                <a:gd name="connsiteY3-88" fmla="*/ 2354235 h 2354235"/>
                <a:gd name="connsiteX4-89" fmla="*/ 792 w 1172930"/>
                <a:gd name="connsiteY4-90" fmla="*/ 0 h 235423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72930" h="2354235">
                  <a:moveTo>
                    <a:pt x="792" y="0"/>
                  </a:moveTo>
                  <a:lnTo>
                    <a:pt x="1172930" y="1056770"/>
                  </a:lnTo>
                  <a:lnTo>
                    <a:pt x="777175" y="1497254"/>
                  </a:lnTo>
                  <a:lnTo>
                    <a:pt x="372" y="2354235"/>
                  </a:lnTo>
                  <a:cubicBezTo>
                    <a:pt x="-1067" y="1575192"/>
                    <a:pt x="2231" y="779043"/>
                    <a:pt x="7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877484">
              <a:off x="9759053" y="2525860"/>
              <a:ext cx="1536694" cy="5874652"/>
            </a:xfrm>
            <a:custGeom>
              <a:avLst/>
              <a:gdLst>
                <a:gd name="connsiteX0" fmla="*/ 0 w 1536795"/>
                <a:gd name="connsiteY0" fmla="*/ 0 h 9426570"/>
                <a:gd name="connsiteX1" fmla="*/ 1536795 w 1536795"/>
                <a:gd name="connsiteY1" fmla="*/ 0 h 9426570"/>
                <a:gd name="connsiteX2" fmla="*/ 1536795 w 1536795"/>
                <a:gd name="connsiteY2" fmla="*/ 9426570 h 9426570"/>
                <a:gd name="connsiteX3" fmla="*/ 0 w 1536795"/>
                <a:gd name="connsiteY3" fmla="*/ 9426570 h 9426570"/>
                <a:gd name="connsiteX4" fmla="*/ 0 w 1536795"/>
                <a:gd name="connsiteY4" fmla="*/ 0 h 9426570"/>
                <a:gd name="connsiteX0-1" fmla="*/ 0 w 1537405"/>
                <a:gd name="connsiteY0-2" fmla="*/ 1380340 h 9426570"/>
                <a:gd name="connsiteX1-3" fmla="*/ 1537405 w 1537405"/>
                <a:gd name="connsiteY1-4" fmla="*/ 0 h 9426570"/>
                <a:gd name="connsiteX2-5" fmla="*/ 1537405 w 1537405"/>
                <a:gd name="connsiteY2-6" fmla="*/ 9426570 h 9426570"/>
                <a:gd name="connsiteX3-7" fmla="*/ 610 w 1537405"/>
                <a:gd name="connsiteY3-8" fmla="*/ 9426570 h 9426570"/>
                <a:gd name="connsiteX4-9" fmla="*/ 0 w 1537405"/>
                <a:gd name="connsiteY4-10" fmla="*/ 1380340 h 9426570"/>
                <a:gd name="connsiteX0-11" fmla="*/ 0 w 1539469"/>
                <a:gd name="connsiteY0-12" fmla="*/ 0 h 8046230"/>
                <a:gd name="connsiteX1-13" fmla="*/ 1539469 w 1539469"/>
                <a:gd name="connsiteY1-14" fmla="*/ 1400403 h 8046230"/>
                <a:gd name="connsiteX2-15" fmla="*/ 1537405 w 1539469"/>
                <a:gd name="connsiteY2-16" fmla="*/ 8046230 h 8046230"/>
                <a:gd name="connsiteX3-17" fmla="*/ 610 w 1539469"/>
                <a:gd name="connsiteY3-18" fmla="*/ 8046230 h 8046230"/>
                <a:gd name="connsiteX4-19" fmla="*/ 0 w 1539469"/>
                <a:gd name="connsiteY4-20" fmla="*/ 0 h 8046230"/>
                <a:gd name="connsiteX0-21" fmla="*/ 0 w 1537405"/>
                <a:gd name="connsiteY0-22" fmla="*/ 0 h 8046230"/>
                <a:gd name="connsiteX1-23" fmla="*/ 1534521 w 1537405"/>
                <a:gd name="connsiteY1-24" fmla="*/ 1391667 h 8046230"/>
                <a:gd name="connsiteX2-25" fmla="*/ 1537405 w 1537405"/>
                <a:gd name="connsiteY2-26" fmla="*/ 8046230 h 8046230"/>
                <a:gd name="connsiteX3-27" fmla="*/ 610 w 1537405"/>
                <a:gd name="connsiteY3-28" fmla="*/ 8046230 h 8046230"/>
                <a:gd name="connsiteX4-29" fmla="*/ 0 w 1537405"/>
                <a:gd name="connsiteY4-30" fmla="*/ 0 h 8046230"/>
                <a:gd name="connsiteX0-31" fmla="*/ 0 w 1537405"/>
                <a:gd name="connsiteY0-32" fmla="*/ 0 h 8046230"/>
                <a:gd name="connsiteX1-33" fmla="*/ 1536532 w 1537405"/>
                <a:gd name="connsiteY1-34" fmla="*/ 1387067 h 8046230"/>
                <a:gd name="connsiteX2-35" fmla="*/ 1537405 w 1537405"/>
                <a:gd name="connsiteY2-36" fmla="*/ 8046230 h 8046230"/>
                <a:gd name="connsiteX3-37" fmla="*/ 610 w 1537405"/>
                <a:gd name="connsiteY3-38" fmla="*/ 8046230 h 8046230"/>
                <a:gd name="connsiteX4-39" fmla="*/ 0 w 1537405"/>
                <a:gd name="connsiteY4-40" fmla="*/ 0 h 8046230"/>
                <a:gd name="connsiteX0-41" fmla="*/ 0 w 1537405"/>
                <a:gd name="connsiteY0-42" fmla="*/ 0 h 8046230"/>
                <a:gd name="connsiteX1-43" fmla="*/ 1536532 w 1537405"/>
                <a:gd name="connsiteY1-44" fmla="*/ 1387067 h 8046230"/>
                <a:gd name="connsiteX2-45" fmla="*/ 1537405 w 1537405"/>
                <a:gd name="connsiteY2-46" fmla="*/ 8046230 h 8046230"/>
                <a:gd name="connsiteX3-47" fmla="*/ 3670 w 1537405"/>
                <a:gd name="connsiteY3-48" fmla="*/ 5847517 h 8046230"/>
                <a:gd name="connsiteX4-49" fmla="*/ 0 w 1537405"/>
                <a:gd name="connsiteY4-50" fmla="*/ 0 h 8046230"/>
                <a:gd name="connsiteX0-51" fmla="*/ 0 w 1536695"/>
                <a:gd name="connsiteY0-52" fmla="*/ 0 h 5847517"/>
                <a:gd name="connsiteX1-53" fmla="*/ 1536532 w 1536695"/>
                <a:gd name="connsiteY1-54" fmla="*/ 1387067 h 5847517"/>
                <a:gd name="connsiteX2-55" fmla="*/ 1534816 w 1536695"/>
                <a:gd name="connsiteY2-56" fmla="*/ 4167712 h 5847517"/>
                <a:gd name="connsiteX3-57" fmla="*/ 3670 w 1536695"/>
                <a:gd name="connsiteY3-58" fmla="*/ 5847517 h 5847517"/>
                <a:gd name="connsiteX4-59" fmla="*/ 0 w 1536695"/>
                <a:gd name="connsiteY4-60" fmla="*/ 0 h 5847517"/>
                <a:gd name="connsiteX0-61" fmla="*/ 0 w 1536695"/>
                <a:gd name="connsiteY0-62" fmla="*/ 0 h 5862264"/>
                <a:gd name="connsiteX1-63" fmla="*/ 1536532 w 1536695"/>
                <a:gd name="connsiteY1-64" fmla="*/ 1387067 h 5862264"/>
                <a:gd name="connsiteX2-65" fmla="*/ 1534816 w 1536695"/>
                <a:gd name="connsiteY2-66" fmla="*/ 4167712 h 5862264"/>
                <a:gd name="connsiteX3-67" fmla="*/ 1060 w 1536695"/>
                <a:gd name="connsiteY3-68" fmla="*/ 5862264 h 5862264"/>
                <a:gd name="connsiteX4-69" fmla="*/ 0 w 1536695"/>
                <a:gd name="connsiteY4-70" fmla="*/ 0 h 5862264"/>
                <a:gd name="connsiteX0-71" fmla="*/ 0 w 1536695"/>
                <a:gd name="connsiteY0-72" fmla="*/ 0 h 5874652"/>
                <a:gd name="connsiteX1-73" fmla="*/ 1536532 w 1536695"/>
                <a:gd name="connsiteY1-74" fmla="*/ 1387067 h 5874652"/>
                <a:gd name="connsiteX2-75" fmla="*/ 1534816 w 1536695"/>
                <a:gd name="connsiteY2-76" fmla="*/ 4167712 h 5874652"/>
                <a:gd name="connsiteX3-77" fmla="*/ 575 w 1536695"/>
                <a:gd name="connsiteY3-78" fmla="*/ 5874652 h 5874652"/>
                <a:gd name="connsiteX4-79" fmla="*/ 0 w 1536695"/>
                <a:gd name="connsiteY4-80" fmla="*/ 0 h 58746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36695" h="5874652">
                  <a:moveTo>
                    <a:pt x="0" y="0"/>
                  </a:moveTo>
                  <a:lnTo>
                    <a:pt x="1536532" y="1387067"/>
                  </a:lnTo>
                  <a:cubicBezTo>
                    <a:pt x="1537493" y="3605255"/>
                    <a:pt x="1533855" y="1949524"/>
                    <a:pt x="1534816" y="4167712"/>
                  </a:cubicBezTo>
                  <a:lnTo>
                    <a:pt x="575" y="5874652"/>
                  </a:lnTo>
                  <a:cubicBezTo>
                    <a:pt x="372" y="3192575"/>
                    <a:pt x="203" y="2682077"/>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rot="2877484">
              <a:off x="8709241" y="-50531"/>
              <a:ext cx="1243052" cy="8826679"/>
            </a:xfrm>
            <a:custGeom>
              <a:avLst/>
              <a:gdLst>
                <a:gd name="connsiteX0" fmla="*/ 0 w 1248570"/>
                <a:gd name="connsiteY0" fmla="*/ 0 h 11864421"/>
                <a:gd name="connsiteX1" fmla="*/ 1248570 w 1248570"/>
                <a:gd name="connsiteY1" fmla="*/ 0 h 11864421"/>
                <a:gd name="connsiteX2" fmla="*/ 1248570 w 1248570"/>
                <a:gd name="connsiteY2" fmla="*/ 11864421 h 11864421"/>
                <a:gd name="connsiteX3" fmla="*/ 0 w 1248570"/>
                <a:gd name="connsiteY3" fmla="*/ 11864421 h 11864421"/>
                <a:gd name="connsiteX4" fmla="*/ 0 w 1248570"/>
                <a:gd name="connsiteY4" fmla="*/ 0 h 11864421"/>
                <a:gd name="connsiteX0-1" fmla="*/ 0 w 1257043"/>
                <a:gd name="connsiteY0-2" fmla="*/ 0 h 11864421"/>
                <a:gd name="connsiteX1-3" fmla="*/ 1257043 w 1257043"/>
                <a:gd name="connsiteY1-4" fmla="*/ 1672118 h 11864421"/>
                <a:gd name="connsiteX2-5" fmla="*/ 1248570 w 1257043"/>
                <a:gd name="connsiteY2-6" fmla="*/ 11864421 h 11864421"/>
                <a:gd name="connsiteX3-7" fmla="*/ 0 w 1257043"/>
                <a:gd name="connsiteY3-8" fmla="*/ 11864421 h 11864421"/>
                <a:gd name="connsiteX4-9" fmla="*/ 0 w 1257043"/>
                <a:gd name="connsiteY4-10" fmla="*/ 0 h 11864421"/>
                <a:gd name="connsiteX0-11" fmla="*/ 0 w 1259441"/>
                <a:gd name="connsiteY0-12" fmla="*/ 0 h 11330759"/>
                <a:gd name="connsiteX1-13" fmla="*/ 1259441 w 1259441"/>
                <a:gd name="connsiteY1-14" fmla="*/ 1138456 h 11330759"/>
                <a:gd name="connsiteX2-15" fmla="*/ 1250968 w 1259441"/>
                <a:gd name="connsiteY2-16" fmla="*/ 11330759 h 11330759"/>
                <a:gd name="connsiteX3-17" fmla="*/ 2398 w 1259441"/>
                <a:gd name="connsiteY3-18" fmla="*/ 11330759 h 11330759"/>
                <a:gd name="connsiteX4-19" fmla="*/ 0 w 1259441"/>
                <a:gd name="connsiteY4-20" fmla="*/ 0 h 11330759"/>
                <a:gd name="connsiteX0-21" fmla="*/ 0 w 1256688"/>
                <a:gd name="connsiteY0-22" fmla="*/ 0 h 11330759"/>
                <a:gd name="connsiteX1-23" fmla="*/ 1256688 w 1256688"/>
                <a:gd name="connsiteY1-24" fmla="*/ 1302707 h 11330759"/>
                <a:gd name="connsiteX2-25" fmla="*/ 1250968 w 1256688"/>
                <a:gd name="connsiteY2-26" fmla="*/ 11330759 h 11330759"/>
                <a:gd name="connsiteX3-27" fmla="*/ 2398 w 1256688"/>
                <a:gd name="connsiteY3-28" fmla="*/ 11330759 h 11330759"/>
                <a:gd name="connsiteX4-29" fmla="*/ 0 w 1256688"/>
                <a:gd name="connsiteY4-30" fmla="*/ 0 h 11330759"/>
                <a:gd name="connsiteX0-31" fmla="*/ 0 w 1251806"/>
                <a:gd name="connsiteY0-32" fmla="*/ 0 h 11330759"/>
                <a:gd name="connsiteX1-33" fmla="*/ 1251168 w 1251806"/>
                <a:gd name="connsiteY1-34" fmla="*/ 1152373 h 11330759"/>
                <a:gd name="connsiteX2-35" fmla="*/ 1250968 w 1251806"/>
                <a:gd name="connsiteY2-36" fmla="*/ 11330759 h 11330759"/>
                <a:gd name="connsiteX3-37" fmla="*/ 2398 w 1251806"/>
                <a:gd name="connsiteY3-38" fmla="*/ 11330759 h 11330759"/>
                <a:gd name="connsiteX4-39" fmla="*/ 0 w 1251806"/>
                <a:gd name="connsiteY4-40" fmla="*/ 0 h 11330759"/>
                <a:gd name="connsiteX0-41" fmla="*/ 0 w 1251806"/>
                <a:gd name="connsiteY0-42" fmla="*/ 0 h 11330759"/>
                <a:gd name="connsiteX1-43" fmla="*/ 1251168 w 1251806"/>
                <a:gd name="connsiteY1-44" fmla="*/ 1152373 h 11330759"/>
                <a:gd name="connsiteX2-45" fmla="*/ 1250968 w 1251806"/>
                <a:gd name="connsiteY2-46" fmla="*/ 11330759 h 11330759"/>
                <a:gd name="connsiteX3-47" fmla="*/ 2398 w 1251806"/>
                <a:gd name="connsiteY3-48" fmla="*/ 11330759 h 11330759"/>
                <a:gd name="connsiteX4-49" fmla="*/ 0 w 1251806"/>
                <a:gd name="connsiteY4-50" fmla="*/ 0 h 11330759"/>
                <a:gd name="connsiteX0-51" fmla="*/ 0 w 1251383"/>
                <a:gd name="connsiteY0-52" fmla="*/ 0 h 11279076"/>
                <a:gd name="connsiteX1-53" fmla="*/ 1250745 w 1251383"/>
                <a:gd name="connsiteY1-54" fmla="*/ 1100690 h 11279076"/>
                <a:gd name="connsiteX2-55" fmla="*/ 1250545 w 1251383"/>
                <a:gd name="connsiteY2-56" fmla="*/ 11279076 h 11279076"/>
                <a:gd name="connsiteX3-57" fmla="*/ 1975 w 1251383"/>
                <a:gd name="connsiteY3-58" fmla="*/ 11279076 h 11279076"/>
                <a:gd name="connsiteX4-59" fmla="*/ 0 w 1251383"/>
                <a:gd name="connsiteY4-60" fmla="*/ 0 h 11279076"/>
                <a:gd name="connsiteX0-61" fmla="*/ 8471 w 1249454"/>
                <a:gd name="connsiteY0-62" fmla="*/ 0 h 11295350"/>
                <a:gd name="connsiteX1-63" fmla="*/ 1248816 w 1249454"/>
                <a:gd name="connsiteY1-64" fmla="*/ 1116964 h 11295350"/>
                <a:gd name="connsiteX2-65" fmla="*/ 1248616 w 1249454"/>
                <a:gd name="connsiteY2-66" fmla="*/ 11295350 h 11295350"/>
                <a:gd name="connsiteX3-67" fmla="*/ 46 w 1249454"/>
                <a:gd name="connsiteY3-68" fmla="*/ 11295350 h 11295350"/>
                <a:gd name="connsiteX4-69" fmla="*/ 8471 w 1249454"/>
                <a:gd name="connsiteY4-70" fmla="*/ 0 h 11295350"/>
                <a:gd name="connsiteX0-71" fmla="*/ 4451 w 1245434"/>
                <a:gd name="connsiteY0-72" fmla="*/ 0 h 11295350"/>
                <a:gd name="connsiteX1-73" fmla="*/ 1244796 w 1245434"/>
                <a:gd name="connsiteY1-74" fmla="*/ 1116964 h 11295350"/>
                <a:gd name="connsiteX2-75" fmla="*/ 1244596 w 1245434"/>
                <a:gd name="connsiteY2-76" fmla="*/ 11295350 h 11295350"/>
                <a:gd name="connsiteX3-77" fmla="*/ 74 w 1245434"/>
                <a:gd name="connsiteY3-78" fmla="*/ 8705376 h 11295350"/>
                <a:gd name="connsiteX4-79" fmla="*/ 4451 w 1245434"/>
                <a:gd name="connsiteY4-80" fmla="*/ 0 h 11295350"/>
                <a:gd name="connsiteX0-81" fmla="*/ 4451 w 1244796"/>
                <a:gd name="connsiteY0-82" fmla="*/ 0 h 8705376"/>
                <a:gd name="connsiteX1-83" fmla="*/ 1244796 w 1244796"/>
                <a:gd name="connsiteY1-84" fmla="*/ 1116964 h 8705376"/>
                <a:gd name="connsiteX2-85" fmla="*/ 1237627 w 1244796"/>
                <a:gd name="connsiteY2-86" fmla="*/ 7390081 h 8705376"/>
                <a:gd name="connsiteX3-87" fmla="*/ 74 w 1244796"/>
                <a:gd name="connsiteY3-88" fmla="*/ 8705376 h 8705376"/>
                <a:gd name="connsiteX4-89" fmla="*/ 4451 w 1244796"/>
                <a:gd name="connsiteY4-90" fmla="*/ 0 h 8705376"/>
                <a:gd name="connsiteX0-91" fmla="*/ 2707 w 1243052"/>
                <a:gd name="connsiteY0-92" fmla="*/ 0 h 8826679"/>
                <a:gd name="connsiteX1-93" fmla="*/ 1243052 w 1243052"/>
                <a:gd name="connsiteY1-94" fmla="*/ 1116964 h 8826679"/>
                <a:gd name="connsiteX2-95" fmla="*/ 1235883 w 1243052"/>
                <a:gd name="connsiteY2-96" fmla="*/ 7390081 h 8826679"/>
                <a:gd name="connsiteX3-97" fmla="*/ 102 w 1243052"/>
                <a:gd name="connsiteY3-98" fmla="*/ 8826679 h 8826679"/>
                <a:gd name="connsiteX4-99" fmla="*/ 2707 w 1243052"/>
                <a:gd name="connsiteY4-100" fmla="*/ 0 h 8826679"/>
                <a:gd name="connsiteX0-101" fmla="*/ 2707 w 1243052"/>
                <a:gd name="connsiteY0-102" fmla="*/ 0 h 8826679"/>
                <a:gd name="connsiteX1-103" fmla="*/ 1243052 w 1243052"/>
                <a:gd name="connsiteY1-104" fmla="*/ 1116964 h 8826679"/>
                <a:gd name="connsiteX2-105" fmla="*/ 1228265 w 1243052"/>
                <a:gd name="connsiteY2-106" fmla="*/ 7460164 h 8826679"/>
                <a:gd name="connsiteX3-107" fmla="*/ 102 w 1243052"/>
                <a:gd name="connsiteY3-108" fmla="*/ 8826679 h 8826679"/>
                <a:gd name="connsiteX4-109" fmla="*/ 2707 w 1243052"/>
                <a:gd name="connsiteY4-110" fmla="*/ 0 h 88266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43052" h="8826679">
                  <a:moveTo>
                    <a:pt x="2707" y="0"/>
                  </a:moveTo>
                  <a:lnTo>
                    <a:pt x="1243052" y="1116964"/>
                  </a:lnTo>
                  <a:cubicBezTo>
                    <a:pt x="1240228" y="4514398"/>
                    <a:pt x="1231089" y="4062730"/>
                    <a:pt x="1228265" y="7460164"/>
                  </a:cubicBezTo>
                  <a:lnTo>
                    <a:pt x="102" y="8826679"/>
                  </a:lnTo>
                  <a:cubicBezTo>
                    <a:pt x="-697" y="5049759"/>
                    <a:pt x="3506" y="3776920"/>
                    <a:pt x="270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5"/>
            <p:cNvSpPr/>
            <p:nvPr/>
          </p:nvSpPr>
          <p:spPr>
            <a:xfrm rot="2877484">
              <a:off x="7406245" y="-3339711"/>
              <a:ext cx="1243052" cy="13615822"/>
            </a:xfrm>
            <a:custGeom>
              <a:avLst/>
              <a:gdLst>
                <a:gd name="connsiteX0" fmla="*/ 0 w 1248570"/>
                <a:gd name="connsiteY0" fmla="*/ 0 h 11864421"/>
                <a:gd name="connsiteX1" fmla="*/ 1248570 w 1248570"/>
                <a:gd name="connsiteY1" fmla="*/ 0 h 11864421"/>
                <a:gd name="connsiteX2" fmla="*/ 1248570 w 1248570"/>
                <a:gd name="connsiteY2" fmla="*/ 11864421 h 11864421"/>
                <a:gd name="connsiteX3" fmla="*/ 0 w 1248570"/>
                <a:gd name="connsiteY3" fmla="*/ 11864421 h 11864421"/>
                <a:gd name="connsiteX4" fmla="*/ 0 w 1248570"/>
                <a:gd name="connsiteY4" fmla="*/ 0 h 11864421"/>
                <a:gd name="connsiteX0-1" fmla="*/ 0 w 1257043"/>
                <a:gd name="connsiteY0-2" fmla="*/ 0 h 11864421"/>
                <a:gd name="connsiteX1-3" fmla="*/ 1257043 w 1257043"/>
                <a:gd name="connsiteY1-4" fmla="*/ 1672118 h 11864421"/>
                <a:gd name="connsiteX2-5" fmla="*/ 1248570 w 1257043"/>
                <a:gd name="connsiteY2-6" fmla="*/ 11864421 h 11864421"/>
                <a:gd name="connsiteX3-7" fmla="*/ 0 w 1257043"/>
                <a:gd name="connsiteY3-8" fmla="*/ 11864421 h 11864421"/>
                <a:gd name="connsiteX4-9" fmla="*/ 0 w 1257043"/>
                <a:gd name="connsiteY4-10" fmla="*/ 0 h 11864421"/>
                <a:gd name="connsiteX0-11" fmla="*/ 0 w 1259441"/>
                <a:gd name="connsiteY0-12" fmla="*/ 0 h 11330759"/>
                <a:gd name="connsiteX1-13" fmla="*/ 1259441 w 1259441"/>
                <a:gd name="connsiteY1-14" fmla="*/ 1138456 h 11330759"/>
                <a:gd name="connsiteX2-15" fmla="*/ 1250968 w 1259441"/>
                <a:gd name="connsiteY2-16" fmla="*/ 11330759 h 11330759"/>
                <a:gd name="connsiteX3-17" fmla="*/ 2398 w 1259441"/>
                <a:gd name="connsiteY3-18" fmla="*/ 11330759 h 11330759"/>
                <a:gd name="connsiteX4-19" fmla="*/ 0 w 1259441"/>
                <a:gd name="connsiteY4-20" fmla="*/ 0 h 11330759"/>
                <a:gd name="connsiteX0-21" fmla="*/ 0 w 1256688"/>
                <a:gd name="connsiteY0-22" fmla="*/ 0 h 11330759"/>
                <a:gd name="connsiteX1-23" fmla="*/ 1256688 w 1256688"/>
                <a:gd name="connsiteY1-24" fmla="*/ 1302707 h 11330759"/>
                <a:gd name="connsiteX2-25" fmla="*/ 1250968 w 1256688"/>
                <a:gd name="connsiteY2-26" fmla="*/ 11330759 h 11330759"/>
                <a:gd name="connsiteX3-27" fmla="*/ 2398 w 1256688"/>
                <a:gd name="connsiteY3-28" fmla="*/ 11330759 h 11330759"/>
                <a:gd name="connsiteX4-29" fmla="*/ 0 w 1256688"/>
                <a:gd name="connsiteY4-30" fmla="*/ 0 h 11330759"/>
                <a:gd name="connsiteX0-31" fmla="*/ 0 w 1251806"/>
                <a:gd name="connsiteY0-32" fmla="*/ 0 h 11330759"/>
                <a:gd name="connsiteX1-33" fmla="*/ 1251168 w 1251806"/>
                <a:gd name="connsiteY1-34" fmla="*/ 1152373 h 11330759"/>
                <a:gd name="connsiteX2-35" fmla="*/ 1250968 w 1251806"/>
                <a:gd name="connsiteY2-36" fmla="*/ 11330759 h 11330759"/>
                <a:gd name="connsiteX3-37" fmla="*/ 2398 w 1251806"/>
                <a:gd name="connsiteY3-38" fmla="*/ 11330759 h 11330759"/>
                <a:gd name="connsiteX4-39" fmla="*/ 0 w 1251806"/>
                <a:gd name="connsiteY4-40" fmla="*/ 0 h 11330759"/>
                <a:gd name="connsiteX0-41" fmla="*/ 0 w 1251806"/>
                <a:gd name="connsiteY0-42" fmla="*/ 0 h 11330759"/>
                <a:gd name="connsiteX1-43" fmla="*/ 1251168 w 1251806"/>
                <a:gd name="connsiteY1-44" fmla="*/ 1152373 h 11330759"/>
                <a:gd name="connsiteX2-45" fmla="*/ 1250968 w 1251806"/>
                <a:gd name="connsiteY2-46" fmla="*/ 11330759 h 11330759"/>
                <a:gd name="connsiteX3-47" fmla="*/ 2398 w 1251806"/>
                <a:gd name="connsiteY3-48" fmla="*/ 11330759 h 11330759"/>
                <a:gd name="connsiteX4-49" fmla="*/ 0 w 1251806"/>
                <a:gd name="connsiteY4-50" fmla="*/ 0 h 11330759"/>
                <a:gd name="connsiteX0-51" fmla="*/ 0 w 1251383"/>
                <a:gd name="connsiteY0-52" fmla="*/ 0 h 11279076"/>
                <a:gd name="connsiteX1-53" fmla="*/ 1250745 w 1251383"/>
                <a:gd name="connsiteY1-54" fmla="*/ 1100690 h 11279076"/>
                <a:gd name="connsiteX2-55" fmla="*/ 1250545 w 1251383"/>
                <a:gd name="connsiteY2-56" fmla="*/ 11279076 h 11279076"/>
                <a:gd name="connsiteX3-57" fmla="*/ 1975 w 1251383"/>
                <a:gd name="connsiteY3-58" fmla="*/ 11279076 h 11279076"/>
                <a:gd name="connsiteX4-59" fmla="*/ 0 w 1251383"/>
                <a:gd name="connsiteY4-60" fmla="*/ 0 h 11279076"/>
                <a:gd name="connsiteX0-61" fmla="*/ 8471 w 1249454"/>
                <a:gd name="connsiteY0-62" fmla="*/ 0 h 11295350"/>
                <a:gd name="connsiteX1-63" fmla="*/ 1248816 w 1249454"/>
                <a:gd name="connsiteY1-64" fmla="*/ 1116964 h 11295350"/>
                <a:gd name="connsiteX2-65" fmla="*/ 1248616 w 1249454"/>
                <a:gd name="connsiteY2-66" fmla="*/ 11295350 h 11295350"/>
                <a:gd name="connsiteX3-67" fmla="*/ 46 w 1249454"/>
                <a:gd name="connsiteY3-68" fmla="*/ 11295350 h 11295350"/>
                <a:gd name="connsiteX4-69" fmla="*/ 8471 w 1249454"/>
                <a:gd name="connsiteY4-70" fmla="*/ 0 h 11295350"/>
                <a:gd name="connsiteX0-71" fmla="*/ 4451 w 1245434"/>
                <a:gd name="connsiteY0-72" fmla="*/ 0 h 11295350"/>
                <a:gd name="connsiteX1-73" fmla="*/ 1244796 w 1245434"/>
                <a:gd name="connsiteY1-74" fmla="*/ 1116964 h 11295350"/>
                <a:gd name="connsiteX2-75" fmla="*/ 1244596 w 1245434"/>
                <a:gd name="connsiteY2-76" fmla="*/ 11295350 h 11295350"/>
                <a:gd name="connsiteX3-77" fmla="*/ 74 w 1245434"/>
                <a:gd name="connsiteY3-78" fmla="*/ 8705376 h 11295350"/>
                <a:gd name="connsiteX4-79" fmla="*/ 4451 w 1245434"/>
                <a:gd name="connsiteY4-80" fmla="*/ 0 h 11295350"/>
                <a:gd name="connsiteX0-81" fmla="*/ 4451 w 1244796"/>
                <a:gd name="connsiteY0-82" fmla="*/ 0 h 8705376"/>
                <a:gd name="connsiteX1-83" fmla="*/ 1244796 w 1244796"/>
                <a:gd name="connsiteY1-84" fmla="*/ 1116964 h 8705376"/>
                <a:gd name="connsiteX2-85" fmla="*/ 1237627 w 1244796"/>
                <a:gd name="connsiteY2-86" fmla="*/ 7390081 h 8705376"/>
                <a:gd name="connsiteX3-87" fmla="*/ 74 w 1244796"/>
                <a:gd name="connsiteY3-88" fmla="*/ 8705376 h 8705376"/>
                <a:gd name="connsiteX4-89" fmla="*/ 4451 w 1244796"/>
                <a:gd name="connsiteY4-90" fmla="*/ 0 h 8705376"/>
                <a:gd name="connsiteX0-91" fmla="*/ 2707 w 1243052"/>
                <a:gd name="connsiteY0-92" fmla="*/ 0 h 8826679"/>
                <a:gd name="connsiteX1-93" fmla="*/ 1243052 w 1243052"/>
                <a:gd name="connsiteY1-94" fmla="*/ 1116964 h 8826679"/>
                <a:gd name="connsiteX2-95" fmla="*/ 1235883 w 1243052"/>
                <a:gd name="connsiteY2-96" fmla="*/ 7390081 h 8826679"/>
                <a:gd name="connsiteX3-97" fmla="*/ 102 w 1243052"/>
                <a:gd name="connsiteY3-98" fmla="*/ 8826679 h 8826679"/>
                <a:gd name="connsiteX4-99" fmla="*/ 2707 w 1243052"/>
                <a:gd name="connsiteY4-100" fmla="*/ 0 h 8826679"/>
                <a:gd name="connsiteX0-101" fmla="*/ 2707 w 1243052"/>
                <a:gd name="connsiteY0-102" fmla="*/ 0 h 8826679"/>
                <a:gd name="connsiteX1-103" fmla="*/ 1243052 w 1243052"/>
                <a:gd name="connsiteY1-104" fmla="*/ 1116964 h 8826679"/>
                <a:gd name="connsiteX2-105" fmla="*/ 1228265 w 1243052"/>
                <a:gd name="connsiteY2-106" fmla="*/ 7460164 h 8826679"/>
                <a:gd name="connsiteX3-107" fmla="*/ 102 w 1243052"/>
                <a:gd name="connsiteY3-108" fmla="*/ 8826679 h 8826679"/>
                <a:gd name="connsiteX4-109" fmla="*/ 2707 w 1243052"/>
                <a:gd name="connsiteY4-110" fmla="*/ 0 h 88266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43052" h="8826679">
                  <a:moveTo>
                    <a:pt x="2707" y="0"/>
                  </a:moveTo>
                  <a:lnTo>
                    <a:pt x="1243052" y="1116964"/>
                  </a:lnTo>
                  <a:cubicBezTo>
                    <a:pt x="1240228" y="4514398"/>
                    <a:pt x="1231089" y="4062730"/>
                    <a:pt x="1228265" y="7460164"/>
                  </a:cubicBezTo>
                  <a:lnTo>
                    <a:pt x="102" y="8826679"/>
                  </a:lnTo>
                  <a:cubicBezTo>
                    <a:pt x="-697" y="5049759"/>
                    <a:pt x="3506" y="3776920"/>
                    <a:pt x="270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795933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29668" y="56700"/>
            <a:ext cx="3047187" cy="861774"/>
          </a:xfrm>
          <a:prstGeom prst="rect">
            <a:avLst/>
          </a:prstGeom>
          <a:noFill/>
        </p:spPr>
        <p:txBody>
          <a:bodyPr wrap="square" rtlCol="0">
            <a:spAutoFit/>
          </a:bodyPr>
          <a:lstStyle/>
          <a:p>
            <a:r>
              <a:rPr lang="en-US" sz="5000" b="1" dirty="0" smtClean="0">
                <a:latin typeface="Noto Sans"/>
              </a:rPr>
              <a:t>Workflow</a:t>
            </a:r>
            <a:endParaRPr lang="en-US" sz="5000" b="1" dirty="0">
              <a:latin typeface="Noto Sans"/>
            </a:endParaRPr>
          </a:p>
        </p:txBody>
      </p:sp>
      <p:grpSp>
        <p:nvGrpSpPr>
          <p:cNvPr id="30" name="Group 29"/>
          <p:cNvGrpSpPr/>
          <p:nvPr/>
        </p:nvGrpSpPr>
        <p:grpSpPr>
          <a:xfrm>
            <a:off x="4369280" y="1382326"/>
            <a:ext cx="3357312" cy="795863"/>
            <a:chOff x="417725" y="3966862"/>
            <a:chExt cx="4157985" cy="985666"/>
          </a:xfrm>
        </p:grpSpPr>
        <p:sp>
          <p:nvSpPr>
            <p:cNvPr id="14" name="Rounded Rectangle 13"/>
            <p:cNvSpPr/>
            <p:nvPr/>
          </p:nvSpPr>
          <p:spPr>
            <a:xfrm>
              <a:off x="417725" y="3966862"/>
              <a:ext cx="1366789" cy="985666"/>
            </a:xfrm>
            <a:prstGeom prst="roundRect">
              <a:avLst/>
            </a:prstGeom>
            <a:solidFill>
              <a:schemeClr val="tx1">
                <a:lumMod val="75000"/>
                <a:lumOff val="2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Median all Data</a:t>
              </a:r>
              <a:endParaRPr lang="en-US" sz="1200" dirty="0"/>
            </a:p>
          </p:txBody>
        </p:sp>
        <p:sp>
          <p:nvSpPr>
            <p:cNvPr id="15" name="Rounded Rectangle 14"/>
            <p:cNvSpPr/>
            <p:nvPr/>
          </p:nvSpPr>
          <p:spPr>
            <a:xfrm>
              <a:off x="1813323" y="3966862"/>
              <a:ext cx="1366789" cy="985666"/>
            </a:xfrm>
            <a:prstGeom prst="roundRect">
              <a:avLst/>
            </a:prstGeom>
            <a:solidFill>
              <a:schemeClr val="tx1">
                <a:lumMod val="75000"/>
                <a:lumOff val="2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-999</a:t>
              </a:r>
              <a:endParaRPr lang="en-US" sz="1200" dirty="0"/>
            </a:p>
          </p:txBody>
        </p:sp>
        <p:sp>
          <p:nvSpPr>
            <p:cNvPr id="16" name="Rounded Rectangle 15"/>
            <p:cNvSpPr/>
            <p:nvPr/>
          </p:nvSpPr>
          <p:spPr>
            <a:xfrm>
              <a:off x="3208921" y="3966862"/>
              <a:ext cx="1366789" cy="985666"/>
            </a:xfrm>
            <a:prstGeom prst="roundRect">
              <a:avLst/>
            </a:prstGeom>
            <a:solidFill>
              <a:schemeClr val="tx1">
                <a:lumMod val="75000"/>
                <a:lumOff val="2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Median binning Age</a:t>
              </a:r>
              <a:endParaRPr lang="en-US" sz="1200" dirty="0"/>
            </a:p>
          </p:txBody>
        </p:sp>
      </p:grpSp>
      <p:grpSp>
        <p:nvGrpSpPr>
          <p:cNvPr id="31" name="Group 30"/>
          <p:cNvGrpSpPr/>
          <p:nvPr/>
        </p:nvGrpSpPr>
        <p:grpSpPr>
          <a:xfrm>
            <a:off x="8537673" y="5082313"/>
            <a:ext cx="2907722" cy="689286"/>
            <a:chOff x="5331884" y="3966862"/>
            <a:chExt cx="4157985" cy="985666"/>
          </a:xfrm>
        </p:grpSpPr>
        <p:sp>
          <p:nvSpPr>
            <p:cNvPr id="17" name="Rounded Rectangle 16"/>
            <p:cNvSpPr/>
            <p:nvPr/>
          </p:nvSpPr>
          <p:spPr>
            <a:xfrm>
              <a:off x="5331884" y="3966862"/>
              <a:ext cx="1366789" cy="985666"/>
            </a:xfrm>
            <a:prstGeom prst="roundRect">
              <a:avLst/>
            </a:prstGeom>
            <a:solidFill>
              <a:schemeClr val="accent1">
                <a:lumMod val="7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Standard </a:t>
              </a:r>
              <a:r>
                <a:rPr lang="en-US" sz="1200" dirty="0" err="1" smtClean="0"/>
                <a:t>Scaler</a:t>
              </a:r>
              <a:endParaRPr lang="en-US" sz="1200" dirty="0"/>
            </a:p>
          </p:txBody>
        </p:sp>
        <p:sp>
          <p:nvSpPr>
            <p:cNvPr id="18" name="Rounded Rectangle 17"/>
            <p:cNvSpPr/>
            <p:nvPr/>
          </p:nvSpPr>
          <p:spPr>
            <a:xfrm>
              <a:off x="6727482" y="3966862"/>
              <a:ext cx="1366789" cy="985666"/>
            </a:xfrm>
            <a:prstGeom prst="roundRect">
              <a:avLst/>
            </a:prstGeom>
            <a:solidFill>
              <a:schemeClr val="accent1">
                <a:lumMod val="7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Min Max </a:t>
              </a:r>
              <a:r>
                <a:rPr lang="en-US" sz="1200" dirty="0" err="1" smtClean="0"/>
                <a:t>Scaller</a:t>
              </a:r>
              <a:endParaRPr lang="en-US" sz="1200" dirty="0"/>
            </a:p>
          </p:txBody>
        </p:sp>
        <p:sp>
          <p:nvSpPr>
            <p:cNvPr id="19" name="Rounded Rectangle 18"/>
            <p:cNvSpPr/>
            <p:nvPr/>
          </p:nvSpPr>
          <p:spPr>
            <a:xfrm>
              <a:off x="8123080" y="3966862"/>
              <a:ext cx="1366789" cy="985666"/>
            </a:xfrm>
            <a:prstGeom prst="roundRect">
              <a:avLst/>
            </a:prstGeom>
            <a:solidFill>
              <a:schemeClr val="accent1">
                <a:lumMod val="7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Robust </a:t>
              </a:r>
              <a:r>
                <a:rPr lang="en-US" sz="1200" dirty="0" err="1" smtClean="0"/>
                <a:t>Scaler</a:t>
              </a:r>
              <a:endParaRPr lang="en-US" sz="1200" dirty="0"/>
            </a:p>
          </p:txBody>
        </p:sp>
      </p:grpSp>
      <p:grpSp>
        <p:nvGrpSpPr>
          <p:cNvPr id="49" name="Group 48"/>
          <p:cNvGrpSpPr/>
          <p:nvPr/>
        </p:nvGrpSpPr>
        <p:grpSpPr>
          <a:xfrm>
            <a:off x="632223" y="5713442"/>
            <a:ext cx="3965383" cy="695880"/>
            <a:chOff x="361428" y="5639304"/>
            <a:chExt cx="5616695" cy="985666"/>
          </a:xfrm>
        </p:grpSpPr>
        <p:sp>
          <p:nvSpPr>
            <p:cNvPr id="20" name="Rounded Rectangle 19"/>
            <p:cNvSpPr/>
            <p:nvPr/>
          </p:nvSpPr>
          <p:spPr>
            <a:xfrm>
              <a:off x="361428" y="5639304"/>
              <a:ext cx="1366789" cy="985666"/>
            </a:xfrm>
            <a:prstGeom prst="roundRect">
              <a:avLst/>
            </a:prstGeom>
            <a:solidFill>
              <a:schemeClr val="accent6">
                <a:lumMod val="5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Logistic Regression</a:t>
              </a:r>
              <a:endParaRPr lang="en-US" sz="1200" dirty="0"/>
            </a:p>
          </p:txBody>
        </p:sp>
        <p:sp>
          <p:nvSpPr>
            <p:cNvPr id="21" name="Rounded Rectangle 20"/>
            <p:cNvSpPr/>
            <p:nvPr/>
          </p:nvSpPr>
          <p:spPr>
            <a:xfrm>
              <a:off x="1813322" y="5639304"/>
              <a:ext cx="1366789" cy="985666"/>
            </a:xfrm>
            <a:prstGeom prst="roundRect">
              <a:avLst/>
            </a:prstGeom>
            <a:solidFill>
              <a:schemeClr val="accent6">
                <a:lumMod val="5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K Nearest Neighbors</a:t>
              </a:r>
              <a:endParaRPr lang="en-US" sz="1200" dirty="0"/>
            </a:p>
          </p:txBody>
        </p:sp>
        <p:sp>
          <p:nvSpPr>
            <p:cNvPr id="22" name="Rounded Rectangle 21"/>
            <p:cNvSpPr/>
            <p:nvPr/>
          </p:nvSpPr>
          <p:spPr>
            <a:xfrm>
              <a:off x="3208920" y="5639304"/>
              <a:ext cx="1366789" cy="985666"/>
            </a:xfrm>
            <a:prstGeom prst="roundRect">
              <a:avLst/>
            </a:prstGeom>
            <a:solidFill>
              <a:schemeClr val="accent6">
                <a:lumMod val="5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Random Forest </a:t>
              </a:r>
              <a:r>
                <a:rPr lang="en-US" sz="1200" dirty="0" err="1" smtClean="0"/>
                <a:t>Classifers</a:t>
              </a:r>
              <a:endParaRPr lang="en-US" sz="1200" dirty="0"/>
            </a:p>
          </p:txBody>
        </p:sp>
        <p:sp>
          <p:nvSpPr>
            <p:cNvPr id="26" name="Rounded Rectangle 25"/>
            <p:cNvSpPr/>
            <p:nvPr/>
          </p:nvSpPr>
          <p:spPr>
            <a:xfrm>
              <a:off x="4611334" y="5639304"/>
              <a:ext cx="1366789" cy="985666"/>
            </a:xfrm>
            <a:prstGeom prst="roundRect">
              <a:avLst/>
            </a:prstGeom>
            <a:solidFill>
              <a:schemeClr val="accent6">
                <a:lumMod val="5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XGBoost</a:t>
              </a:r>
              <a:r>
                <a:rPr lang="en-US" sz="1200" dirty="0" smtClean="0"/>
                <a:t> Classifiers</a:t>
              </a:r>
              <a:endParaRPr lang="en-US" sz="1200" dirty="0"/>
            </a:p>
          </p:txBody>
        </p:sp>
      </p:grpSp>
      <p:grpSp>
        <p:nvGrpSpPr>
          <p:cNvPr id="50" name="Group 49"/>
          <p:cNvGrpSpPr/>
          <p:nvPr/>
        </p:nvGrpSpPr>
        <p:grpSpPr>
          <a:xfrm>
            <a:off x="7980356" y="1503620"/>
            <a:ext cx="2444915" cy="587720"/>
            <a:chOff x="7439685" y="5639304"/>
            <a:chExt cx="4100367" cy="985666"/>
          </a:xfrm>
        </p:grpSpPr>
        <p:sp>
          <p:nvSpPr>
            <p:cNvPr id="27" name="Rounded Rectangle 26"/>
            <p:cNvSpPr/>
            <p:nvPr/>
          </p:nvSpPr>
          <p:spPr>
            <a:xfrm>
              <a:off x="7439685" y="5639304"/>
              <a:ext cx="1366789" cy="985666"/>
            </a:xfrm>
            <a:prstGeom prst="roundRect">
              <a:avLst/>
            </a:prstGeom>
            <a:solidFill>
              <a:schemeClr val="accent4">
                <a:lumMod val="7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SMOTE</a:t>
              </a:r>
              <a:endParaRPr lang="en-US" sz="1200" dirty="0"/>
            </a:p>
          </p:txBody>
        </p:sp>
        <p:sp>
          <p:nvSpPr>
            <p:cNvPr id="28" name="Rounded Rectangle 27"/>
            <p:cNvSpPr/>
            <p:nvPr/>
          </p:nvSpPr>
          <p:spPr>
            <a:xfrm>
              <a:off x="8806474" y="5639304"/>
              <a:ext cx="1366789" cy="985666"/>
            </a:xfrm>
            <a:prstGeom prst="roundRect">
              <a:avLst/>
            </a:prstGeom>
            <a:solidFill>
              <a:schemeClr val="accent4">
                <a:lumMod val="7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Under</a:t>
              </a:r>
            </a:p>
            <a:p>
              <a:pPr algn="ctr"/>
              <a:r>
                <a:rPr lang="en-US" sz="1200" dirty="0" smtClean="0"/>
                <a:t>sampling</a:t>
              </a:r>
              <a:endParaRPr lang="en-US" sz="1200" dirty="0"/>
            </a:p>
          </p:txBody>
        </p:sp>
        <p:sp>
          <p:nvSpPr>
            <p:cNvPr id="29" name="Rounded Rectangle 28"/>
            <p:cNvSpPr/>
            <p:nvPr/>
          </p:nvSpPr>
          <p:spPr>
            <a:xfrm>
              <a:off x="10173263" y="5639304"/>
              <a:ext cx="1366789" cy="985666"/>
            </a:xfrm>
            <a:prstGeom prst="roundRect">
              <a:avLst/>
            </a:prstGeom>
            <a:solidFill>
              <a:schemeClr val="accent4">
                <a:lumMod val="7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Over</a:t>
              </a:r>
            </a:p>
            <a:p>
              <a:pPr algn="ctr"/>
              <a:r>
                <a:rPr lang="en-US" sz="1200" dirty="0" smtClean="0"/>
                <a:t>sampling</a:t>
              </a:r>
              <a:endParaRPr lang="en-US" sz="1200" dirty="0"/>
            </a:p>
          </p:txBody>
        </p:sp>
      </p:grpSp>
      <p:grpSp>
        <p:nvGrpSpPr>
          <p:cNvPr id="65" name="Group 64"/>
          <p:cNvGrpSpPr/>
          <p:nvPr/>
        </p:nvGrpSpPr>
        <p:grpSpPr>
          <a:xfrm>
            <a:off x="632223" y="2528872"/>
            <a:ext cx="11042075" cy="2297388"/>
            <a:chOff x="417725" y="1047511"/>
            <a:chExt cx="11042075" cy="2297388"/>
          </a:xfrm>
        </p:grpSpPr>
        <p:sp>
          <p:nvSpPr>
            <p:cNvPr id="5" name="Rounded Rectangle 4"/>
            <p:cNvSpPr/>
            <p:nvPr/>
          </p:nvSpPr>
          <p:spPr>
            <a:xfrm>
              <a:off x="417727" y="1047511"/>
              <a:ext cx="1366789" cy="985666"/>
            </a:xfrm>
            <a:prstGeom prst="roundRect">
              <a:avLst/>
            </a:prstGeom>
            <a:solidFill>
              <a:schemeClr val="accent3">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Import Data</a:t>
              </a:r>
              <a:endParaRPr lang="en-US" b="1" dirty="0"/>
            </a:p>
          </p:txBody>
        </p:sp>
        <p:sp>
          <p:nvSpPr>
            <p:cNvPr id="6" name="Rounded Rectangle 5"/>
            <p:cNvSpPr/>
            <p:nvPr/>
          </p:nvSpPr>
          <p:spPr>
            <a:xfrm>
              <a:off x="1995166" y="1047511"/>
              <a:ext cx="1366789" cy="985666"/>
            </a:xfrm>
            <a:prstGeom prst="roundRect">
              <a:avLst/>
            </a:prstGeom>
            <a:solidFill>
              <a:schemeClr val="accent3">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EDA</a:t>
              </a:r>
              <a:endParaRPr lang="en-US" b="1" dirty="0"/>
            </a:p>
          </p:txBody>
        </p:sp>
        <p:sp>
          <p:nvSpPr>
            <p:cNvPr id="7" name="Rounded Rectangle 6"/>
            <p:cNvSpPr/>
            <p:nvPr/>
          </p:nvSpPr>
          <p:spPr>
            <a:xfrm>
              <a:off x="3572605" y="1047511"/>
              <a:ext cx="1366789" cy="985666"/>
            </a:xfrm>
            <a:prstGeom prst="roundRect">
              <a:avLst/>
            </a:prstGeom>
            <a:solidFill>
              <a:schemeClr val="accent3">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Outlier Handling</a:t>
              </a:r>
              <a:endParaRPr lang="en-US" b="1" dirty="0"/>
            </a:p>
          </p:txBody>
        </p:sp>
        <p:sp>
          <p:nvSpPr>
            <p:cNvPr id="8" name="Rounded Rectangle 7"/>
            <p:cNvSpPr/>
            <p:nvPr/>
          </p:nvSpPr>
          <p:spPr>
            <a:xfrm>
              <a:off x="5150044" y="1047511"/>
              <a:ext cx="1366789" cy="985666"/>
            </a:xfrm>
            <a:prstGeom prst="roundRect">
              <a:avLst/>
            </a:prstGeom>
            <a:solidFill>
              <a:schemeClr val="accent3">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Split Data</a:t>
              </a:r>
              <a:endParaRPr lang="en-US" b="1" dirty="0"/>
            </a:p>
          </p:txBody>
        </p:sp>
        <p:sp>
          <p:nvSpPr>
            <p:cNvPr id="9" name="Rounded Rectangle 8"/>
            <p:cNvSpPr/>
            <p:nvPr/>
          </p:nvSpPr>
          <p:spPr>
            <a:xfrm>
              <a:off x="6727483" y="1047511"/>
              <a:ext cx="1366789" cy="985666"/>
            </a:xfrm>
            <a:prstGeom prst="roundRect">
              <a:avLst/>
            </a:prstGeom>
            <a:solidFill>
              <a:schemeClr val="accent3">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Imputation</a:t>
              </a:r>
              <a:endParaRPr lang="en-US" b="1" dirty="0"/>
            </a:p>
          </p:txBody>
        </p:sp>
        <p:sp>
          <p:nvSpPr>
            <p:cNvPr id="10" name="Rounded Rectangle 9"/>
            <p:cNvSpPr/>
            <p:nvPr/>
          </p:nvSpPr>
          <p:spPr>
            <a:xfrm>
              <a:off x="9882361" y="1047511"/>
              <a:ext cx="1366789" cy="985666"/>
            </a:xfrm>
            <a:prstGeom prst="roundRect">
              <a:avLst/>
            </a:prstGeom>
            <a:solidFill>
              <a:schemeClr val="accent3">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Imbalance Data Handling</a:t>
              </a:r>
            </a:p>
          </p:txBody>
        </p:sp>
        <p:sp>
          <p:nvSpPr>
            <p:cNvPr id="11" name="Rounded Rectangle 10"/>
            <p:cNvSpPr/>
            <p:nvPr/>
          </p:nvSpPr>
          <p:spPr>
            <a:xfrm>
              <a:off x="417725" y="2357741"/>
              <a:ext cx="1366789" cy="985666"/>
            </a:xfrm>
            <a:prstGeom prst="roundRect">
              <a:avLst/>
            </a:prstGeom>
            <a:solidFill>
              <a:schemeClr val="accent3">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Modelling</a:t>
              </a:r>
            </a:p>
          </p:txBody>
        </p:sp>
        <p:sp>
          <p:nvSpPr>
            <p:cNvPr id="23" name="Rounded Rectangle 22"/>
            <p:cNvSpPr/>
            <p:nvPr/>
          </p:nvSpPr>
          <p:spPr>
            <a:xfrm>
              <a:off x="1995166" y="2359233"/>
              <a:ext cx="1366789" cy="985666"/>
            </a:xfrm>
            <a:prstGeom prst="roundRect">
              <a:avLst/>
            </a:prstGeom>
            <a:solidFill>
              <a:schemeClr val="accent3">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Tuning</a:t>
              </a:r>
            </a:p>
          </p:txBody>
        </p:sp>
        <p:sp>
          <p:nvSpPr>
            <p:cNvPr id="24" name="Rounded Rectangle 23"/>
            <p:cNvSpPr/>
            <p:nvPr/>
          </p:nvSpPr>
          <p:spPr>
            <a:xfrm>
              <a:off x="3572604" y="2357741"/>
              <a:ext cx="1366789" cy="985666"/>
            </a:xfrm>
            <a:prstGeom prst="roundRect">
              <a:avLst/>
            </a:prstGeom>
            <a:solidFill>
              <a:schemeClr val="accent3">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Analyze Result</a:t>
              </a:r>
            </a:p>
          </p:txBody>
        </p:sp>
        <p:sp>
          <p:nvSpPr>
            <p:cNvPr id="25" name="Rounded Rectangle 24"/>
            <p:cNvSpPr/>
            <p:nvPr/>
          </p:nvSpPr>
          <p:spPr>
            <a:xfrm>
              <a:off x="8304922" y="1047511"/>
              <a:ext cx="1366789" cy="985666"/>
            </a:xfrm>
            <a:prstGeom prst="roundRect">
              <a:avLst/>
            </a:prstGeom>
            <a:solidFill>
              <a:schemeClr val="accent3">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Scaling</a:t>
              </a:r>
              <a:endParaRPr lang="en-US" b="1" dirty="0"/>
            </a:p>
          </p:txBody>
        </p:sp>
        <p:cxnSp>
          <p:nvCxnSpPr>
            <p:cNvPr id="33" name="Straight Arrow Connector 32"/>
            <p:cNvCxnSpPr>
              <a:stCxn id="5" idx="3"/>
              <a:endCxn id="6" idx="1"/>
            </p:cNvCxnSpPr>
            <p:nvPr/>
          </p:nvCxnSpPr>
          <p:spPr>
            <a:xfrm>
              <a:off x="1784516" y="1540344"/>
              <a:ext cx="210650"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6" idx="3"/>
              <a:endCxn id="7" idx="1"/>
            </p:cNvCxnSpPr>
            <p:nvPr/>
          </p:nvCxnSpPr>
          <p:spPr>
            <a:xfrm>
              <a:off x="3361955" y="1540344"/>
              <a:ext cx="210650"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7" idx="3"/>
              <a:endCxn id="8" idx="1"/>
            </p:cNvCxnSpPr>
            <p:nvPr/>
          </p:nvCxnSpPr>
          <p:spPr>
            <a:xfrm>
              <a:off x="4939394" y="1540344"/>
              <a:ext cx="210650"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 idx="3"/>
              <a:endCxn id="9" idx="1"/>
            </p:cNvCxnSpPr>
            <p:nvPr/>
          </p:nvCxnSpPr>
          <p:spPr>
            <a:xfrm>
              <a:off x="6516833" y="1540344"/>
              <a:ext cx="210650"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9" idx="3"/>
              <a:endCxn id="25" idx="1"/>
            </p:cNvCxnSpPr>
            <p:nvPr/>
          </p:nvCxnSpPr>
          <p:spPr>
            <a:xfrm>
              <a:off x="8094272" y="1540344"/>
              <a:ext cx="210650"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5" idx="3"/>
              <a:endCxn id="10" idx="1"/>
            </p:cNvCxnSpPr>
            <p:nvPr/>
          </p:nvCxnSpPr>
          <p:spPr>
            <a:xfrm>
              <a:off x="9671711" y="1540344"/>
              <a:ext cx="210650"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1" idx="3"/>
              <a:endCxn id="23" idx="1"/>
            </p:cNvCxnSpPr>
            <p:nvPr/>
          </p:nvCxnSpPr>
          <p:spPr>
            <a:xfrm>
              <a:off x="1784514" y="2850574"/>
              <a:ext cx="210652" cy="149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3" idx="3"/>
              <a:endCxn id="24" idx="1"/>
            </p:cNvCxnSpPr>
            <p:nvPr/>
          </p:nvCxnSpPr>
          <p:spPr>
            <a:xfrm flipV="1">
              <a:off x="3361955" y="2850574"/>
              <a:ext cx="210649" cy="149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1249150" y="1540344"/>
              <a:ext cx="210650"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7" name="Straight Arrow Connector 66"/>
          <p:cNvCxnSpPr>
            <a:stCxn id="15" idx="2"/>
            <a:endCxn id="9" idx="0"/>
          </p:cNvCxnSpPr>
          <p:nvPr/>
        </p:nvCxnSpPr>
        <p:spPr>
          <a:xfrm>
            <a:off x="6047936" y="2178189"/>
            <a:ext cx="1577440" cy="35068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8" idx="2"/>
            <a:endCxn id="10" idx="0"/>
          </p:cNvCxnSpPr>
          <p:nvPr/>
        </p:nvCxnSpPr>
        <p:spPr>
          <a:xfrm>
            <a:off x="9202814" y="2091340"/>
            <a:ext cx="1577440" cy="43753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5185304" y="5075719"/>
            <a:ext cx="3090928" cy="695880"/>
            <a:chOff x="361428" y="5639304"/>
            <a:chExt cx="4378089" cy="985666"/>
          </a:xfrm>
          <a:solidFill>
            <a:schemeClr val="tx2">
              <a:lumMod val="85000"/>
              <a:lumOff val="15000"/>
            </a:schemeClr>
          </a:solidFill>
        </p:grpSpPr>
        <p:sp>
          <p:nvSpPr>
            <p:cNvPr id="82" name="Rounded Rectangle 81"/>
            <p:cNvSpPr/>
            <p:nvPr/>
          </p:nvSpPr>
          <p:spPr>
            <a:xfrm>
              <a:off x="361428" y="5639304"/>
              <a:ext cx="1366789" cy="985666"/>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Confusion Matrix</a:t>
              </a:r>
              <a:endParaRPr lang="en-US" sz="1200" dirty="0"/>
            </a:p>
          </p:txBody>
        </p:sp>
        <p:sp>
          <p:nvSpPr>
            <p:cNvPr id="83" name="Rounded Rectangle 82"/>
            <p:cNvSpPr/>
            <p:nvPr/>
          </p:nvSpPr>
          <p:spPr>
            <a:xfrm>
              <a:off x="1813322" y="5639304"/>
              <a:ext cx="1366789" cy="985666"/>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ROC AUC Curve</a:t>
              </a:r>
              <a:endParaRPr lang="en-US" sz="1200" dirty="0"/>
            </a:p>
          </p:txBody>
        </p:sp>
        <p:sp>
          <p:nvSpPr>
            <p:cNvPr id="84" name="Rounded Rectangle 83"/>
            <p:cNvSpPr/>
            <p:nvPr/>
          </p:nvSpPr>
          <p:spPr>
            <a:xfrm>
              <a:off x="3208919" y="5639304"/>
              <a:ext cx="1530598" cy="985666"/>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Classification Report</a:t>
              </a:r>
              <a:endParaRPr lang="en-US" sz="1200" dirty="0"/>
            </a:p>
          </p:txBody>
        </p:sp>
      </p:grpSp>
      <p:sp>
        <p:nvSpPr>
          <p:cNvPr id="90" name="Rounded Rectangle 89"/>
          <p:cNvSpPr/>
          <p:nvPr/>
        </p:nvSpPr>
        <p:spPr>
          <a:xfrm>
            <a:off x="5363979" y="3839102"/>
            <a:ext cx="1366789" cy="985666"/>
          </a:xfrm>
          <a:prstGeom prst="roundRect">
            <a:avLst/>
          </a:prstGeom>
          <a:solidFill>
            <a:schemeClr val="accent3">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Classify by Probability</a:t>
            </a:r>
            <a:endParaRPr lang="en-US" b="1" dirty="0"/>
          </a:p>
        </p:txBody>
      </p:sp>
      <p:cxnSp>
        <p:nvCxnSpPr>
          <p:cNvPr id="95" name="Straight Arrow Connector 94"/>
          <p:cNvCxnSpPr/>
          <p:nvPr/>
        </p:nvCxnSpPr>
        <p:spPr>
          <a:xfrm flipV="1">
            <a:off x="5154732" y="4330442"/>
            <a:ext cx="210649" cy="149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25" idx="2"/>
            <a:endCxn id="18" idx="0"/>
          </p:cNvCxnSpPr>
          <p:nvPr/>
        </p:nvCxnSpPr>
        <p:spPr>
          <a:xfrm rot="16200000" flipH="1">
            <a:off x="8813287" y="3904065"/>
            <a:ext cx="1567775" cy="78871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24" idx="2"/>
            <a:endCxn id="82" idx="1"/>
          </p:cNvCxnSpPr>
          <p:nvPr/>
        </p:nvCxnSpPr>
        <p:spPr>
          <a:xfrm rot="16200000" flipH="1">
            <a:off x="4528455" y="4766809"/>
            <a:ext cx="598891" cy="71480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11" idx="2"/>
            <a:endCxn id="21" idx="0"/>
          </p:cNvCxnSpPr>
          <p:nvPr/>
        </p:nvCxnSpPr>
        <p:spPr>
          <a:xfrm rot="16200000" flipH="1">
            <a:off x="1283339" y="4857046"/>
            <a:ext cx="888674" cy="82411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1673476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1000"/>
                                        <p:tgtEl>
                                          <p:spTgt spid="50"/>
                                        </p:tgtEl>
                                      </p:cBhvr>
                                    </p:animEffect>
                                    <p:anim calcmode="lin" valueType="num">
                                      <p:cBhvr>
                                        <p:cTn id="27" dur="1000" fill="hold"/>
                                        <p:tgtEl>
                                          <p:spTgt spid="50"/>
                                        </p:tgtEl>
                                        <p:attrNameLst>
                                          <p:attrName>ppt_x</p:attrName>
                                        </p:attrNameLst>
                                      </p:cBhvr>
                                      <p:tavLst>
                                        <p:tav tm="0">
                                          <p:val>
                                            <p:strVal val="#ppt_x"/>
                                          </p:val>
                                        </p:tav>
                                        <p:tav tm="100000">
                                          <p:val>
                                            <p:strVal val="#ppt_x"/>
                                          </p:val>
                                        </p:tav>
                                      </p:tavLst>
                                    </p:anim>
                                    <p:anim calcmode="lin" valueType="num">
                                      <p:cBhvr>
                                        <p:cTn id="28" dur="1000" fill="hold"/>
                                        <p:tgtEl>
                                          <p:spTgt spid="50"/>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1000"/>
                                        <p:tgtEl>
                                          <p:spTgt spid="69"/>
                                        </p:tgtEl>
                                      </p:cBhvr>
                                    </p:animEffect>
                                    <p:anim calcmode="lin" valueType="num">
                                      <p:cBhvr>
                                        <p:cTn id="32" dur="1000" fill="hold"/>
                                        <p:tgtEl>
                                          <p:spTgt spid="69"/>
                                        </p:tgtEl>
                                        <p:attrNameLst>
                                          <p:attrName>ppt_x</p:attrName>
                                        </p:attrNameLst>
                                      </p:cBhvr>
                                      <p:tavLst>
                                        <p:tav tm="0">
                                          <p:val>
                                            <p:strVal val="#ppt_x"/>
                                          </p:val>
                                        </p:tav>
                                        <p:tav tm="100000">
                                          <p:val>
                                            <p:strVal val="#ppt_x"/>
                                          </p:val>
                                        </p:tav>
                                      </p:tavLst>
                                    </p:anim>
                                    <p:anim calcmode="lin" valueType="num">
                                      <p:cBhvr>
                                        <p:cTn id="33"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1000"/>
                                        <p:tgtEl>
                                          <p:spTgt spid="49"/>
                                        </p:tgtEl>
                                      </p:cBhvr>
                                    </p:animEffect>
                                    <p:anim calcmode="lin" valueType="num">
                                      <p:cBhvr>
                                        <p:cTn id="39" dur="1000" fill="hold"/>
                                        <p:tgtEl>
                                          <p:spTgt spid="49"/>
                                        </p:tgtEl>
                                        <p:attrNameLst>
                                          <p:attrName>ppt_x</p:attrName>
                                        </p:attrNameLst>
                                      </p:cBhvr>
                                      <p:tavLst>
                                        <p:tav tm="0">
                                          <p:val>
                                            <p:strVal val="#ppt_x"/>
                                          </p:val>
                                        </p:tav>
                                        <p:tav tm="100000">
                                          <p:val>
                                            <p:strVal val="#ppt_x"/>
                                          </p:val>
                                        </p:tav>
                                      </p:tavLst>
                                    </p:anim>
                                    <p:anim calcmode="lin" valueType="num">
                                      <p:cBhvr>
                                        <p:cTn id="40" dur="1000" fill="hold"/>
                                        <p:tgtEl>
                                          <p:spTgt spid="49"/>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1000"/>
                                        <p:tgtEl>
                                          <p:spTgt spid="81"/>
                                        </p:tgtEl>
                                      </p:cBhvr>
                                    </p:animEffect>
                                    <p:anim calcmode="lin" valueType="num">
                                      <p:cBhvr>
                                        <p:cTn id="44" dur="1000" fill="hold"/>
                                        <p:tgtEl>
                                          <p:spTgt spid="81"/>
                                        </p:tgtEl>
                                        <p:attrNameLst>
                                          <p:attrName>ppt_x</p:attrName>
                                        </p:attrNameLst>
                                      </p:cBhvr>
                                      <p:tavLst>
                                        <p:tav tm="0">
                                          <p:val>
                                            <p:strVal val="#ppt_x"/>
                                          </p:val>
                                        </p:tav>
                                        <p:tav tm="100000">
                                          <p:val>
                                            <p:strVal val="#ppt_x"/>
                                          </p:val>
                                        </p:tav>
                                      </p:tavLst>
                                    </p:anim>
                                    <p:anim calcmode="lin" valueType="num">
                                      <p:cBhvr>
                                        <p:cTn id="45"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79761" y="1130922"/>
            <a:ext cx="9904023" cy="1754326"/>
          </a:xfrm>
          <a:prstGeom prst="rect">
            <a:avLst/>
          </a:prstGeom>
          <a:noFill/>
        </p:spPr>
        <p:txBody>
          <a:bodyPr wrap="square" rtlCol="0">
            <a:spAutoFit/>
          </a:bodyPr>
          <a:lstStyle/>
          <a:p>
            <a:pPr>
              <a:lnSpc>
                <a:spcPct val="150000"/>
              </a:lnSpc>
            </a:pPr>
            <a:r>
              <a:rPr lang="en-US" dirty="0" smtClean="0"/>
              <a:t>Data </a:t>
            </a:r>
            <a:r>
              <a:rPr lang="en-US" dirty="0" err="1" smtClean="0"/>
              <a:t>diambil</a:t>
            </a:r>
            <a:r>
              <a:rPr lang="en-US" dirty="0" smtClean="0"/>
              <a:t> </a:t>
            </a:r>
            <a:r>
              <a:rPr lang="en-US" dirty="0" err="1" smtClean="0"/>
              <a:t>dari</a:t>
            </a:r>
            <a:r>
              <a:rPr lang="en-US" dirty="0" smtClean="0"/>
              <a:t> </a:t>
            </a:r>
            <a:r>
              <a:rPr lang="en-US" dirty="0" err="1" smtClean="0"/>
              <a:t>kompetisi</a:t>
            </a:r>
            <a:r>
              <a:rPr lang="en-US" dirty="0" smtClean="0"/>
              <a:t> </a:t>
            </a:r>
            <a:r>
              <a:rPr lang="en-US" dirty="0" err="1" smtClean="0"/>
              <a:t>Kaggle</a:t>
            </a:r>
            <a:r>
              <a:rPr lang="en-US" dirty="0" smtClean="0"/>
              <a:t> </a:t>
            </a:r>
            <a:r>
              <a:rPr lang="en-US" dirty="0" err="1" smtClean="0"/>
              <a:t>tahun</a:t>
            </a:r>
            <a:r>
              <a:rPr lang="en-US" dirty="0" smtClean="0"/>
              <a:t> 2011 </a:t>
            </a:r>
            <a:r>
              <a:rPr lang="en-US" dirty="0" err="1" smtClean="0"/>
              <a:t>dimana</a:t>
            </a:r>
            <a:r>
              <a:rPr lang="en-US" dirty="0" smtClean="0"/>
              <a:t> </a:t>
            </a:r>
            <a:r>
              <a:rPr lang="en-US" dirty="0" err="1" smtClean="0"/>
              <a:t>peserta</a:t>
            </a:r>
            <a:r>
              <a:rPr lang="en-US" dirty="0" smtClean="0"/>
              <a:t> </a:t>
            </a:r>
            <a:r>
              <a:rPr lang="en-US" dirty="0" err="1" smtClean="0"/>
              <a:t>diminta</a:t>
            </a:r>
            <a:r>
              <a:rPr lang="en-US" dirty="0" smtClean="0"/>
              <a:t> </a:t>
            </a:r>
            <a:r>
              <a:rPr lang="en-US" dirty="0" err="1" smtClean="0"/>
              <a:t>untuk</a:t>
            </a:r>
            <a:r>
              <a:rPr lang="en-US" dirty="0" smtClean="0"/>
              <a:t> </a:t>
            </a:r>
            <a:r>
              <a:rPr lang="en-US" dirty="0" err="1" smtClean="0"/>
              <a:t>memprediksi</a:t>
            </a:r>
            <a:r>
              <a:rPr lang="en-US" dirty="0" smtClean="0"/>
              <a:t> </a:t>
            </a:r>
            <a:r>
              <a:rPr lang="en-US" i="1" dirty="0" smtClean="0"/>
              <a:t>customer</a:t>
            </a:r>
            <a:r>
              <a:rPr lang="en-US" dirty="0" smtClean="0"/>
              <a:t> yang </a:t>
            </a:r>
            <a:r>
              <a:rPr lang="en-US" dirty="0" err="1" smtClean="0"/>
              <a:t>mengalami</a:t>
            </a:r>
            <a:r>
              <a:rPr lang="en-US" dirty="0" smtClean="0"/>
              <a:t> </a:t>
            </a:r>
            <a:r>
              <a:rPr lang="en-US" i="1" dirty="0" smtClean="0"/>
              <a:t>default</a:t>
            </a:r>
            <a:r>
              <a:rPr lang="en-US" dirty="0" smtClean="0"/>
              <a:t> </a:t>
            </a:r>
            <a:r>
              <a:rPr lang="en-US" dirty="0" err="1" smtClean="0"/>
              <a:t>atau</a:t>
            </a:r>
            <a:r>
              <a:rPr lang="en-US" dirty="0" smtClean="0"/>
              <a:t> </a:t>
            </a:r>
            <a:r>
              <a:rPr lang="en-US" dirty="0" err="1" smtClean="0"/>
              <a:t>tidak</a:t>
            </a:r>
            <a:r>
              <a:rPr lang="en-US" dirty="0" smtClean="0"/>
              <a:t> </a:t>
            </a:r>
            <a:r>
              <a:rPr lang="en-US" dirty="0" err="1" smtClean="0"/>
              <a:t>dan</a:t>
            </a:r>
            <a:r>
              <a:rPr lang="en-US" dirty="0" smtClean="0"/>
              <a:t> </a:t>
            </a:r>
            <a:r>
              <a:rPr lang="en-US" dirty="0" err="1" smtClean="0"/>
              <a:t>diranking</a:t>
            </a:r>
            <a:r>
              <a:rPr lang="en-US" dirty="0" smtClean="0"/>
              <a:t> </a:t>
            </a:r>
            <a:r>
              <a:rPr lang="en-US" dirty="0" err="1" smtClean="0"/>
              <a:t>berdasarkan</a:t>
            </a:r>
            <a:r>
              <a:rPr lang="en-US" dirty="0" smtClean="0"/>
              <a:t> </a:t>
            </a:r>
            <a:r>
              <a:rPr lang="en-US" dirty="0" err="1" smtClean="0"/>
              <a:t>besar</a:t>
            </a:r>
            <a:r>
              <a:rPr lang="en-US" dirty="0" smtClean="0"/>
              <a:t> AUC yang </a:t>
            </a:r>
            <a:r>
              <a:rPr lang="en-US" dirty="0" err="1" smtClean="0"/>
              <a:t>diperoleh</a:t>
            </a:r>
            <a:r>
              <a:rPr lang="en-US" dirty="0" smtClean="0"/>
              <a:t>. </a:t>
            </a:r>
            <a:r>
              <a:rPr lang="en-US" dirty="0" err="1" smtClean="0"/>
              <a:t>Nilai</a:t>
            </a:r>
            <a:r>
              <a:rPr lang="en-US" dirty="0" smtClean="0"/>
              <a:t> AUC </a:t>
            </a:r>
            <a:r>
              <a:rPr lang="en-US" dirty="0" err="1" smtClean="0"/>
              <a:t>terbesar</a:t>
            </a:r>
            <a:r>
              <a:rPr lang="en-US" dirty="0" smtClean="0"/>
              <a:t> yang </a:t>
            </a:r>
            <a:r>
              <a:rPr lang="en-US" dirty="0" err="1" smtClean="0"/>
              <a:t>diperoleh</a:t>
            </a:r>
            <a:r>
              <a:rPr lang="en-US" dirty="0" smtClean="0"/>
              <a:t> </a:t>
            </a:r>
            <a:r>
              <a:rPr lang="en-US" dirty="0" err="1" smtClean="0"/>
              <a:t>saat</a:t>
            </a:r>
            <a:r>
              <a:rPr lang="en-US" dirty="0" smtClean="0"/>
              <a:t> </a:t>
            </a:r>
            <a:r>
              <a:rPr lang="en-US" dirty="0" err="1" smtClean="0"/>
              <a:t>kompetisi</a:t>
            </a:r>
            <a:r>
              <a:rPr lang="en-US" dirty="0" smtClean="0"/>
              <a:t> </a:t>
            </a:r>
            <a:r>
              <a:rPr lang="en-US" dirty="0" err="1" smtClean="0"/>
              <a:t>berlangsung</a:t>
            </a:r>
            <a:r>
              <a:rPr lang="en-US" dirty="0" smtClean="0"/>
              <a:t> </a:t>
            </a:r>
            <a:r>
              <a:rPr lang="en-US" dirty="0" err="1" smtClean="0"/>
              <a:t>berada</a:t>
            </a:r>
            <a:r>
              <a:rPr lang="en-US" dirty="0" smtClean="0"/>
              <a:t> di </a:t>
            </a:r>
            <a:r>
              <a:rPr lang="en-US" dirty="0" err="1" smtClean="0"/>
              <a:t>angka</a:t>
            </a:r>
            <a:r>
              <a:rPr lang="en-US" dirty="0" smtClean="0"/>
              <a:t> </a:t>
            </a:r>
            <a:r>
              <a:rPr lang="en-US" b="1" dirty="0" smtClean="0"/>
              <a:t>0.869</a:t>
            </a:r>
          </a:p>
          <a:p>
            <a:pPr>
              <a:lnSpc>
                <a:spcPct val="150000"/>
              </a:lnSpc>
            </a:pPr>
            <a:r>
              <a:rPr lang="en-US" dirty="0" smtClean="0"/>
              <a:t>Source: </a:t>
            </a:r>
            <a:r>
              <a:rPr lang="en-US" dirty="0" smtClean="0">
                <a:hlinkClick r:id="rId2"/>
              </a:rPr>
              <a:t> https</a:t>
            </a:r>
            <a:r>
              <a:rPr lang="en-US" dirty="0">
                <a:hlinkClick r:id="rId2"/>
              </a:rPr>
              <a:t>://www.kaggle.com/c/GiveMeSomeCredit</a:t>
            </a:r>
            <a:endParaRPr lang="en-US" dirty="0"/>
          </a:p>
        </p:txBody>
      </p:sp>
      <p:sp>
        <p:nvSpPr>
          <p:cNvPr id="7" name="TextBox 6"/>
          <p:cNvSpPr txBox="1"/>
          <p:nvPr/>
        </p:nvSpPr>
        <p:spPr>
          <a:xfrm>
            <a:off x="1179760" y="2920572"/>
            <a:ext cx="9904023" cy="1754326"/>
          </a:xfrm>
          <a:prstGeom prst="rect">
            <a:avLst/>
          </a:prstGeom>
          <a:noFill/>
        </p:spPr>
        <p:txBody>
          <a:bodyPr wrap="square" rtlCol="0">
            <a:spAutoFit/>
          </a:bodyPr>
          <a:lstStyle/>
          <a:p>
            <a:r>
              <a:rPr lang="en-US" b="1" dirty="0" smtClean="0"/>
              <a:t>Observations</a:t>
            </a:r>
            <a:r>
              <a:rPr lang="en-US" dirty="0" smtClean="0"/>
              <a:t> 	: 150.000 data</a:t>
            </a:r>
          </a:p>
          <a:p>
            <a:r>
              <a:rPr lang="en-US" b="1" dirty="0" smtClean="0"/>
              <a:t>Features</a:t>
            </a:r>
            <a:r>
              <a:rPr lang="en-US" dirty="0" smtClean="0"/>
              <a:t> 		: 10 , all Numerical</a:t>
            </a:r>
          </a:p>
          <a:p>
            <a:r>
              <a:rPr lang="en-US" b="1" dirty="0" smtClean="0"/>
              <a:t>Target</a:t>
            </a:r>
            <a:r>
              <a:rPr lang="en-US" dirty="0" smtClean="0"/>
              <a:t> 		: 0 or 1 , Categorical</a:t>
            </a:r>
          </a:p>
          <a:p>
            <a:r>
              <a:rPr lang="en-US" b="1" dirty="0" smtClean="0"/>
              <a:t>Train</a:t>
            </a:r>
            <a:r>
              <a:rPr lang="en-US" dirty="0" smtClean="0"/>
              <a:t> data 	: 112.500 (75%)</a:t>
            </a:r>
          </a:p>
          <a:p>
            <a:r>
              <a:rPr lang="en-US" b="1" dirty="0" smtClean="0"/>
              <a:t>Evaluation</a:t>
            </a:r>
            <a:r>
              <a:rPr lang="en-US" dirty="0" smtClean="0"/>
              <a:t> data 	: 37.500 (25%)</a:t>
            </a:r>
          </a:p>
          <a:p>
            <a:endParaRPr lang="en-US" dirty="0"/>
          </a:p>
        </p:txBody>
      </p:sp>
      <p:cxnSp>
        <p:nvCxnSpPr>
          <p:cNvPr id="13" name="Straight Connector 12"/>
          <p:cNvCxnSpPr>
            <a:endCxn id="9" idx="1"/>
          </p:cNvCxnSpPr>
          <p:nvPr/>
        </p:nvCxnSpPr>
        <p:spPr>
          <a:xfrm>
            <a:off x="3394217" y="5465972"/>
            <a:ext cx="7182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0" idx="1"/>
          </p:cNvCxnSpPr>
          <p:nvPr/>
        </p:nvCxnSpPr>
        <p:spPr>
          <a:xfrm>
            <a:off x="5549403" y="5465972"/>
            <a:ext cx="8753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1" idx="1"/>
          </p:cNvCxnSpPr>
          <p:nvPr/>
        </p:nvCxnSpPr>
        <p:spPr>
          <a:xfrm>
            <a:off x="7861714" y="5465972"/>
            <a:ext cx="8753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1562963" y="4284798"/>
            <a:ext cx="8777316" cy="2030260"/>
            <a:chOff x="2182606" y="3812399"/>
            <a:chExt cx="8777316" cy="2030260"/>
          </a:xfrm>
        </p:grpSpPr>
        <p:sp>
          <p:nvSpPr>
            <p:cNvPr id="8" name="Rectangle 7"/>
            <p:cNvSpPr/>
            <p:nvPr/>
          </p:nvSpPr>
          <p:spPr>
            <a:xfrm>
              <a:off x="2182606" y="4144488"/>
              <a:ext cx="1793174" cy="1698171"/>
            </a:xfrm>
            <a:prstGeom prst="rect">
              <a:avLst/>
            </a:prstGeom>
            <a:solidFill>
              <a:schemeClr val="accent6">
                <a:lumMod val="5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Data</a:t>
              </a:r>
              <a:endParaRPr lang="en-US" b="1" dirty="0"/>
            </a:p>
          </p:txBody>
        </p:sp>
        <p:sp>
          <p:nvSpPr>
            <p:cNvPr id="9" name="Rounded Rectangle 8"/>
            <p:cNvSpPr/>
            <p:nvPr/>
          </p:nvSpPr>
          <p:spPr>
            <a:xfrm>
              <a:off x="4732132" y="4275116"/>
              <a:ext cx="1436914" cy="1436914"/>
            </a:xfrm>
            <a:prstGeom prst="round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
              </a:r>
              <a:r>
                <a:rPr lang="en-US" dirty="0" err="1" smtClean="0"/>
                <a:t>f_training</a:t>
              </a:r>
              <a:endParaRPr lang="en-US" dirty="0"/>
            </a:p>
          </p:txBody>
        </p:sp>
        <p:sp>
          <p:nvSpPr>
            <p:cNvPr id="10" name="Rounded Rectangle 9"/>
            <p:cNvSpPr/>
            <p:nvPr/>
          </p:nvSpPr>
          <p:spPr>
            <a:xfrm>
              <a:off x="7044443" y="4275116"/>
              <a:ext cx="1436914" cy="1436914"/>
            </a:xfrm>
            <a:prstGeom prst="round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
              </a:r>
              <a:r>
                <a:rPr lang="en-US" dirty="0" err="1" smtClean="0"/>
                <a:t>f_test</a:t>
              </a:r>
              <a:endParaRPr lang="en-US" dirty="0"/>
            </a:p>
          </p:txBody>
        </p:sp>
        <p:sp>
          <p:nvSpPr>
            <p:cNvPr id="11" name="Rounded Rectangle 10"/>
            <p:cNvSpPr/>
            <p:nvPr/>
          </p:nvSpPr>
          <p:spPr>
            <a:xfrm>
              <a:off x="9356754" y="4275116"/>
              <a:ext cx="1436914" cy="1436914"/>
            </a:xfrm>
            <a:prstGeom prst="round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sample</a:t>
              </a:r>
              <a:endParaRPr lang="en-US" dirty="0"/>
            </a:p>
          </p:txBody>
        </p:sp>
        <p:grpSp>
          <p:nvGrpSpPr>
            <p:cNvPr id="23" name="Group 22"/>
            <p:cNvGrpSpPr/>
            <p:nvPr/>
          </p:nvGrpSpPr>
          <p:grpSpPr>
            <a:xfrm>
              <a:off x="8271953" y="3812399"/>
              <a:ext cx="332509" cy="380010"/>
              <a:chOff x="8271953" y="3812399"/>
              <a:chExt cx="332509" cy="380010"/>
            </a:xfrm>
          </p:grpSpPr>
          <p:cxnSp>
            <p:nvCxnSpPr>
              <p:cNvPr id="19" name="Straight Connector 18"/>
              <p:cNvCxnSpPr/>
              <p:nvPr/>
            </p:nvCxnSpPr>
            <p:spPr>
              <a:xfrm>
                <a:off x="8271953" y="3812399"/>
                <a:ext cx="332509" cy="38001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8281850" y="3832296"/>
                <a:ext cx="322612" cy="345164"/>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0627413" y="3830454"/>
              <a:ext cx="332509" cy="380010"/>
              <a:chOff x="8271953" y="3812399"/>
              <a:chExt cx="332509" cy="380010"/>
            </a:xfrm>
          </p:grpSpPr>
          <p:cxnSp>
            <p:nvCxnSpPr>
              <p:cNvPr id="25" name="Straight Connector 24"/>
              <p:cNvCxnSpPr/>
              <p:nvPr/>
            </p:nvCxnSpPr>
            <p:spPr>
              <a:xfrm>
                <a:off x="8271953" y="3812399"/>
                <a:ext cx="332509" cy="38001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8281850" y="3832296"/>
                <a:ext cx="322612" cy="345164"/>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5892800" y="3902401"/>
              <a:ext cx="340446" cy="290008"/>
              <a:chOff x="5892800" y="3902401"/>
              <a:chExt cx="340446" cy="290008"/>
            </a:xfrm>
          </p:grpSpPr>
          <p:cxnSp>
            <p:nvCxnSpPr>
              <p:cNvPr id="28" name="Straight Connector 27"/>
              <p:cNvCxnSpPr/>
              <p:nvPr/>
            </p:nvCxnSpPr>
            <p:spPr>
              <a:xfrm>
                <a:off x="5892800" y="4062761"/>
                <a:ext cx="121687" cy="98259"/>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91333" y="3902401"/>
                <a:ext cx="241913" cy="29000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27" name="TextBox 26"/>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0" name="TextBox 29"/>
          <p:cNvSpPr txBox="1"/>
          <p:nvPr/>
        </p:nvSpPr>
        <p:spPr>
          <a:xfrm>
            <a:off x="2619812" y="233824"/>
            <a:ext cx="6663618" cy="861774"/>
          </a:xfrm>
          <a:prstGeom prst="rect">
            <a:avLst/>
          </a:prstGeom>
          <a:noFill/>
        </p:spPr>
        <p:txBody>
          <a:bodyPr wrap="square" rtlCol="0">
            <a:spAutoFit/>
          </a:bodyPr>
          <a:lstStyle/>
          <a:p>
            <a:pPr lvl="0" algn="ctr">
              <a:defRPr/>
            </a:pPr>
            <a:r>
              <a:rPr kumimoji="0" lang="en-GB" sz="5000" b="1" i="0" u="none" strike="noStrike" kern="1200" cap="none" spc="0" normalizeH="0" baseline="0" noProof="0" dirty="0" smtClean="0">
                <a:ln>
                  <a:noFill/>
                </a:ln>
                <a:solidFill>
                  <a:schemeClr val="tx2"/>
                </a:solidFill>
                <a:effectLst/>
                <a:uLnTx/>
                <a:uFillTx/>
                <a:latin typeface="Noto Sans" panose="020B0502040504020204" pitchFamily="34"/>
                <a:ea typeface="Noto Sans" panose="020B0502040504020204" pitchFamily="34"/>
                <a:cs typeface="Noto Sans" panose="020B0502040504020204" pitchFamily="34"/>
              </a:rPr>
              <a:t>Import Data</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5" name="Group 4"/>
          <p:cNvGrpSpPr/>
          <p:nvPr/>
        </p:nvGrpSpPr>
        <p:grpSpPr>
          <a:xfrm>
            <a:off x="5273157" y="2719629"/>
            <a:ext cx="6820930" cy="1340503"/>
            <a:chOff x="5273157" y="2719629"/>
            <a:chExt cx="6820930" cy="1340503"/>
          </a:xfrm>
        </p:grpSpPr>
        <p:pic>
          <p:nvPicPr>
            <p:cNvPr id="2" name="Picture 1"/>
            <p:cNvPicPr>
              <a:picLocks noChangeAspect="1"/>
            </p:cNvPicPr>
            <p:nvPr/>
          </p:nvPicPr>
          <p:blipFill rotWithShape="1">
            <a:blip r:embed="rId3"/>
            <a:srcRect b="70421"/>
            <a:stretch/>
          </p:blipFill>
          <p:spPr>
            <a:xfrm>
              <a:off x="5273157" y="3201294"/>
              <a:ext cx="6820930" cy="858838"/>
            </a:xfrm>
            <a:prstGeom prst="rect">
              <a:avLst/>
            </a:prstGeom>
            <a:ln>
              <a:solidFill>
                <a:schemeClr val="tx2"/>
              </a:solidFill>
            </a:ln>
          </p:spPr>
        </p:pic>
        <p:sp>
          <p:nvSpPr>
            <p:cNvPr id="4" name="TextBox 3"/>
            <p:cNvSpPr txBox="1"/>
            <p:nvPr/>
          </p:nvSpPr>
          <p:spPr>
            <a:xfrm>
              <a:off x="7746315" y="2719629"/>
              <a:ext cx="1874613" cy="369332"/>
            </a:xfrm>
            <a:prstGeom prst="rect">
              <a:avLst/>
            </a:prstGeom>
            <a:noFill/>
          </p:spPr>
          <p:txBody>
            <a:bodyPr wrap="square" rtlCol="0">
              <a:spAutoFit/>
            </a:bodyPr>
            <a:lstStyle/>
            <a:p>
              <a:r>
                <a:rPr lang="en-US" dirty="0" smtClean="0"/>
                <a:t>Top Leaderboard</a:t>
              </a:r>
              <a:endParaRPr lang="en-US" dirty="0"/>
            </a:p>
          </p:txBody>
        </p:sp>
      </p:grpSp>
      <p:sp>
        <p:nvSpPr>
          <p:cNvPr id="6" name="Oval 5"/>
          <p:cNvSpPr/>
          <p:nvPr/>
        </p:nvSpPr>
        <p:spPr>
          <a:xfrm>
            <a:off x="9495034" y="3602748"/>
            <a:ext cx="820531" cy="4635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2623" y="2606426"/>
            <a:ext cx="6129849" cy="861774"/>
          </a:xfrm>
          <a:prstGeom prst="rect">
            <a:avLst/>
          </a:prstGeom>
          <a:noFill/>
        </p:spPr>
        <p:txBody>
          <a:bodyPr wrap="square" rtlCol="0">
            <a:spAutoFit/>
          </a:bodyPr>
          <a:lstStyle/>
          <a:p>
            <a:pPr lvl="0" algn="ctr">
              <a:defRPr/>
            </a:pPr>
            <a:r>
              <a:rPr lang="en-GB" sz="5000" b="1" dirty="0" smtClean="0">
                <a:solidFill>
                  <a:schemeClr val="bg2">
                    <a:lumMod val="10000"/>
                  </a:schemeClr>
                </a:solidFill>
                <a:latin typeface="Noto Sans" panose="020B0502040504020204" pitchFamily="34"/>
                <a:ea typeface="Noto Sans" panose="020B0502040504020204" pitchFamily="34"/>
                <a:cs typeface="Noto Sans" panose="020B0502040504020204" pitchFamily="34"/>
              </a:rPr>
              <a:t>Introduction</a:t>
            </a:r>
            <a:endParaRPr lang="en-GB" sz="5000" b="1" dirty="0">
              <a:solidFill>
                <a:schemeClr val="bg2">
                  <a:lumMod val="10000"/>
                </a:schemeClr>
              </a:solidFill>
              <a:latin typeface="Noto Sans" panose="020B0502040504020204" pitchFamily="34"/>
              <a:ea typeface="Noto Sans" panose="020B0502040504020204" pitchFamily="34"/>
              <a:cs typeface="Noto Sans" panose="020B0502040504020204" pitchFamily="34"/>
            </a:endParaRPr>
          </a:p>
        </p:txBody>
      </p:sp>
      <p:sp>
        <p:nvSpPr>
          <p:cNvPr id="18" name="TextBox 17"/>
          <p:cNvSpPr txBox="1"/>
          <p:nvPr/>
        </p:nvSpPr>
        <p:spPr>
          <a:xfrm>
            <a:off x="457200" y="6349245"/>
            <a:ext cx="11366500"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www.yourwebsite.com</a:t>
            </a:r>
          </a:p>
        </p:txBody>
      </p:sp>
      <p:grpSp>
        <p:nvGrpSpPr>
          <p:cNvPr id="10" name="Group 9"/>
          <p:cNvGrpSpPr/>
          <p:nvPr/>
        </p:nvGrpSpPr>
        <p:grpSpPr>
          <a:xfrm>
            <a:off x="1219860" y="2846674"/>
            <a:ext cx="13615822" cy="4242061"/>
            <a:chOff x="1219860" y="2846674"/>
            <a:chExt cx="13615822" cy="4242061"/>
          </a:xfrm>
          <a:blipFill dpi="0" rotWithShape="1">
            <a:blip r:embed="rId2">
              <a:extLst>
                <a:ext uri="{28A0092B-C50C-407E-A947-70E740481C1C}">
                  <a14:useLocalDpi xmlns:a14="http://schemas.microsoft.com/office/drawing/2010/main" val="0"/>
                </a:ext>
              </a:extLst>
            </a:blip>
            <a:srcRect/>
            <a:stretch>
              <a:fillRect/>
            </a:stretch>
          </a:blipFill>
        </p:grpSpPr>
        <p:sp>
          <p:nvSpPr>
            <p:cNvPr id="14" name="Rectangle 13"/>
            <p:cNvSpPr/>
            <p:nvPr/>
          </p:nvSpPr>
          <p:spPr>
            <a:xfrm rot="2877484">
              <a:off x="11125149" y="5325153"/>
              <a:ext cx="1172929" cy="2354235"/>
            </a:xfrm>
            <a:custGeom>
              <a:avLst/>
              <a:gdLst>
                <a:gd name="connsiteX0" fmla="*/ 0 w 1259414"/>
                <a:gd name="connsiteY0" fmla="*/ 0 h 6858000"/>
                <a:gd name="connsiteX1" fmla="*/ 1259414 w 1259414"/>
                <a:gd name="connsiteY1" fmla="*/ 0 h 6858000"/>
                <a:gd name="connsiteX2" fmla="*/ 1259414 w 1259414"/>
                <a:gd name="connsiteY2" fmla="*/ 6858000 h 6858000"/>
                <a:gd name="connsiteX3" fmla="*/ 0 w 1259414"/>
                <a:gd name="connsiteY3" fmla="*/ 6858000 h 6858000"/>
                <a:gd name="connsiteX4" fmla="*/ 0 w 1259414"/>
                <a:gd name="connsiteY4" fmla="*/ 0 h 6858000"/>
                <a:gd name="connsiteX0-1" fmla="*/ 0 w 1260893"/>
                <a:gd name="connsiteY0-2" fmla="*/ 2052213 h 6858000"/>
                <a:gd name="connsiteX1-3" fmla="*/ 1260893 w 1260893"/>
                <a:gd name="connsiteY1-4" fmla="*/ 0 h 6858000"/>
                <a:gd name="connsiteX2-5" fmla="*/ 1260893 w 1260893"/>
                <a:gd name="connsiteY2-6" fmla="*/ 6858000 h 6858000"/>
                <a:gd name="connsiteX3-7" fmla="*/ 1479 w 1260893"/>
                <a:gd name="connsiteY3-8" fmla="*/ 6858000 h 6858000"/>
                <a:gd name="connsiteX4-9" fmla="*/ 0 w 1260893"/>
                <a:gd name="connsiteY4-10" fmla="*/ 2052213 h 6858000"/>
                <a:gd name="connsiteX0-11" fmla="*/ 0 w 1260893"/>
                <a:gd name="connsiteY0-12" fmla="*/ 0 h 4805787"/>
                <a:gd name="connsiteX1-13" fmla="*/ 960453 w 1260893"/>
                <a:gd name="connsiteY1-14" fmla="*/ 1209669 h 4805787"/>
                <a:gd name="connsiteX2-15" fmla="*/ 1260893 w 1260893"/>
                <a:gd name="connsiteY2-16" fmla="*/ 4805787 h 4805787"/>
                <a:gd name="connsiteX3-17" fmla="*/ 1479 w 1260893"/>
                <a:gd name="connsiteY3-18" fmla="*/ 4805787 h 4805787"/>
                <a:gd name="connsiteX4-19" fmla="*/ 0 w 1260893"/>
                <a:gd name="connsiteY4-20" fmla="*/ 0 h 4805787"/>
                <a:gd name="connsiteX0-21" fmla="*/ 0 w 1260893"/>
                <a:gd name="connsiteY0-22" fmla="*/ 0 h 4805787"/>
                <a:gd name="connsiteX1-23" fmla="*/ 1169549 w 1260893"/>
                <a:gd name="connsiteY1-24" fmla="*/ 1050159 h 4805787"/>
                <a:gd name="connsiteX2-25" fmla="*/ 1260893 w 1260893"/>
                <a:gd name="connsiteY2-26" fmla="*/ 4805787 h 4805787"/>
                <a:gd name="connsiteX3-27" fmla="*/ 1479 w 1260893"/>
                <a:gd name="connsiteY3-28" fmla="*/ 4805787 h 4805787"/>
                <a:gd name="connsiteX4-29" fmla="*/ 0 w 1260893"/>
                <a:gd name="connsiteY4-30" fmla="*/ 0 h 4805787"/>
                <a:gd name="connsiteX0-31" fmla="*/ 0 w 1169549"/>
                <a:gd name="connsiteY0-32" fmla="*/ 0 h 4805787"/>
                <a:gd name="connsiteX1-33" fmla="*/ 1169549 w 1169549"/>
                <a:gd name="connsiteY1-34" fmla="*/ 1050159 h 4805787"/>
                <a:gd name="connsiteX2-35" fmla="*/ 768846 w 1169549"/>
                <a:gd name="connsiteY2-36" fmla="*/ 1481907 h 4805787"/>
                <a:gd name="connsiteX3-37" fmla="*/ 1479 w 1169549"/>
                <a:gd name="connsiteY3-38" fmla="*/ 4805787 h 4805787"/>
                <a:gd name="connsiteX4-39" fmla="*/ 0 w 1169549"/>
                <a:gd name="connsiteY4-40" fmla="*/ 0 h 4805787"/>
                <a:gd name="connsiteX0-41" fmla="*/ 0 w 1169549"/>
                <a:gd name="connsiteY0-42" fmla="*/ 0 h 2337129"/>
                <a:gd name="connsiteX1-43" fmla="*/ 1169549 w 1169549"/>
                <a:gd name="connsiteY1-44" fmla="*/ 1050159 h 2337129"/>
                <a:gd name="connsiteX2-45" fmla="*/ 768846 w 1169549"/>
                <a:gd name="connsiteY2-46" fmla="*/ 1481907 h 2337129"/>
                <a:gd name="connsiteX3-47" fmla="*/ 4316 w 1169549"/>
                <a:gd name="connsiteY3-48" fmla="*/ 2337129 h 2337129"/>
                <a:gd name="connsiteX4-49" fmla="*/ 0 w 1169549"/>
                <a:gd name="connsiteY4-50" fmla="*/ 0 h 2337129"/>
                <a:gd name="connsiteX0-51" fmla="*/ 0 w 1166591"/>
                <a:gd name="connsiteY0-52" fmla="*/ 0 h 2345150"/>
                <a:gd name="connsiteX1-53" fmla="*/ 1166591 w 1166591"/>
                <a:gd name="connsiteY1-54" fmla="*/ 1058180 h 2345150"/>
                <a:gd name="connsiteX2-55" fmla="*/ 765888 w 1166591"/>
                <a:gd name="connsiteY2-56" fmla="*/ 1489928 h 2345150"/>
                <a:gd name="connsiteX3-57" fmla="*/ 1358 w 1166591"/>
                <a:gd name="connsiteY3-58" fmla="*/ 2345150 h 2345150"/>
                <a:gd name="connsiteX4-59" fmla="*/ 0 w 1166591"/>
                <a:gd name="connsiteY4-60" fmla="*/ 0 h 2345150"/>
                <a:gd name="connsiteX0-61" fmla="*/ 0 w 1172138"/>
                <a:gd name="connsiteY0-62" fmla="*/ 0 h 2345150"/>
                <a:gd name="connsiteX1-63" fmla="*/ 1172138 w 1172138"/>
                <a:gd name="connsiteY1-64" fmla="*/ 1056770 h 2345150"/>
                <a:gd name="connsiteX2-65" fmla="*/ 765888 w 1172138"/>
                <a:gd name="connsiteY2-66" fmla="*/ 1489928 h 2345150"/>
                <a:gd name="connsiteX3-67" fmla="*/ 1358 w 1172138"/>
                <a:gd name="connsiteY3-68" fmla="*/ 2345150 h 2345150"/>
                <a:gd name="connsiteX4-69" fmla="*/ 0 w 1172138"/>
                <a:gd name="connsiteY4-70" fmla="*/ 0 h 2345150"/>
                <a:gd name="connsiteX0-71" fmla="*/ 0 w 1172138"/>
                <a:gd name="connsiteY0-72" fmla="*/ 0 h 2345150"/>
                <a:gd name="connsiteX1-73" fmla="*/ 1172138 w 1172138"/>
                <a:gd name="connsiteY1-74" fmla="*/ 1056770 h 2345150"/>
                <a:gd name="connsiteX2-75" fmla="*/ 776383 w 1172138"/>
                <a:gd name="connsiteY2-76" fmla="*/ 1497254 h 2345150"/>
                <a:gd name="connsiteX3-77" fmla="*/ 1358 w 1172138"/>
                <a:gd name="connsiteY3-78" fmla="*/ 2345150 h 2345150"/>
                <a:gd name="connsiteX4-79" fmla="*/ 0 w 1172138"/>
                <a:gd name="connsiteY4-80" fmla="*/ 0 h 2345150"/>
                <a:gd name="connsiteX0-81" fmla="*/ 792 w 1172930"/>
                <a:gd name="connsiteY0-82" fmla="*/ 0 h 2354235"/>
                <a:gd name="connsiteX1-83" fmla="*/ 1172930 w 1172930"/>
                <a:gd name="connsiteY1-84" fmla="*/ 1056770 h 2354235"/>
                <a:gd name="connsiteX2-85" fmla="*/ 777175 w 1172930"/>
                <a:gd name="connsiteY2-86" fmla="*/ 1497254 h 2354235"/>
                <a:gd name="connsiteX3-87" fmla="*/ 372 w 1172930"/>
                <a:gd name="connsiteY3-88" fmla="*/ 2354235 h 2354235"/>
                <a:gd name="connsiteX4-89" fmla="*/ 792 w 1172930"/>
                <a:gd name="connsiteY4-90" fmla="*/ 0 h 235423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72930" h="2354235">
                  <a:moveTo>
                    <a:pt x="792" y="0"/>
                  </a:moveTo>
                  <a:lnTo>
                    <a:pt x="1172930" y="1056770"/>
                  </a:lnTo>
                  <a:lnTo>
                    <a:pt x="777175" y="1497254"/>
                  </a:lnTo>
                  <a:lnTo>
                    <a:pt x="372" y="2354235"/>
                  </a:lnTo>
                  <a:cubicBezTo>
                    <a:pt x="-1067" y="1575192"/>
                    <a:pt x="2231" y="779043"/>
                    <a:pt x="7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877484">
              <a:off x="9759053" y="2525860"/>
              <a:ext cx="1536694" cy="5874652"/>
            </a:xfrm>
            <a:custGeom>
              <a:avLst/>
              <a:gdLst>
                <a:gd name="connsiteX0" fmla="*/ 0 w 1536795"/>
                <a:gd name="connsiteY0" fmla="*/ 0 h 9426570"/>
                <a:gd name="connsiteX1" fmla="*/ 1536795 w 1536795"/>
                <a:gd name="connsiteY1" fmla="*/ 0 h 9426570"/>
                <a:gd name="connsiteX2" fmla="*/ 1536795 w 1536795"/>
                <a:gd name="connsiteY2" fmla="*/ 9426570 h 9426570"/>
                <a:gd name="connsiteX3" fmla="*/ 0 w 1536795"/>
                <a:gd name="connsiteY3" fmla="*/ 9426570 h 9426570"/>
                <a:gd name="connsiteX4" fmla="*/ 0 w 1536795"/>
                <a:gd name="connsiteY4" fmla="*/ 0 h 9426570"/>
                <a:gd name="connsiteX0-1" fmla="*/ 0 w 1537405"/>
                <a:gd name="connsiteY0-2" fmla="*/ 1380340 h 9426570"/>
                <a:gd name="connsiteX1-3" fmla="*/ 1537405 w 1537405"/>
                <a:gd name="connsiteY1-4" fmla="*/ 0 h 9426570"/>
                <a:gd name="connsiteX2-5" fmla="*/ 1537405 w 1537405"/>
                <a:gd name="connsiteY2-6" fmla="*/ 9426570 h 9426570"/>
                <a:gd name="connsiteX3-7" fmla="*/ 610 w 1537405"/>
                <a:gd name="connsiteY3-8" fmla="*/ 9426570 h 9426570"/>
                <a:gd name="connsiteX4-9" fmla="*/ 0 w 1537405"/>
                <a:gd name="connsiteY4-10" fmla="*/ 1380340 h 9426570"/>
                <a:gd name="connsiteX0-11" fmla="*/ 0 w 1539469"/>
                <a:gd name="connsiteY0-12" fmla="*/ 0 h 8046230"/>
                <a:gd name="connsiteX1-13" fmla="*/ 1539469 w 1539469"/>
                <a:gd name="connsiteY1-14" fmla="*/ 1400403 h 8046230"/>
                <a:gd name="connsiteX2-15" fmla="*/ 1537405 w 1539469"/>
                <a:gd name="connsiteY2-16" fmla="*/ 8046230 h 8046230"/>
                <a:gd name="connsiteX3-17" fmla="*/ 610 w 1539469"/>
                <a:gd name="connsiteY3-18" fmla="*/ 8046230 h 8046230"/>
                <a:gd name="connsiteX4-19" fmla="*/ 0 w 1539469"/>
                <a:gd name="connsiteY4-20" fmla="*/ 0 h 8046230"/>
                <a:gd name="connsiteX0-21" fmla="*/ 0 w 1537405"/>
                <a:gd name="connsiteY0-22" fmla="*/ 0 h 8046230"/>
                <a:gd name="connsiteX1-23" fmla="*/ 1534521 w 1537405"/>
                <a:gd name="connsiteY1-24" fmla="*/ 1391667 h 8046230"/>
                <a:gd name="connsiteX2-25" fmla="*/ 1537405 w 1537405"/>
                <a:gd name="connsiteY2-26" fmla="*/ 8046230 h 8046230"/>
                <a:gd name="connsiteX3-27" fmla="*/ 610 w 1537405"/>
                <a:gd name="connsiteY3-28" fmla="*/ 8046230 h 8046230"/>
                <a:gd name="connsiteX4-29" fmla="*/ 0 w 1537405"/>
                <a:gd name="connsiteY4-30" fmla="*/ 0 h 8046230"/>
                <a:gd name="connsiteX0-31" fmla="*/ 0 w 1537405"/>
                <a:gd name="connsiteY0-32" fmla="*/ 0 h 8046230"/>
                <a:gd name="connsiteX1-33" fmla="*/ 1536532 w 1537405"/>
                <a:gd name="connsiteY1-34" fmla="*/ 1387067 h 8046230"/>
                <a:gd name="connsiteX2-35" fmla="*/ 1537405 w 1537405"/>
                <a:gd name="connsiteY2-36" fmla="*/ 8046230 h 8046230"/>
                <a:gd name="connsiteX3-37" fmla="*/ 610 w 1537405"/>
                <a:gd name="connsiteY3-38" fmla="*/ 8046230 h 8046230"/>
                <a:gd name="connsiteX4-39" fmla="*/ 0 w 1537405"/>
                <a:gd name="connsiteY4-40" fmla="*/ 0 h 8046230"/>
                <a:gd name="connsiteX0-41" fmla="*/ 0 w 1537405"/>
                <a:gd name="connsiteY0-42" fmla="*/ 0 h 8046230"/>
                <a:gd name="connsiteX1-43" fmla="*/ 1536532 w 1537405"/>
                <a:gd name="connsiteY1-44" fmla="*/ 1387067 h 8046230"/>
                <a:gd name="connsiteX2-45" fmla="*/ 1537405 w 1537405"/>
                <a:gd name="connsiteY2-46" fmla="*/ 8046230 h 8046230"/>
                <a:gd name="connsiteX3-47" fmla="*/ 3670 w 1537405"/>
                <a:gd name="connsiteY3-48" fmla="*/ 5847517 h 8046230"/>
                <a:gd name="connsiteX4-49" fmla="*/ 0 w 1537405"/>
                <a:gd name="connsiteY4-50" fmla="*/ 0 h 8046230"/>
                <a:gd name="connsiteX0-51" fmla="*/ 0 w 1536695"/>
                <a:gd name="connsiteY0-52" fmla="*/ 0 h 5847517"/>
                <a:gd name="connsiteX1-53" fmla="*/ 1536532 w 1536695"/>
                <a:gd name="connsiteY1-54" fmla="*/ 1387067 h 5847517"/>
                <a:gd name="connsiteX2-55" fmla="*/ 1534816 w 1536695"/>
                <a:gd name="connsiteY2-56" fmla="*/ 4167712 h 5847517"/>
                <a:gd name="connsiteX3-57" fmla="*/ 3670 w 1536695"/>
                <a:gd name="connsiteY3-58" fmla="*/ 5847517 h 5847517"/>
                <a:gd name="connsiteX4-59" fmla="*/ 0 w 1536695"/>
                <a:gd name="connsiteY4-60" fmla="*/ 0 h 5847517"/>
                <a:gd name="connsiteX0-61" fmla="*/ 0 w 1536695"/>
                <a:gd name="connsiteY0-62" fmla="*/ 0 h 5862264"/>
                <a:gd name="connsiteX1-63" fmla="*/ 1536532 w 1536695"/>
                <a:gd name="connsiteY1-64" fmla="*/ 1387067 h 5862264"/>
                <a:gd name="connsiteX2-65" fmla="*/ 1534816 w 1536695"/>
                <a:gd name="connsiteY2-66" fmla="*/ 4167712 h 5862264"/>
                <a:gd name="connsiteX3-67" fmla="*/ 1060 w 1536695"/>
                <a:gd name="connsiteY3-68" fmla="*/ 5862264 h 5862264"/>
                <a:gd name="connsiteX4-69" fmla="*/ 0 w 1536695"/>
                <a:gd name="connsiteY4-70" fmla="*/ 0 h 5862264"/>
                <a:gd name="connsiteX0-71" fmla="*/ 0 w 1536695"/>
                <a:gd name="connsiteY0-72" fmla="*/ 0 h 5874652"/>
                <a:gd name="connsiteX1-73" fmla="*/ 1536532 w 1536695"/>
                <a:gd name="connsiteY1-74" fmla="*/ 1387067 h 5874652"/>
                <a:gd name="connsiteX2-75" fmla="*/ 1534816 w 1536695"/>
                <a:gd name="connsiteY2-76" fmla="*/ 4167712 h 5874652"/>
                <a:gd name="connsiteX3-77" fmla="*/ 575 w 1536695"/>
                <a:gd name="connsiteY3-78" fmla="*/ 5874652 h 5874652"/>
                <a:gd name="connsiteX4-79" fmla="*/ 0 w 1536695"/>
                <a:gd name="connsiteY4-80" fmla="*/ 0 h 58746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36695" h="5874652">
                  <a:moveTo>
                    <a:pt x="0" y="0"/>
                  </a:moveTo>
                  <a:lnTo>
                    <a:pt x="1536532" y="1387067"/>
                  </a:lnTo>
                  <a:cubicBezTo>
                    <a:pt x="1537493" y="3605255"/>
                    <a:pt x="1533855" y="1949524"/>
                    <a:pt x="1534816" y="4167712"/>
                  </a:cubicBezTo>
                  <a:lnTo>
                    <a:pt x="575" y="5874652"/>
                  </a:lnTo>
                  <a:cubicBezTo>
                    <a:pt x="372" y="3192575"/>
                    <a:pt x="203" y="2682077"/>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rot="2877484">
              <a:off x="8709241" y="-50531"/>
              <a:ext cx="1243052" cy="8826679"/>
            </a:xfrm>
            <a:custGeom>
              <a:avLst/>
              <a:gdLst>
                <a:gd name="connsiteX0" fmla="*/ 0 w 1248570"/>
                <a:gd name="connsiteY0" fmla="*/ 0 h 11864421"/>
                <a:gd name="connsiteX1" fmla="*/ 1248570 w 1248570"/>
                <a:gd name="connsiteY1" fmla="*/ 0 h 11864421"/>
                <a:gd name="connsiteX2" fmla="*/ 1248570 w 1248570"/>
                <a:gd name="connsiteY2" fmla="*/ 11864421 h 11864421"/>
                <a:gd name="connsiteX3" fmla="*/ 0 w 1248570"/>
                <a:gd name="connsiteY3" fmla="*/ 11864421 h 11864421"/>
                <a:gd name="connsiteX4" fmla="*/ 0 w 1248570"/>
                <a:gd name="connsiteY4" fmla="*/ 0 h 11864421"/>
                <a:gd name="connsiteX0-1" fmla="*/ 0 w 1257043"/>
                <a:gd name="connsiteY0-2" fmla="*/ 0 h 11864421"/>
                <a:gd name="connsiteX1-3" fmla="*/ 1257043 w 1257043"/>
                <a:gd name="connsiteY1-4" fmla="*/ 1672118 h 11864421"/>
                <a:gd name="connsiteX2-5" fmla="*/ 1248570 w 1257043"/>
                <a:gd name="connsiteY2-6" fmla="*/ 11864421 h 11864421"/>
                <a:gd name="connsiteX3-7" fmla="*/ 0 w 1257043"/>
                <a:gd name="connsiteY3-8" fmla="*/ 11864421 h 11864421"/>
                <a:gd name="connsiteX4-9" fmla="*/ 0 w 1257043"/>
                <a:gd name="connsiteY4-10" fmla="*/ 0 h 11864421"/>
                <a:gd name="connsiteX0-11" fmla="*/ 0 w 1259441"/>
                <a:gd name="connsiteY0-12" fmla="*/ 0 h 11330759"/>
                <a:gd name="connsiteX1-13" fmla="*/ 1259441 w 1259441"/>
                <a:gd name="connsiteY1-14" fmla="*/ 1138456 h 11330759"/>
                <a:gd name="connsiteX2-15" fmla="*/ 1250968 w 1259441"/>
                <a:gd name="connsiteY2-16" fmla="*/ 11330759 h 11330759"/>
                <a:gd name="connsiteX3-17" fmla="*/ 2398 w 1259441"/>
                <a:gd name="connsiteY3-18" fmla="*/ 11330759 h 11330759"/>
                <a:gd name="connsiteX4-19" fmla="*/ 0 w 1259441"/>
                <a:gd name="connsiteY4-20" fmla="*/ 0 h 11330759"/>
                <a:gd name="connsiteX0-21" fmla="*/ 0 w 1256688"/>
                <a:gd name="connsiteY0-22" fmla="*/ 0 h 11330759"/>
                <a:gd name="connsiteX1-23" fmla="*/ 1256688 w 1256688"/>
                <a:gd name="connsiteY1-24" fmla="*/ 1302707 h 11330759"/>
                <a:gd name="connsiteX2-25" fmla="*/ 1250968 w 1256688"/>
                <a:gd name="connsiteY2-26" fmla="*/ 11330759 h 11330759"/>
                <a:gd name="connsiteX3-27" fmla="*/ 2398 w 1256688"/>
                <a:gd name="connsiteY3-28" fmla="*/ 11330759 h 11330759"/>
                <a:gd name="connsiteX4-29" fmla="*/ 0 w 1256688"/>
                <a:gd name="connsiteY4-30" fmla="*/ 0 h 11330759"/>
                <a:gd name="connsiteX0-31" fmla="*/ 0 w 1251806"/>
                <a:gd name="connsiteY0-32" fmla="*/ 0 h 11330759"/>
                <a:gd name="connsiteX1-33" fmla="*/ 1251168 w 1251806"/>
                <a:gd name="connsiteY1-34" fmla="*/ 1152373 h 11330759"/>
                <a:gd name="connsiteX2-35" fmla="*/ 1250968 w 1251806"/>
                <a:gd name="connsiteY2-36" fmla="*/ 11330759 h 11330759"/>
                <a:gd name="connsiteX3-37" fmla="*/ 2398 w 1251806"/>
                <a:gd name="connsiteY3-38" fmla="*/ 11330759 h 11330759"/>
                <a:gd name="connsiteX4-39" fmla="*/ 0 w 1251806"/>
                <a:gd name="connsiteY4-40" fmla="*/ 0 h 11330759"/>
                <a:gd name="connsiteX0-41" fmla="*/ 0 w 1251806"/>
                <a:gd name="connsiteY0-42" fmla="*/ 0 h 11330759"/>
                <a:gd name="connsiteX1-43" fmla="*/ 1251168 w 1251806"/>
                <a:gd name="connsiteY1-44" fmla="*/ 1152373 h 11330759"/>
                <a:gd name="connsiteX2-45" fmla="*/ 1250968 w 1251806"/>
                <a:gd name="connsiteY2-46" fmla="*/ 11330759 h 11330759"/>
                <a:gd name="connsiteX3-47" fmla="*/ 2398 w 1251806"/>
                <a:gd name="connsiteY3-48" fmla="*/ 11330759 h 11330759"/>
                <a:gd name="connsiteX4-49" fmla="*/ 0 w 1251806"/>
                <a:gd name="connsiteY4-50" fmla="*/ 0 h 11330759"/>
                <a:gd name="connsiteX0-51" fmla="*/ 0 w 1251383"/>
                <a:gd name="connsiteY0-52" fmla="*/ 0 h 11279076"/>
                <a:gd name="connsiteX1-53" fmla="*/ 1250745 w 1251383"/>
                <a:gd name="connsiteY1-54" fmla="*/ 1100690 h 11279076"/>
                <a:gd name="connsiteX2-55" fmla="*/ 1250545 w 1251383"/>
                <a:gd name="connsiteY2-56" fmla="*/ 11279076 h 11279076"/>
                <a:gd name="connsiteX3-57" fmla="*/ 1975 w 1251383"/>
                <a:gd name="connsiteY3-58" fmla="*/ 11279076 h 11279076"/>
                <a:gd name="connsiteX4-59" fmla="*/ 0 w 1251383"/>
                <a:gd name="connsiteY4-60" fmla="*/ 0 h 11279076"/>
                <a:gd name="connsiteX0-61" fmla="*/ 8471 w 1249454"/>
                <a:gd name="connsiteY0-62" fmla="*/ 0 h 11295350"/>
                <a:gd name="connsiteX1-63" fmla="*/ 1248816 w 1249454"/>
                <a:gd name="connsiteY1-64" fmla="*/ 1116964 h 11295350"/>
                <a:gd name="connsiteX2-65" fmla="*/ 1248616 w 1249454"/>
                <a:gd name="connsiteY2-66" fmla="*/ 11295350 h 11295350"/>
                <a:gd name="connsiteX3-67" fmla="*/ 46 w 1249454"/>
                <a:gd name="connsiteY3-68" fmla="*/ 11295350 h 11295350"/>
                <a:gd name="connsiteX4-69" fmla="*/ 8471 w 1249454"/>
                <a:gd name="connsiteY4-70" fmla="*/ 0 h 11295350"/>
                <a:gd name="connsiteX0-71" fmla="*/ 4451 w 1245434"/>
                <a:gd name="connsiteY0-72" fmla="*/ 0 h 11295350"/>
                <a:gd name="connsiteX1-73" fmla="*/ 1244796 w 1245434"/>
                <a:gd name="connsiteY1-74" fmla="*/ 1116964 h 11295350"/>
                <a:gd name="connsiteX2-75" fmla="*/ 1244596 w 1245434"/>
                <a:gd name="connsiteY2-76" fmla="*/ 11295350 h 11295350"/>
                <a:gd name="connsiteX3-77" fmla="*/ 74 w 1245434"/>
                <a:gd name="connsiteY3-78" fmla="*/ 8705376 h 11295350"/>
                <a:gd name="connsiteX4-79" fmla="*/ 4451 w 1245434"/>
                <a:gd name="connsiteY4-80" fmla="*/ 0 h 11295350"/>
                <a:gd name="connsiteX0-81" fmla="*/ 4451 w 1244796"/>
                <a:gd name="connsiteY0-82" fmla="*/ 0 h 8705376"/>
                <a:gd name="connsiteX1-83" fmla="*/ 1244796 w 1244796"/>
                <a:gd name="connsiteY1-84" fmla="*/ 1116964 h 8705376"/>
                <a:gd name="connsiteX2-85" fmla="*/ 1237627 w 1244796"/>
                <a:gd name="connsiteY2-86" fmla="*/ 7390081 h 8705376"/>
                <a:gd name="connsiteX3-87" fmla="*/ 74 w 1244796"/>
                <a:gd name="connsiteY3-88" fmla="*/ 8705376 h 8705376"/>
                <a:gd name="connsiteX4-89" fmla="*/ 4451 w 1244796"/>
                <a:gd name="connsiteY4-90" fmla="*/ 0 h 8705376"/>
                <a:gd name="connsiteX0-91" fmla="*/ 2707 w 1243052"/>
                <a:gd name="connsiteY0-92" fmla="*/ 0 h 8826679"/>
                <a:gd name="connsiteX1-93" fmla="*/ 1243052 w 1243052"/>
                <a:gd name="connsiteY1-94" fmla="*/ 1116964 h 8826679"/>
                <a:gd name="connsiteX2-95" fmla="*/ 1235883 w 1243052"/>
                <a:gd name="connsiteY2-96" fmla="*/ 7390081 h 8826679"/>
                <a:gd name="connsiteX3-97" fmla="*/ 102 w 1243052"/>
                <a:gd name="connsiteY3-98" fmla="*/ 8826679 h 8826679"/>
                <a:gd name="connsiteX4-99" fmla="*/ 2707 w 1243052"/>
                <a:gd name="connsiteY4-100" fmla="*/ 0 h 8826679"/>
                <a:gd name="connsiteX0-101" fmla="*/ 2707 w 1243052"/>
                <a:gd name="connsiteY0-102" fmla="*/ 0 h 8826679"/>
                <a:gd name="connsiteX1-103" fmla="*/ 1243052 w 1243052"/>
                <a:gd name="connsiteY1-104" fmla="*/ 1116964 h 8826679"/>
                <a:gd name="connsiteX2-105" fmla="*/ 1228265 w 1243052"/>
                <a:gd name="connsiteY2-106" fmla="*/ 7460164 h 8826679"/>
                <a:gd name="connsiteX3-107" fmla="*/ 102 w 1243052"/>
                <a:gd name="connsiteY3-108" fmla="*/ 8826679 h 8826679"/>
                <a:gd name="connsiteX4-109" fmla="*/ 2707 w 1243052"/>
                <a:gd name="connsiteY4-110" fmla="*/ 0 h 88266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43052" h="8826679">
                  <a:moveTo>
                    <a:pt x="2707" y="0"/>
                  </a:moveTo>
                  <a:lnTo>
                    <a:pt x="1243052" y="1116964"/>
                  </a:lnTo>
                  <a:cubicBezTo>
                    <a:pt x="1240228" y="4514398"/>
                    <a:pt x="1231089" y="4062730"/>
                    <a:pt x="1228265" y="7460164"/>
                  </a:cubicBezTo>
                  <a:lnTo>
                    <a:pt x="102" y="8826679"/>
                  </a:lnTo>
                  <a:cubicBezTo>
                    <a:pt x="-697" y="5049759"/>
                    <a:pt x="3506" y="3776920"/>
                    <a:pt x="270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5"/>
            <p:cNvSpPr/>
            <p:nvPr/>
          </p:nvSpPr>
          <p:spPr>
            <a:xfrm rot="2877484">
              <a:off x="7406245" y="-3339711"/>
              <a:ext cx="1243052" cy="13615822"/>
            </a:xfrm>
            <a:custGeom>
              <a:avLst/>
              <a:gdLst>
                <a:gd name="connsiteX0" fmla="*/ 0 w 1248570"/>
                <a:gd name="connsiteY0" fmla="*/ 0 h 11864421"/>
                <a:gd name="connsiteX1" fmla="*/ 1248570 w 1248570"/>
                <a:gd name="connsiteY1" fmla="*/ 0 h 11864421"/>
                <a:gd name="connsiteX2" fmla="*/ 1248570 w 1248570"/>
                <a:gd name="connsiteY2" fmla="*/ 11864421 h 11864421"/>
                <a:gd name="connsiteX3" fmla="*/ 0 w 1248570"/>
                <a:gd name="connsiteY3" fmla="*/ 11864421 h 11864421"/>
                <a:gd name="connsiteX4" fmla="*/ 0 w 1248570"/>
                <a:gd name="connsiteY4" fmla="*/ 0 h 11864421"/>
                <a:gd name="connsiteX0-1" fmla="*/ 0 w 1257043"/>
                <a:gd name="connsiteY0-2" fmla="*/ 0 h 11864421"/>
                <a:gd name="connsiteX1-3" fmla="*/ 1257043 w 1257043"/>
                <a:gd name="connsiteY1-4" fmla="*/ 1672118 h 11864421"/>
                <a:gd name="connsiteX2-5" fmla="*/ 1248570 w 1257043"/>
                <a:gd name="connsiteY2-6" fmla="*/ 11864421 h 11864421"/>
                <a:gd name="connsiteX3-7" fmla="*/ 0 w 1257043"/>
                <a:gd name="connsiteY3-8" fmla="*/ 11864421 h 11864421"/>
                <a:gd name="connsiteX4-9" fmla="*/ 0 w 1257043"/>
                <a:gd name="connsiteY4-10" fmla="*/ 0 h 11864421"/>
                <a:gd name="connsiteX0-11" fmla="*/ 0 w 1259441"/>
                <a:gd name="connsiteY0-12" fmla="*/ 0 h 11330759"/>
                <a:gd name="connsiteX1-13" fmla="*/ 1259441 w 1259441"/>
                <a:gd name="connsiteY1-14" fmla="*/ 1138456 h 11330759"/>
                <a:gd name="connsiteX2-15" fmla="*/ 1250968 w 1259441"/>
                <a:gd name="connsiteY2-16" fmla="*/ 11330759 h 11330759"/>
                <a:gd name="connsiteX3-17" fmla="*/ 2398 w 1259441"/>
                <a:gd name="connsiteY3-18" fmla="*/ 11330759 h 11330759"/>
                <a:gd name="connsiteX4-19" fmla="*/ 0 w 1259441"/>
                <a:gd name="connsiteY4-20" fmla="*/ 0 h 11330759"/>
                <a:gd name="connsiteX0-21" fmla="*/ 0 w 1256688"/>
                <a:gd name="connsiteY0-22" fmla="*/ 0 h 11330759"/>
                <a:gd name="connsiteX1-23" fmla="*/ 1256688 w 1256688"/>
                <a:gd name="connsiteY1-24" fmla="*/ 1302707 h 11330759"/>
                <a:gd name="connsiteX2-25" fmla="*/ 1250968 w 1256688"/>
                <a:gd name="connsiteY2-26" fmla="*/ 11330759 h 11330759"/>
                <a:gd name="connsiteX3-27" fmla="*/ 2398 w 1256688"/>
                <a:gd name="connsiteY3-28" fmla="*/ 11330759 h 11330759"/>
                <a:gd name="connsiteX4-29" fmla="*/ 0 w 1256688"/>
                <a:gd name="connsiteY4-30" fmla="*/ 0 h 11330759"/>
                <a:gd name="connsiteX0-31" fmla="*/ 0 w 1251806"/>
                <a:gd name="connsiteY0-32" fmla="*/ 0 h 11330759"/>
                <a:gd name="connsiteX1-33" fmla="*/ 1251168 w 1251806"/>
                <a:gd name="connsiteY1-34" fmla="*/ 1152373 h 11330759"/>
                <a:gd name="connsiteX2-35" fmla="*/ 1250968 w 1251806"/>
                <a:gd name="connsiteY2-36" fmla="*/ 11330759 h 11330759"/>
                <a:gd name="connsiteX3-37" fmla="*/ 2398 w 1251806"/>
                <a:gd name="connsiteY3-38" fmla="*/ 11330759 h 11330759"/>
                <a:gd name="connsiteX4-39" fmla="*/ 0 w 1251806"/>
                <a:gd name="connsiteY4-40" fmla="*/ 0 h 11330759"/>
                <a:gd name="connsiteX0-41" fmla="*/ 0 w 1251806"/>
                <a:gd name="connsiteY0-42" fmla="*/ 0 h 11330759"/>
                <a:gd name="connsiteX1-43" fmla="*/ 1251168 w 1251806"/>
                <a:gd name="connsiteY1-44" fmla="*/ 1152373 h 11330759"/>
                <a:gd name="connsiteX2-45" fmla="*/ 1250968 w 1251806"/>
                <a:gd name="connsiteY2-46" fmla="*/ 11330759 h 11330759"/>
                <a:gd name="connsiteX3-47" fmla="*/ 2398 w 1251806"/>
                <a:gd name="connsiteY3-48" fmla="*/ 11330759 h 11330759"/>
                <a:gd name="connsiteX4-49" fmla="*/ 0 w 1251806"/>
                <a:gd name="connsiteY4-50" fmla="*/ 0 h 11330759"/>
                <a:gd name="connsiteX0-51" fmla="*/ 0 w 1251383"/>
                <a:gd name="connsiteY0-52" fmla="*/ 0 h 11279076"/>
                <a:gd name="connsiteX1-53" fmla="*/ 1250745 w 1251383"/>
                <a:gd name="connsiteY1-54" fmla="*/ 1100690 h 11279076"/>
                <a:gd name="connsiteX2-55" fmla="*/ 1250545 w 1251383"/>
                <a:gd name="connsiteY2-56" fmla="*/ 11279076 h 11279076"/>
                <a:gd name="connsiteX3-57" fmla="*/ 1975 w 1251383"/>
                <a:gd name="connsiteY3-58" fmla="*/ 11279076 h 11279076"/>
                <a:gd name="connsiteX4-59" fmla="*/ 0 w 1251383"/>
                <a:gd name="connsiteY4-60" fmla="*/ 0 h 11279076"/>
                <a:gd name="connsiteX0-61" fmla="*/ 8471 w 1249454"/>
                <a:gd name="connsiteY0-62" fmla="*/ 0 h 11295350"/>
                <a:gd name="connsiteX1-63" fmla="*/ 1248816 w 1249454"/>
                <a:gd name="connsiteY1-64" fmla="*/ 1116964 h 11295350"/>
                <a:gd name="connsiteX2-65" fmla="*/ 1248616 w 1249454"/>
                <a:gd name="connsiteY2-66" fmla="*/ 11295350 h 11295350"/>
                <a:gd name="connsiteX3-67" fmla="*/ 46 w 1249454"/>
                <a:gd name="connsiteY3-68" fmla="*/ 11295350 h 11295350"/>
                <a:gd name="connsiteX4-69" fmla="*/ 8471 w 1249454"/>
                <a:gd name="connsiteY4-70" fmla="*/ 0 h 11295350"/>
                <a:gd name="connsiteX0-71" fmla="*/ 4451 w 1245434"/>
                <a:gd name="connsiteY0-72" fmla="*/ 0 h 11295350"/>
                <a:gd name="connsiteX1-73" fmla="*/ 1244796 w 1245434"/>
                <a:gd name="connsiteY1-74" fmla="*/ 1116964 h 11295350"/>
                <a:gd name="connsiteX2-75" fmla="*/ 1244596 w 1245434"/>
                <a:gd name="connsiteY2-76" fmla="*/ 11295350 h 11295350"/>
                <a:gd name="connsiteX3-77" fmla="*/ 74 w 1245434"/>
                <a:gd name="connsiteY3-78" fmla="*/ 8705376 h 11295350"/>
                <a:gd name="connsiteX4-79" fmla="*/ 4451 w 1245434"/>
                <a:gd name="connsiteY4-80" fmla="*/ 0 h 11295350"/>
                <a:gd name="connsiteX0-81" fmla="*/ 4451 w 1244796"/>
                <a:gd name="connsiteY0-82" fmla="*/ 0 h 8705376"/>
                <a:gd name="connsiteX1-83" fmla="*/ 1244796 w 1244796"/>
                <a:gd name="connsiteY1-84" fmla="*/ 1116964 h 8705376"/>
                <a:gd name="connsiteX2-85" fmla="*/ 1237627 w 1244796"/>
                <a:gd name="connsiteY2-86" fmla="*/ 7390081 h 8705376"/>
                <a:gd name="connsiteX3-87" fmla="*/ 74 w 1244796"/>
                <a:gd name="connsiteY3-88" fmla="*/ 8705376 h 8705376"/>
                <a:gd name="connsiteX4-89" fmla="*/ 4451 w 1244796"/>
                <a:gd name="connsiteY4-90" fmla="*/ 0 h 8705376"/>
                <a:gd name="connsiteX0-91" fmla="*/ 2707 w 1243052"/>
                <a:gd name="connsiteY0-92" fmla="*/ 0 h 8826679"/>
                <a:gd name="connsiteX1-93" fmla="*/ 1243052 w 1243052"/>
                <a:gd name="connsiteY1-94" fmla="*/ 1116964 h 8826679"/>
                <a:gd name="connsiteX2-95" fmla="*/ 1235883 w 1243052"/>
                <a:gd name="connsiteY2-96" fmla="*/ 7390081 h 8826679"/>
                <a:gd name="connsiteX3-97" fmla="*/ 102 w 1243052"/>
                <a:gd name="connsiteY3-98" fmla="*/ 8826679 h 8826679"/>
                <a:gd name="connsiteX4-99" fmla="*/ 2707 w 1243052"/>
                <a:gd name="connsiteY4-100" fmla="*/ 0 h 8826679"/>
                <a:gd name="connsiteX0-101" fmla="*/ 2707 w 1243052"/>
                <a:gd name="connsiteY0-102" fmla="*/ 0 h 8826679"/>
                <a:gd name="connsiteX1-103" fmla="*/ 1243052 w 1243052"/>
                <a:gd name="connsiteY1-104" fmla="*/ 1116964 h 8826679"/>
                <a:gd name="connsiteX2-105" fmla="*/ 1228265 w 1243052"/>
                <a:gd name="connsiteY2-106" fmla="*/ 7460164 h 8826679"/>
                <a:gd name="connsiteX3-107" fmla="*/ 102 w 1243052"/>
                <a:gd name="connsiteY3-108" fmla="*/ 8826679 h 8826679"/>
                <a:gd name="connsiteX4-109" fmla="*/ 2707 w 1243052"/>
                <a:gd name="connsiteY4-110" fmla="*/ 0 h 88266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43052" h="8826679">
                  <a:moveTo>
                    <a:pt x="2707" y="0"/>
                  </a:moveTo>
                  <a:lnTo>
                    <a:pt x="1243052" y="1116964"/>
                  </a:lnTo>
                  <a:cubicBezTo>
                    <a:pt x="1240228" y="4514398"/>
                    <a:pt x="1231089" y="4062730"/>
                    <a:pt x="1228265" y="7460164"/>
                  </a:cubicBezTo>
                  <a:lnTo>
                    <a:pt x="102" y="8826679"/>
                  </a:lnTo>
                  <a:cubicBezTo>
                    <a:pt x="-697" y="5049759"/>
                    <a:pt x="3506" y="3776920"/>
                    <a:pt x="270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270740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919" y="1591294"/>
            <a:ext cx="12273920" cy="3740727"/>
          </a:xfrm>
          <a:prstGeom prst="rect">
            <a:avLst/>
          </a:prstGeom>
        </p:spPr>
      </p:pic>
      <p:sp>
        <p:nvSpPr>
          <p:cNvPr id="7" name="TextBox 6"/>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9" name="TextBox 8"/>
          <p:cNvSpPr txBox="1"/>
          <p:nvPr/>
        </p:nvSpPr>
        <p:spPr>
          <a:xfrm>
            <a:off x="2619812" y="233824"/>
            <a:ext cx="6663618" cy="861774"/>
          </a:xfrm>
          <a:prstGeom prst="rect">
            <a:avLst/>
          </a:prstGeom>
          <a:noFill/>
        </p:spPr>
        <p:txBody>
          <a:bodyPr wrap="square" rtlCol="0">
            <a:spAutoFit/>
          </a:bodyPr>
          <a:lstStyle/>
          <a:p>
            <a:pPr lvl="0" algn="ctr">
              <a:defRPr/>
            </a:pPr>
            <a:r>
              <a:rPr kumimoji="0" lang="en-GB" sz="5000" b="1" i="0" u="none" strike="noStrike" kern="1200" cap="none" spc="0" normalizeH="0" baseline="0" noProof="0" dirty="0" smtClean="0">
                <a:ln>
                  <a:noFill/>
                </a:ln>
                <a:solidFill>
                  <a:schemeClr val="tx2"/>
                </a:solidFill>
                <a:effectLst/>
                <a:uLnTx/>
                <a:uFillTx/>
                <a:latin typeface="Noto Sans" panose="020B0502040504020204" pitchFamily="34"/>
                <a:ea typeface="Noto Sans" panose="020B0502040504020204" pitchFamily="34"/>
                <a:cs typeface="Noto Sans" panose="020B0502040504020204" pitchFamily="34"/>
              </a:rPr>
              <a:t>Attributes Information</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13" name="Group 12"/>
          <p:cNvGrpSpPr/>
          <p:nvPr/>
        </p:nvGrpSpPr>
        <p:grpSpPr>
          <a:xfrm>
            <a:off x="47500" y="1911221"/>
            <a:ext cx="2315690" cy="369332"/>
            <a:chOff x="47500" y="1911221"/>
            <a:chExt cx="2315690" cy="369332"/>
          </a:xfrm>
        </p:grpSpPr>
        <p:sp>
          <p:nvSpPr>
            <p:cNvPr id="3" name="Rectangle 2"/>
            <p:cNvSpPr/>
            <p:nvPr/>
          </p:nvSpPr>
          <p:spPr>
            <a:xfrm>
              <a:off x="47500" y="1911221"/>
              <a:ext cx="1092530" cy="3569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579419" y="1911221"/>
              <a:ext cx="783771" cy="369332"/>
            </a:xfrm>
            <a:prstGeom prst="rect">
              <a:avLst/>
            </a:prstGeom>
            <a:noFill/>
          </p:spPr>
          <p:txBody>
            <a:bodyPr wrap="square" rtlCol="0">
              <a:spAutoFit/>
            </a:bodyPr>
            <a:lstStyle/>
            <a:p>
              <a:r>
                <a:rPr lang="en-US" dirty="0" smtClean="0"/>
                <a:t>Target</a:t>
              </a:r>
              <a:endParaRPr lang="en-US" dirty="0"/>
            </a:p>
          </p:txBody>
        </p:sp>
        <p:cxnSp>
          <p:nvCxnSpPr>
            <p:cNvPr id="12" name="Straight Arrow Connector 11"/>
            <p:cNvCxnSpPr/>
            <p:nvPr/>
          </p:nvCxnSpPr>
          <p:spPr>
            <a:xfrm flipH="1">
              <a:off x="1269449" y="2089703"/>
              <a:ext cx="286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4" name="Picture 13"/>
          <p:cNvPicPr>
            <a:picLocks noChangeAspect="1"/>
          </p:cNvPicPr>
          <p:nvPr/>
        </p:nvPicPr>
        <p:blipFill>
          <a:blip r:embed="rId3"/>
          <a:stretch>
            <a:fillRect/>
          </a:stretch>
        </p:blipFill>
        <p:spPr>
          <a:xfrm>
            <a:off x="0" y="5707988"/>
            <a:ext cx="1671638" cy="404712"/>
          </a:xfrm>
          <a:prstGeom prst="rect">
            <a:avLst/>
          </a:prstGeom>
        </p:spPr>
      </p:pic>
      <p:sp>
        <p:nvSpPr>
          <p:cNvPr id="15" name="TextBox 14"/>
          <p:cNvSpPr txBox="1"/>
          <p:nvPr/>
        </p:nvSpPr>
        <p:spPr>
          <a:xfrm>
            <a:off x="2619812" y="5703945"/>
            <a:ext cx="2232119" cy="369332"/>
          </a:xfrm>
          <a:prstGeom prst="rect">
            <a:avLst/>
          </a:prstGeom>
          <a:noFill/>
        </p:spPr>
        <p:txBody>
          <a:bodyPr wrap="square" rtlCol="0">
            <a:spAutoFit/>
          </a:bodyPr>
          <a:lstStyle/>
          <a:p>
            <a:r>
              <a:rPr lang="en-US" dirty="0" err="1" smtClean="0"/>
              <a:t>Baris</a:t>
            </a:r>
            <a:r>
              <a:rPr lang="en-US" dirty="0" smtClean="0"/>
              <a:t>, </a:t>
            </a:r>
            <a:r>
              <a:rPr lang="en-US" dirty="0" err="1" smtClean="0"/>
              <a:t>dan</a:t>
            </a:r>
            <a:r>
              <a:rPr lang="en-US" dirty="0" smtClean="0"/>
              <a:t> </a:t>
            </a:r>
            <a:r>
              <a:rPr lang="en-US" dirty="0" err="1" smtClean="0"/>
              <a:t>kolom</a:t>
            </a:r>
            <a:r>
              <a:rPr lang="en-US" dirty="0" smtClean="0"/>
              <a:t> data</a:t>
            </a:r>
            <a:endParaRPr lang="en-US" dirty="0"/>
          </a:p>
        </p:txBody>
      </p:sp>
      <p:cxnSp>
        <p:nvCxnSpPr>
          <p:cNvPr id="16" name="Straight Arrow Connector 15"/>
          <p:cNvCxnSpPr/>
          <p:nvPr/>
        </p:nvCxnSpPr>
        <p:spPr>
          <a:xfrm flipH="1">
            <a:off x="1720711" y="5910344"/>
            <a:ext cx="8324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543" y="1531917"/>
            <a:ext cx="12143457" cy="4158550"/>
          </a:xfrm>
          <a:prstGeom prst="rect">
            <a:avLst/>
          </a:prstGeom>
        </p:spPr>
      </p:pic>
      <p:sp>
        <p:nvSpPr>
          <p:cNvPr id="7" name="TextBox 6"/>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8" name="TextBox 7"/>
          <p:cNvSpPr txBox="1"/>
          <p:nvPr/>
        </p:nvSpPr>
        <p:spPr>
          <a:xfrm>
            <a:off x="2412852" y="231013"/>
            <a:ext cx="7414837" cy="861774"/>
          </a:xfrm>
          <a:prstGeom prst="rect">
            <a:avLst/>
          </a:prstGeom>
          <a:noFill/>
        </p:spPr>
        <p:txBody>
          <a:bodyPr wrap="square" rtlCol="0">
            <a:spAutoFit/>
          </a:bodyPr>
          <a:lstStyle/>
          <a:p>
            <a:pPr lvl="0" algn="ctr">
              <a:defRPr/>
            </a:pPr>
            <a:r>
              <a:rPr kumimoji="0" lang="en-GB" sz="5000" b="1" i="0" u="none" strike="noStrike" kern="1200" cap="none" spc="0" normalizeH="0" baseline="0" noProof="0" dirty="0" smtClean="0">
                <a:ln>
                  <a:noFill/>
                </a:ln>
                <a:solidFill>
                  <a:schemeClr val="tx2"/>
                </a:solidFill>
                <a:effectLst/>
                <a:uLnTx/>
                <a:uFillTx/>
                <a:latin typeface="Noto Sans" panose="020B0502040504020204" pitchFamily="34"/>
                <a:ea typeface="Noto Sans" panose="020B0502040504020204" pitchFamily="34"/>
                <a:cs typeface="Noto Sans" panose="020B0502040504020204" pitchFamily="34"/>
              </a:rPr>
              <a:t>Data Description</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sp>
        <p:nvSpPr>
          <p:cNvPr id="9" name="Rectangle 8"/>
          <p:cNvSpPr/>
          <p:nvPr/>
        </p:nvSpPr>
        <p:spPr>
          <a:xfrm>
            <a:off x="4298867" y="3629652"/>
            <a:ext cx="890650" cy="2910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8867" y="5343895"/>
            <a:ext cx="878989" cy="2871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436919" y="3629652"/>
            <a:ext cx="890650" cy="29100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36919" y="5338886"/>
            <a:ext cx="890650" cy="29100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369817" y="2250135"/>
            <a:ext cx="1683637" cy="29100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1590318" y="2603349"/>
            <a:ext cx="463136" cy="23485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92482" y="5930783"/>
            <a:ext cx="334489" cy="2910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192482" y="6330595"/>
            <a:ext cx="334489" cy="29100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15" idx="3"/>
          </p:cNvCxnSpPr>
          <p:nvPr/>
        </p:nvCxnSpPr>
        <p:spPr>
          <a:xfrm>
            <a:off x="3526971" y="6076285"/>
            <a:ext cx="320634" cy="3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526971" y="6488667"/>
            <a:ext cx="320634" cy="3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05002" y="5891619"/>
            <a:ext cx="1484416" cy="369332"/>
          </a:xfrm>
          <a:prstGeom prst="rect">
            <a:avLst/>
          </a:prstGeom>
          <a:noFill/>
        </p:spPr>
        <p:txBody>
          <a:bodyPr wrap="square" rtlCol="0">
            <a:spAutoFit/>
          </a:bodyPr>
          <a:lstStyle/>
          <a:p>
            <a:r>
              <a:rPr lang="en-US" i="1" dirty="0" err="1" smtClean="0"/>
              <a:t>NaN</a:t>
            </a:r>
            <a:r>
              <a:rPr lang="en-US" i="1" dirty="0" smtClean="0"/>
              <a:t> Values</a:t>
            </a:r>
            <a:endParaRPr lang="en-US" i="1" dirty="0"/>
          </a:p>
        </p:txBody>
      </p:sp>
      <p:sp>
        <p:nvSpPr>
          <p:cNvPr id="20" name="TextBox 19"/>
          <p:cNvSpPr txBox="1"/>
          <p:nvPr/>
        </p:nvSpPr>
        <p:spPr>
          <a:xfrm>
            <a:off x="3905002" y="6277437"/>
            <a:ext cx="1484416" cy="369332"/>
          </a:xfrm>
          <a:prstGeom prst="rect">
            <a:avLst/>
          </a:prstGeom>
          <a:noFill/>
        </p:spPr>
        <p:txBody>
          <a:bodyPr wrap="square" rtlCol="0">
            <a:spAutoFit/>
          </a:bodyPr>
          <a:lstStyle/>
          <a:p>
            <a:r>
              <a:rPr lang="en-US" i="1" dirty="0" smtClean="0"/>
              <a:t>Outlier</a:t>
            </a:r>
            <a:endParaRPr lang="en-US" i="1"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12852" y="88513"/>
            <a:ext cx="7414837" cy="861774"/>
          </a:xfrm>
          <a:prstGeom prst="rect">
            <a:avLst/>
          </a:prstGeom>
          <a:noFill/>
        </p:spPr>
        <p:txBody>
          <a:bodyPr wrap="square" rtlCol="0">
            <a:spAutoFit/>
          </a:bodyPr>
          <a:lstStyle/>
          <a:p>
            <a:pPr lvl="0" algn="ctr">
              <a:defRPr/>
            </a:pPr>
            <a:r>
              <a:rPr lang="en-GB" sz="5000" b="1" dirty="0" smtClean="0">
                <a:solidFill>
                  <a:schemeClr val="tx2"/>
                </a:solidFill>
                <a:latin typeface="Noto Sans" panose="020B0502040504020204" pitchFamily="34"/>
                <a:ea typeface="Noto Sans" panose="020B0502040504020204" pitchFamily="34"/>
                <a:cs typeface="Noto Sans" panose="020B0502040504020204" pitchFamily="34"/>
              </a:rPr>
              <a:t>Features Distribution</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5" name="Picture 4"/>
          <p:cNvPicPr>
            <a:picLocks noChangeAspect="1"/>
          </p:cNvPicPr>
          <p:nvPr/>
        </p:nvPicPr>
        <p:blipFill>
          <a:blip r:embed="rId2"/>
          <a:stretch>
            <a:fillRect/>
          </a:stretch>
        </p:blipFill>
        <p:spPr>
          <a:xfrm>
            <a:off x="500520" y="950287"/>
            <a:ext cx="11239500" cy="2667000"/>
          </a:xfrm>
          <a:prstGeom prst="rect">
            <a:avLst/>
          </a:prstGeom>
        </p:spPr>
      </p:pic>
      <p:pic>
        <p:nvPicPr>
          <p:cNvPr id="6" name="Picture 5"/>
          <p:cNvPicPr>
            <a:picLocks noChangeAspect="1"/>
          </p:cNvPicPr>
          <p:nvPr/>
        </p:nvPicPr>
        <p:blipFill>
          <a:blip r:embed="rId3"/>
          <a:stretch>
            <a:fillRect/>
          </a:stretch>
        </p:blipFill>
        <p:spPr>
          <a:xfrm>
            <a:off x="500520" y="3617287"/>
            <a:ext cx="11239500" cy="2733675"/>
          </a:xfrm>
          <a:prstGeom prst="rect">
            <a:avLst/>
          </a:prstGeom>
        </p:spPr>
      </p:pic>
    </p:spTree>
    <p:extLst>
      <p:ext uri="{BB962C8B-B14F-4D97-AF65-F5344CB8AC3E}">
        <p14:creationId xmlns:p14="http://schemas.microsoft.com/office/powerpoint/2010/main" val="38447369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17780" y="88513"/>
            <a:ext cx="9604977" cy="861774"/>
          </a:xfrm>
          <a:prstGeom prst="rect">
            <a:avLst/>
          </a:prstGeom>
          <a:noFill/>
        </p:spPr>
        <p:txBody>
          <a:bodyPr wrap="square" rtlCol="0">
            <a:spAutoFit/>
          </a:bodyPr>
          <a:lstStyle/>
          <a:p>
            <a:pPr lvl="0" algn="ctr">
              <a:defRPr/>
            </a:pPr>
            <a:r>
              <a:rPr lang="en-GB" sz="5000" b="1" dirty="0" smtClean="0">
                <a:solidFill>
                  <a:schemeClr val="tx2"/>
                </a:solidFill>
                <a:latin typeface="Noto Sans" panose="020B0502040504020204" pitchFamily="34"/>
                <a:ea typeface="Noto Sans" panose="020B0502040504020204" pitchFamily="34"/>
                <a:cs typeface="Noto Sans" panose="020B0502040504020204" pitchFamily="34"/>
              </a:rPr>
              <a:t>Features Distribution (Cont’d)</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2" name="Picture 1"/>
          <p:cNvPicPr>
            <a:picLocks noChangeAspect="1"/>
          </p:cNvPicPr>
          <p:nvPr/>
        </p:nvPicPr>
        <p:blipFill>
          <a:blip r:embed="rId2"/>
          <a:stretch>
            <a:fillRect/>
          </a:stretch>
        </p:blipFill>
        <p:spPr>
          <a:xfrm>
            <a:off x="533857" y="950287"/>
            <a:ext cx="11172825" cy="2781300"/>
          </a:xfrm>
          <a:prstGeom prst="rect">
            <a:avLst/>
          </a:prstGeom>
        </p:spPr>
      </p:pic>
      <p:pic>
        <p:nvPicPr>
          <p:cNvPr id="3" name="Picture 2"/>
          <p:cNvPicPr>
            <a:picLocks noChangeAspect="1"/>
          </p:cNvPicPr>
          <p:nvPr/>
        </p:nvPicPr>
        <p:blipFill>
          <a:blip r:embed="rId3"/>
          <a:stretch>
            <a:fillRect/>
          </a:stretch>
        </p:blipFill>
        <p:spPr>
          <a:xfrm>
            <a:off x="419557" y="3731587"/>
            <a:ext cx="3686175" cy="2762250"/>
          </a:xfrm>
          <a:prstGeom prst="rect">
            <a:avLst/>
          </a:prstGeom>
        </p:spPr>
      </p:pic>
      <p:sp>
        <p:nvSpPr>
          <p:cNvPr id="7" name="TextBox 6"/>
          <p:cNvSpPr txBox="1"/>
          <p:nvPr/>
        </p:nvSpPr>
        <p:spPr>
          <a:xfrm>
            <a:off x="5237657" y="4257029"/>
            <a:ext cx="5337099" cy="1711366"/>
          </a:xfrm>
          <a:prstGeom prst="rect">
            <a:avLst/>
          </a:prstGeom>
          <a:noFill/>
        </p:spPr>
        <p:txBody>
          <a:bodyPr wrap="square" rtlCol="0">
            <a:spAutoFit/>
          </a:bodyPr>
          <a:lstStyle/>
          <a:p>
            <a:pPr>
              <a:lnSpc>
                <a:spcPct val="150000"/>
              </a:lnSpc>
            </a:pPr>
            <a:r>
              <a:rPr lang="en-US" dirty="0" err="1" smtClean="0"/>
              <a:t>Distribusi</a:t>
            </a:r>
            <a:r>
              <a:rPr lang="en-US" dirty="0" smtClean="0"/>
              <a:t> data </a:t>
            </a:r>
            <a:r>
              <a:rPr lang="en-US" i="1" dirty="0" smtClean="0"/>
              <a:t>highly skewed </a:t>
            </a:r>
            <a:r>
              <a:rPr lang="en-US" dirty="0" smtClean="0"/>
              <a:t>(</a:t>
            </a:r>
            <a:r>
              <a:rPr lang="en-US" dirty="0" err="1" smtClean="0"/>
              <a:t>kecuali</a:t>
            </a:r>
            <a:r>
              <a:rPr lang="en-US" dirty="0" smtClean="0"/>
              <a:t> features Age), </a:t>
            </a:r>
            <a:r>
              <a:rPr lang="en-US" dirty="0" err="1" smtClean="0"/>
              <a:t>perlu</a:t>
            </a:r>
            <a:r>
              <a:rPr lang="en-US" dirty="0" smtClean="0"/>
              <a:t> </a:t>
            </a:r>
            <a:r>
              <a:rPr lang="en-US" dirty="0" err="1" smtClean="0"/>
              <a:t>dilakukan</a:t>
            </a:r>
            <a:r>
              <a:rPr lang="en-US" dirty="0" smtClean="0"/>
              <a:t> </a:t>
            </a:r>
            <a:r>
              <a:rPr lang="en-US" dirty="0" err="1" smtClean="0"/>
              <a:t>pengecekan</a:t>
            </a:r>
            <a:r>
              <a:rPr lang="en-US" dirty="0" smtClean="0"/>
              <a:t> outlier </a:t>
            </a:r>
            <a:r>
              <a:rPr lang="en-US" dirty="0" err="1" smtClean="0"/>
              <a:t>menggunakan</a:t>
            </a:r>
            <a:r>
              <a:rPr lang="en-US" dirty="0" smtClean="0"/>
              <a:t> </a:t>
            </a:r>
            <a:r>
              <a:rPr lang="en-US" b="1" dirty="0" smtClean="0"/>
              <a:t>boxplot</a:t>
            </a:r>
            <a:r>
              <a:rPr lang="en-US" dirty="0" smtClean="0"/>
              <a:t>. </a:t>
            </a:r>
            <a:r>
              <a:rPr lang="en-US" dirty="0" err="1" smtClean="0"/>
              <a:t>Selain</a:t>
            </a:r>
            <a:r>
              <a:rPr lang="en-US" dirty="0" smtClean="0"/>
              <a:t> </a:t>
            </a:r>
            <a:r>
              <a:rPr lang="en-US" dirty="0" err="1" smtClean="0"/>
              <a:t>itu</a:t>
            </a:r>
            <a:r>
              <a:rPr lang="en-US" dirty="0" smtClean="0"/>
              <a:t> </a:t>
            </a:r>
            <a:r>
              <a:rPr lang="en-US" dirty="0" err="1" smtClean="0"/>
              <a:t>strategi</a:t>
            </a:r>
            <a:r>
              <a:rPr lang="en-US" dirty="0" smtClean="0"/>
              <a:t> </a:t>
            </a:r>
            <a:r>
              <a:rPr lang="en-US" dirty="0" err="1" smtClean="0"/>
              <a:t>imputasi</a:t>
            </a:r>
            <a:r>
              <a:rPr lang="en-US" dirty="0" smtClean="0"/>
              <a:t> yang </a:t>
            </a:r>
            <a:r>
              <a:rPr lang="en-US" dirty="0" err="1" smtClean="0"/>
              <a:t>tepat</a:t>
            </a:r>
            <a:r>
              <a:rPr lang="en-US" dirty="0" smtClean="0"/>
              <a:t> </a:t>
            </a:r>
            <a:r>
              <a:rPr lang="en-US" dirty="0" err="1" smtClean="0"/>
              <a:t>untuk</a:t>
            </a:r>
            <a:r>
              <a:rPr lang="en-US" dirty="0" smtClean="0"/>
              <a:t> </a:t>
            </a:r>
            <a:r>
              <a:rPr lang="en-US" dirty="0" err="1" smtClean="0"/>
              <a:t>distribusi</a:t>
            </a:r>
            <a:r>
              <a:rPr lang="en-US" dirty="0" smtClean="0"/>
              <a:t> </a:t>
            </a:r>
            <a:r>
              <a:rPr lang="en-US" dirty="0" err="1" smtClean="0"/>
              <a:t>seperti</a:t>
            </a:r>
            <a:r>
              <a:rPr lang="en-US" dirty="0" smtClean="0"/>
              <a:t> </a:t>
            </a:r>
            <a:r>
              <a:rPr lang="en-US" dirty="0" err="1" smtClean="0"/>
              <a:t>ini</a:t>
            </a:r>
            <a:r>
              <a:rPr lang="en-US" dirty="0" smtClean="0"/>
              <a:t> </a:t>
            </a:r>
            <a:r>
              <a:rPr lang="en-US" dirty="0" err="1" smtClean="0"/>
              <a:t>adalah</a:t>
            </a:r>
            <a:r>
              <a:rPr lang="en-US" dirty="0" smtClean="0"/>
              <a:t> </a:t>
            </a:r>
            <a:r>
              <a:rPr lang="en-US" dirty="0" err="1" smtClean="0"/>
              <a:t>menggunakan</a:t>
            </a:r>
            <a:r>
              <a:rPr lang="en-US" dirty="0" smtClean="0"/>
              <a:t> </a:t>
            </a:r>
            <a:r>
              <a:rPr lang="en-US" b="1" dirty="0" smtClean="0"/>
              <a:t>median</a:t>
            </a:r>
            <a:r>
              <a:rPr lang="en-US" dirty="0" smtClean="0"/>
              <a:t> data</a:t>
            </a:r>
            <a:r>
              <a:rPr lang="en-US" i="1" dirty="0" smtClean="0"/>
              <a:t> </a:t>
            </a:r>
            <a:endParaRPr lang="en-US" b="1" dirty="0"/>
          </a:p>
        </p:txBody>
      </p:sp>
    </p:spTree>
    <p:extLst>
      <p:ext uri="{BB962C8B-B14F-4D97-AF65-F5344CB8AC3E}">
        <p14:creationId xmlns:p14="http://schemas.microsoft.com/office/powerpoint/2010/main" val="39358623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12852" y="88513"/>
            <a:ext cx="7414837" cy="861774"/>
          </a:xfrm>
          <a:prstGeom prst="rect">
            <a:avLst/>
          </a:prstGeom>
          <a:noFill/>
        </p:spPr>
        <p:txBody>
          <a:bodyPr wrap="square" rtlCol="0">
            <a:spAutoFit/>
          </a:bodyPr>
          <a:lstStyle/>
          <a:p>
            <a:pPr lvl="0" algn="ctr">
              <a:defRPr/>
            </a:pPr>
            <a:r>
              <a:rPr lang="en-GB" sz="5000" b="1" dirty="0" smtClean="0">
                <a:solidFill>
                  <a:schemeClr val="tx2"/>
                </a:solidFill>
                <a:latin typeface="Noto Sans" panose="020B0502040504020204" pitchFamily="34"/>
                <a:ea typeface="Noto Sans" panose="020B0502040504020204" pitchFamily="34"/>
                <a:cs typeface="Noto Sans" panose="020B0502040504020204" pitchFamily="34"/>
              </a:rPr>
              <a:t>Boxplot</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5" name="Picture 4"/>
          <p:cNvPicPr>
            <a:picLocks noChangeAspect="1"/>
          </p:cNvPicPr>
          <p:nvPr/>
        </p:nvPicPr>
        <p:blipFill>
          <a:blip r:embed="rId2"/>
          <a:stretch>
            <a:fillRect/>
          </a:stretch>
        </p:blipFill>
        <p:spPr>
          <a:xfrm>
            <a:off x="729120" y="1067109"/>
            <a:ext cx="10782300" cy="2657475"/>
          </a:xfrm>
          <a:prstGeom prst="rect">
            <a:avLst/>
          </a:prstGeom>
        </p:spPr>
      </p:pic>
      <p:pic>
        <p:nvPicPr>
          <p:cNvPr id="6" name="Picture 5"/>
          <p:cNvPicPr>
            <a:picLocks noChangeAspect="1"/>
          </p:cNvPicPr>
          <p:nvPr/>
        </p:nvPicPr>
        <p:blipFill>
          <a:blip r:embed="rId3"/>
          <a:stretch>
            <a:fillRect/>
          </a:stretch>
        </p:blipFill>
        <p:spPr>
          <a:xfrm>
            <a:off x="700545" y="3986027"/>
            <a:ext cx="10839450" cy="2686050"/>
          </a:xfrm>
          <a:prstGeom prst="rect">
            <a:avLst/>
          </a:prstGeom>
        </p:spPr>
      </p:pic>
    </p:spTree>
    <p:extLst>
      <p:ext uri="{BB962C8B-B14F-4D97-AF65-F5344CB8AC3E}">
        <p14:creationId xmlns:p14="http://schemas.microsoft.com/office/powerpoint/2010/main" val="12354025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12852" y="88513"/>
            <a:ext cx="7414837" cy="861774"/>
          </a:xfrm>
          <a:prstGeom prst="rect">
            <a:avLst/>
          </a:prstGeom>
          <a:noFill/>
        </p:spPr>
        <p:txBody>
          <a:bodyPr wrap="square" rtlCol="0">
            <a:spAutoFit/>
          </a:bodyPr>
          <a:lstStyle/>
          <a:p>
            <a:pPr lvl="0" algn="ctr">
              <a:defRPr/>
            </a:pPr>
            <a:r>
              <a:rPr lang="en-GB" sz="5000" b="1" dirty="0" smtClean="0">
                <a:solidFill>
                  <a:schemeClr val="tx2"/>
                </a:solidFill>
                <a:latin typeface="Noto Sans" panose="020B0502040504020204" pitchFamily="34"/>
                <a:ea typeface="Noto Sans" panose="020B0502040504020204" pitchFamily="34"/>
                <a:cs typeface="Noto Sans" panose="020B0502040504020204" pitchFamily="34"/>
              </a:rPr>
              <a:t>Boxplot (Cont’d)</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5" name="Picture 4"/>
          <p:cNvPicPr>
            <a:picLocks noChangeAspect="1"/>
          </p:cNvPicPr>
          <p:nvPr/>
        </p:nvPicPr>
        <p:blipFill>
          <a:blip r:embed="rId2"/>
          <a:stretch>
            <a:fillRect/>
          </a:stretch>
        </p:blipFill>
        <p:spPr>
          <a:xfrm>
            <a:off x="748170" y="1128836"/>
            <a:ext cx="10744200" cy="2676525"/>
          </a:xfrm>
          <a:prstGeom prst="rect">
            <a:avLst/>
          </a:prstGeom>
        </p:spPr>
      </p:pic>
      <p:pic>
        <p:nvPicPr>
          <p:cNvPr id="6" name="Picture 5"/>
          <p:cNvPicPr>
            <a:picLocks noChangeAspect="1"/>
          </p:cNvPicPr>
          <p:nvPr/>
        </p:nvPicPr>
        <p:blipFill>
          <a:blip r:embed="rId3"/>
          <a:stretch>
            <a:fillRect/>
          </a:stretch>
        </p:blipFill>
        <p:spPr>
          <a:xfrm>
            <a:off x="748170" y="4200525"/>
            <a:ext cx="3248025" cy="2657475"/>
          </a:xfrm>
          <a:prstGeom prst="rect">
            <a:avLst/>
          </a:prstGeom>
        </p:spPr>
      </p:pic>
      <p:sp>
        <p:nvSpPr>
          <p:cNvPr id="7" name="TextBox 6"/>
          <p:cNvSpPr txBox="1"/>
          <p:nvPr/>
        </p:nvSpPr>
        <p:spPr>
          <a:xfrm>
            <a:off x="5368285" y="4303710"/>
            <a:ext cx="5842021" cy="2169825"/>
          </a:xfrm>
          <a:prstGeom prst="rect">
            <a:avLst/>
          </a:prstGeom>
          <a:noFill/>
        </p:spPr>
        <p:txBody>
          <a:bodyPr wrap="square" rtlCol="0">
            <a:spAutoFit/>
          </a:bodyPr>
          <a:lstStyle/>
          <a:p>
            <a:pPr>
              <a:lnSpc>
                <a:spcPct val="150000"/>
              </a:lnSpc>
            </a:pPr>
            <a:r>
              <a:rPr lang="en-US" dirty="0" err="1" smtClean="0"/>
              <a:t>Ditemukan</a:t>
            </a:r>
            <a:r>
              <a:rPr lang="en-US" dirty="0" smtClean="0"/>
              <a:t> outlier </a:t>
            </a:r>
            <a:r>
              <a:rPr lang="en-US" dirty="0" err="1" smtClean="0"/>
              <a:t>pada</a:t>
            </a:r>
            <a:r>
              <a:rPr lang="en-US" dirty="0" smtClean="0"/>
              <a:t> </a:t>
            </a:r>
            <a:r>
              <a:rPr lang="en-US" dirty="0" err="1" smtClean="0"/>
              <a:t>seluruh</a:t>
            </a:r>
            <a:r>
              <a:rPr lang="en-US" dirty="0" smtClean="0"/>
              <a:t> features data, </a:t>
            </a:r>
            <a:r>
              <a:rPr lang="en-US" dirty="0" err="1" smtClean="0"/>
              <a:t>oleh</a:t>
            </a:r>
            <a:r>
              <a:rPr lang="en-US" dirty="0" smtClean="0"/>
              <a:t> </a:t>
            </a:r>
            <a:r>
              <a:rPr lang="en-US" dirty="0" err="1" smtClean="0"/>
              <a:t>karena</a:t>
            </a:r>
            <a:r>
              <a:rPr lang="en-US" dirty="0" smtClean="0"/>
              <a:t> </a:t>
            </a:r>
            <a:r>
              <a:rPr lang="en-US" dirty="0" err="1" smtClean="0"/>
              <a:t>itu</a:t>
            </a:r>
            <a:r>
              <a:rPr lang="en-US" dirty="0" smtClean="0"/>
              <a:t> </a:t>
            </a:r>
            <a:r>
              <a:rPr lang="en-US" dirty="0" err="1" smtClean="0"/>
              <a:t>diperlukan</a:t>
            </a:r>
            <a:r>
              <a:rPr lang="en-US" dirty="0" smtClean="0"/>
              <a:t> Outlier Handling </a:t>
            </a:r>
            <a:r>
              <a:rPr lang="en-US" dirty="0" err="1" smtClean="0"/>
              <a:t>pada</a:t>
            </a:r>
            <a:r>
              <a:rPr lang="en-US" dirty="0" smtClean="0"/>
              <a:t> data. </a:t>
            </a:r>
            <a:r>
              <a:rPr lang="en-US" dirty="0" err="1" smtClean="0"/>
              <a:t>Teknik</a:t>
            </a:r>
            <a:r>
              <a:rPr lang="en-US" dirty="0" smtClean="0"/>
              <a:t> yang </a:t>
            </a:r>
            <a:r>
              <a:rPr lang="en-US" dirty="0" err="1" smtClean="0"/>
              <a:t>digunakan</a:t>
            </a:r>
            <a:r>
              <a:rPr lang="en-US" dirty="0" smtClean="0"/>
              <a:t> </a:t>
            </a:r>
            <a:r>
              <a:rPr lang="en-US" dirty="0" err="1" smtClean="0"/>
              <a:t>adalah</a:t>
            </a:r>
            <a:r>
              <a:rPr lang="en-US" dirty="0"/>
              <a:t> </a:t>
            </a:r>
            <a:r>
              <a:rPr lang="en-US" dirty="0" err="1" smtClean="0"/>
              <a:t>kalkulasi</a:t>
            </a:r>
            <a:r>
              <a:rPr lang="en-US" dirty="0" smtClean="0"/>
              <a:t> </a:t>
            </a:r>
            <a:r>
              <a:rPr lang="en-US" dirty="0" err="1" smtClean="0"/>
              <a:t>batas</a:t>
            </a:r>
            <a:r>
              <a:rPr lang="en-US" dirty="0" smtClean="0"/>
              <a:t> </a:t>
            </a:r>
            <a:r>
              <a:rPr lang="en-US" dirty="0" err="1" smtClean="0"/>
              <a:t>atas</a:t>
            </a:r>
            <a:r>
              <a:rPr lang="en-US" dirty="0" smtClean="0"/>
              <a:t> </a:t>
            </a:r>
            <a:r>
              <a:rPr lang="en-US" i="1" dirty="0" smtClean="0"/>
              <a:t>(upper fence</a:t>
            </a:r>
            <a:r>
              <a:rPr lang="en-US" dirty="0" smtClean="0"/>
              <a:t>) </a:t>
            </a:r>
            <a:r>
              <a:rPr lang="en-US" dirty="0" err="1" smtClean="0"/>
              <a:t>dan</a:t>
            </a:r>
            <a:r>
              <a:rPr lang="en-US" dirty="0" smtClean="0"/>
              <a:t> </a:t>
            </a:r>
            <a:r>
              <a:rPr lang="en-US" dirty="0" err="1" smtClean="0"/>
              <a:t>batas</a:t>
            </a:r>
            <a:r>
              <a:rPr lang="en-US" dirty="0" smtClean="0"/>
              <a:t> </a:t>
            </a:r>
            <a:r>
              <a:rPr lang="en-US" dirty="0" err="1" smtClean="0"/>
              <a:t>bawah</a:t>
            </a:r>
            <a:r>
              <a:rPr lang="en-US" dirty="0" smtClean="0"/>
              <a:t> (</a:t>
            </a:r>
            <a:r>
              <a:rPr lang="en-US" i="1" dirty="0" smtClean="0"/>
              <a:t>lower fence</a:t>
            </a:r>
            <a:r>
              <a:rPr lang="en-US" dirty="0" smtClean="0"/>
              <a:t>) </a:t>
            </a:r>
            <a:r>
              <a:rPr lang="en-US" dirty="0" err="1" smtClean="0"/>
              <a:t>menggunakan</a:t>
            </a:r>
            <a:r>
              <a:rPr lang="en-US" dirty="0" smtClean="0"/>
              <a:t> IQR. Outlier Handling </a:t>
            </a:r>
            <a:r>
              <a:rPr lang="en-US" dirty="0" err="1" smtClean="0"/>
              <a:t>akan</a:t>
            </a:r>
            <a:r>
              <a:rPr lang="en-US" dirty="0" smtClean="0"/>
              <a:t> </a:t>
            </a:r>
            <a:r>
              <a:rPr lang="en-US" dirty="0" err="1" smtClean="0"/>
              <a:t>dilakukan</a:t>
            </a:r>
            <a:r>
              <a:rPr lang="en-US" dirty="0" smtClean="0"/>
              <a:t> </a:t>
            </a:r>
            <a:r>
              <a:rPr lang="en-US" dirty="0" err="1" smtClean="0"/>
              <a:t>setelah</a:t>
            </a:r>
            <a:r>
              <a:rPr lang="en-US" dirty="0" smtClean="0"/>
              <a:t> </a:t>
            </a:r>
            <a:r>
              <a:rPr lang="en-US" dirty="0" err="1" smtClean="0"/>
              <a:t>bagian</a:t>
            </a:r>
            <a:r>
              <a:rPr lang="en-US" dirty="0" smtClean="0"/>
              <a:t> EDA.</a:t>
            </a:r>
            <a:endParaRPr lang="en-US" b="1" dirty="0"/>
          </a:p>
        </p:txBody>
      </p:sp>
    </p:spTree>
    <p:extLst>
      <p:ext uri="{BB962C8B-B14F-4D97-AF65-F5344CB8AC3E}">
        <p14:creationId xmlns:p14="http://schemas.microsoft.com/office/powerpoint/2010/main" val="37150476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4376" y="2716760"/>
            <a:ext cx="4634078" cy="1325563"/>
          </a:xfrm>
        </p:spPr>
        <p:txBody>
          <a:bodyPr/>
          <a:lstStyle/>
          <a:p>
            <a:r>
              <a:rPr lang="en-US" dirty="0" err="1" smtClean="0"/>
              <a:t>Univariate</a:t>
            </a:r>
            <a:r>
              <a:rPr lang="en-US" dirty="0" smtClean="0"/>
              <a:t> Analysis</a:t>
            </a:r>
            <a:endParaRPr lang="en-US" dirty="0"/>
          </a:p>
        </p:txBody>
      </p:sp>
    </p:spTree>
    <p:extLst>
      <p:ext uri="{BB962C8B-B14F-4D97-AF65-F5344CB8AC3E}">
        <p14:creationId xmlns:p14="http://schemas.microsoft.com/office/powerpoint/2010/main" val="7156259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2484" r="2099"/>
          <a:stretch>
            <a:fillRect/>
          </a:stretch>
        </p:blipFill>
        <p:spPr>
          <a:xfrm>
            <a:off x="1166309" y="1832220"/>
            <a:ext cx="5758667" cy="4560126"/>
          </a:xfrm>
          <a:prstGeom prst="rect">
            <a:avLst/>
          </a:prstGeom>
        </p:spPr>
      </p:pic>
      <p:grpSp>
        <p:nvGrpSpPr>
          <p:cNvPr id="10" name="Group 9"/>
          <p:cNvGrpSpPr/>
          <p:nvPr/>
        </p:nvGrpSpPr>
        <p:grpSpPr>
          <a:xfrm>
            <a:off x="7506959" y="1693721"/>
            <a:ext cx="4280695" cy="1477328"/>
            <a:chOff x="7678296" y="1539342"/>
            <a:chExt cx="4280695" cy="1477328"/>
          </a:xfrm>
        </p:grpSpPr>
        <p:sp>
          <p:nvSpPr>
            <p:cNvPr id="8" name="TextBox 7"/>
            <p:cNvSpPr txBox="1"/>
            <p:nvPr/>
          </p:nvSpPr>
          <p:spPr>
            <a:xfrm>
              <a:off x="8380740" y="1539342"/>
              <a:ext cx="3578251" cy="1477328"/>
            </a:xfrm>
            <a:prstGeom prst="rect">
              <a:avLst/>
            </a:prstGeom>
            <a:noFill/>
          </p:spPr>
          <p:txBody>
            <a:bodyPr wrap="square" rtlCol="0">
              <a:spAutoFit/>
            </a:bodyPr>
            <a:lstStyle/>
            <a:p>
              <a:r>
                <a:rPr lang="en-US" dirty="0" err="1" smtClean="0">
                  <a:solidFill>
                    <a:schemeClr val="tx2"/>
                  </a:solidFill>
                </a:rPr>
                <a:t>Menunjukkan</a:t>
              </a:r>
              <a:r>
                <a:rPr lang="en-US" dirty="0" smtClean="0">
                  <a:solidFill>
                    <a:schemeClr val="tx2"/>
                  </a:solidFill>
                </a:rPr>
                <a:t> </a:t>
              </a:r>
              <a:r>
                <a:rPr lang="en-US" i="1" dirty="0" smtClean="0">
                  <a:solidFill>
                    <a:schemeClr val="tx2"/>
                  </a:solidFill>
                </a:rPr>
                <a:t>customer</a:t>
              </a:r>
              <a:r>
                <a:rPr lang="en-US" dirty="0" smtClean="0">
                  <a:solidFill>
                    <a:schemeClr val="tx2"/>
                  </a:solidFill>
                </a:rPr>
                <a:t> yang </a:t>
              </a:r>
              <a:r>
                <a:rPr lang="en-US" dirty="0" err="1" smtClean="0">
                  <a:solidFill>
                    <a:schemeClr val="tx2"/>
                  </a:solidFill>
                </a:rPr>
                <a:t>mengalami</a:t>
              </a:r>
              <a:r>
                <a:rPr lang="en-US" dirty="0" smtClean="0">
                  <a:solidFill>
                    <a:schemeClr val="tx2"/>
                  </a:solidFill>
                </a:rPr>
                <a:t> </a:t>
              </a:r>
              <a:r>
                <a:rPr lang="en-US" i="1" dirty="0" smtClean="0">
                  <a:solidFill>
                    <a:schemeClr val="tx2"/>
                  </a:solidFill>
                </a:rPr>
                <a:t>default</a:t>
              </a:r>
            </a:p>
            <a:p>
              <a:endParaRPr lang="en-US" dirty="0">
                <a:solidFill>
                  <a:schemeClr val="tx2"/>
                </a:solidFill>
              </a:endParaRPr>
            </a:p>
            <a:p>
              <a:r>
                <a:rPr lang="en-US" dirty="0" err="1" smtClean="0">
                  <a:solidFill>
                    <a:schemeClr val="tx2"/>
                  </a:solidFill>
                </a:rPr>
                <a:t>Menunjukkan</a:t>
              </a:r>
              <a:r>
                <a:rPr lang="en-US" dirty="0" smtClean="0">
                  <a:solidFill>
                    <a:schemeClr val="tx2"/>
                  </a:solidFill>
                </a:rPr>
                <a:t> </a:t>
              </a:r>
              <a:r>
                <a:rPr lang="en-US" i="1" dirty="0" smtClean="0">
                  <a:solidFill>
                    <a:schemeClr val="tx2"/>
                  </a:solidFill>
                </a:rPr>
                <a:t>customer</a:t>
              </a:r>
              <a:r>
                <a:rPr lang="en-US" dirty="0" smtClean="0">
                  <a:solidFill>
                    <a:schemeClr val="tx2"/>
                  </a:solidFill>
                </a:rPr>
                <a:t> yang </a:t>
              </a:r>
              <a:r>
                <a:rPr lang="en-US" b="1" dirty="0" err="1" smtClean="0">
                  <a:solidFill>
                    <a:schemeClr val="tx2"/>
                  </a:solidFill>
                </a:rPr>
                <a:t>tidak</a:t>
              </a:r>
              <a:r>
                <a:rPr lang="en-US" dirty="0" smtClean="0">
                  <a:solidFill>
                    <a:schemeClr val="tx2"/>
                  </a:solidFill>
                </a:rPr>
                <a:t> </a:t>
              </a:r>
              <a:r>
                <a:rPr lang="en-US" dirty="0" err="1" smtClean="0">
                  <a:solidFill>
                    <a:schemeClr val="tx2"/>
                  </a:solidFill>
                </a:rPr>
                <a:t>mengalami</a:t>
              </a:r>
              <a:r>
                <a:rPr lang="en-US" dirty="0" smtClean="0">
                  <a:solidFill>
                    <a:schemeClr val="tx2"/>
                  </a:solidFill>
                </a:rPr>
                <a:t> </a:t>
              </a:r>
              <a:r>
                <a:rPr lang="en-US" i="1" dirty="0" smtClean="0">
                  <a:solidFill>
                    <a:schemeClr val="tx2"/>
                  </a:solidFill>
                </a:rPr>
                <a:t>default</a:t>
              </a:r>
              <a:endParaRPr lang="en-US" i="1" dirty="0">
                <a:solidFill>
                  <a:schemeClr val="tx2"/>
                </a:solidFill>
              </a:endParaRPr>
            </a:p>
          </p:txBody>
        </p:sp>
        <p:sp>
          <p:nvSpPr>
            <p:cNvPr id="9" name="TextBox 8"/>
            <p:cNvSpPr txBox="1"/>
            <p:nvPr/>
          </p:nvSpPr>
          <p:spPr>
            <a:xfrm>
              <a:off x="7678296" y="1677841"/>
              <a:ext cx="702444" cy="1200329"/>
            </a:xfrm>
            <a:prstGeom prst="rect">
              <a:avLst/>
            </a:prstGeom>
            <a:noFill/>
          </p:spPr>
          <p:txBody>
            <a:bodyPr wrap="square" rtlCol="0">
              <a:spAutoFit/>
            </a:bodyPr>
            <a:lstStyle/>
            <a:p>
              <a:r>
                <a:rPr lang="en-US" dirty="0" smtClean="0">
                  <a:solidFill>
                    <a:schemeClr val="tx2"/>
                  </a:solidFill>
                </a:rPr>
                <a:t>Yes :</a:t>
              </a:r>
              <a:endParaRPr lang="en-US" i="1" dirty="0" smtClean="0">
                <a:solidFill>
                  <a:schemeClr val="tx2"/>
                </a:solidFill>
              </a:endParaRPr>
            </a:p>
            <a:p>
              <a:endParaRPr lang="en-US" dirty="0" smtClean="0">
                <a:solidFill>
                  <a:schemeClr val="tx2"/>
                </a:solidFill>
              </a:endParaRPr>
            </a:p>
            <a:p>
              <a:endParaRPr lang="en-US" dirty="0">
                <a:solidFill>
                  <a:schemeClr val="tx2"/>
                </a:solidFill>
              </a:endParaRPr>
            </a:p>
            <a:p>
              <a:r>
                <a:rPr lang="en-US" dirty="0" smtClean="0">
                  <a:solidFill>
                    <a:schemeClr val="tx2"/>
                  </a:solidFill>
                </a:rPr>
                <a:t>No :</a:t>
              </a:r>
              <a:endParaRPr lang="en-US" i="1" dirty="0">
                <a:solidFill>
                  <a:schemeClr val="tx2"/>
                </a:solidFill>
              </a:endParaRPr>
            </a:p>
          </p:txBody>
        </p:sp>
      </p:grpSp>
      <p:sp>
        <p:nvSpPr>
          <p:cNvPr id="11" name="TextBox 10"/>
          <p:cNvSpPr txBox="1"/>
          <p:nvPr/>
        </p:nvSpPr>
        <p:spPr>
          <a:xfrm>
            <a:off x="7506959" y="3581529"/>
            <a:ext cx="4186862" cy="2585323"/>
          </a:xfrm>
          <a:prstGeom prst="rect">
            <a:avLst/>
          </a:prstGeom>
          <a:noFill/>
        </p:spPr>
        <p:txBody>
          <a:bodyPr wrap="square" rtlCol="0">
            <a:spAutoFit/>
          </a:bodyPr>
          <a:lstStyle/>
          <a:p>
            <a:pPr>
              <a:lnSpc>
                <a:spcPct val="150000"/>
              </a:lnSpc>
            </a:pPr>
            <a:r>
              <a:rPr lang="en-US" dirty="0" err="1" smtClean="0">
                <a:solidFill>
                  <a:schemeClr val="tx2"/>
                </a:solidFill>
              </a:rPr>
              <a:t>Pada</a:t>
            </a:r>
            <a:r>
              <a:rPr lang="en-US" dirty="0" smtClean="0">
                <a:solidFill>
                  <a:schemeClr val="tx2"/>
                </a:solidFill>
              </a:rPr>
              <a:t> </a:t>
            </a:r>
            <a:r>
              <a:rPr lang="en-US" dirty="0" err="1" smtClean="0">
                <a:solidFill>
                  <a:schemeClr val="tx2"/>
                </a:solidFill>
              </a:rPr>
              <a:t>grafik</a:t>
            </a:r>
            <a:r>
              <a:rPr lang="en-US" dirty="0" smtClean="0">
                <a:solidFill>
                  <a:schemeClr val="tx2"/>
                </a:solidFill>
              </a:rPr>
              <a:t> </a:t>
            </a:r>
            <a:r>
              <a:rPr lang="en-US" dirty="0" err="1" smtClean="0">
                <a:solidFill>
                  <a:schemeClr val="tx2"/>
                </a:solidFill>
              </a:rPr>
              <a:t>disamping</a:t>
            </a:r>
            <a:r>
              <a:rPr lang="en-US" dirty="0" smtClean="0">
                <a:solidFill>
                  <a:schemeClr val="tx2"/>
                </a:solidFill>
              </a:rPr>
              <a:t> </a:t>
            </a:r>
            <a:r>
              <a:rPr lang="en-US" dirty="0" err="1" smtClean="0">
                <a:solidFill>
                  <a:schemeClr val="tx2"/>
                </a:solidFill>
              </a:rPr>
              <a:t>dapat</a:t>
            </a:r>
            <a:r>
              <a:rPr lang="en-US" dirty="0" smtClean="0">
                <a:solidFill>
                  <a:schemeClr val="tx2"/>
                </a:solidFill>
              </a:rPr>
              <a:t> </a:t>
            </a:r>
            <a:r>
              <a:rPr lang="en-US" dirty="0" err="1" smtClean="0">
                <a:solidFill>
                  <a:schemeClr val="tx2"/>
                </a:solidFill>
              </a:rPr>
              <a:t>dilihat</a:t>
            </a:r>
            <a:r>
              <a:rPr lang="en-US" dirty="0" smtClean="0">
                <a:solidFill>
                  <a:schemeClr val="tx2"/>
                </a:solidFill>
              </a:rPr>
              <a:t> </a:t>
            </a:r>
            <a:r>
              <a:rPr lang="en-US" dirty="0" err="1" smtClean="0">
                <a:solidFill>
                  <a:schemeClr val="tx2"/>
                </a:solidFill>
              </a:rPr>
              <a:t>bahwa</a:t>
            </a:r>
            <a:r>
              <a:rPr lang="en-US" dirty="0" smtClean="0">
                <a:solidFill>
                  <a:schemeClr val="tx2"/>
                </a:solidFill>
              </a:rPr>
              <a:t> </a:t>
            </a:r>
            <a:r>
              <a:rPr lang="en-US" dirty="0" err="1" smtClean="0">
                <a:solidFill>
                  <a:schemeClr val="tx2"/>
                </a:solidFill>
              </a:rPr>
              <a:t>terdapat</a:t>
            </a:r>
            <a:r>
              <a:rPr lang="en-US" dirty="0" smtClean="0">
                <a:solidFill>
                  <a:schemeClr val="tx2"/>
                </a:solidFill>
              </a:rPr>
              <a:t> </a:t>
            </a:r>
            <a:r>
              <a:rPr lang="en-US" b="1" dirty="0" smtClean="0">
                <a:solidFill>
                  <a:schemeClr val="tx2"/>
                </a:solidFill>
              </a:rPr>
              <a:t>Imbalanced Data </a:t>
            </a:r>
            <a:r>
              <a:rPr lang="en-US" dirty="0" err="1" smtClean="0">
                <a:solidFill>
                  <a:schemeClr val="tx2"/>
                </a:solidFill>
              </a:rPr>
              <a:t>untuk</a:t>
            </a:r>
            <a:r>
              <a:rPr lang="en-US" dirty="0" smtClean="0">
                <a:solidFill>
                  <a:schemeClr val="tx2"/>
                </a:solidFill>
              </a:rPr>
              <a:t> </a:t>
            </a:r>
            <a:r>
              <a:rPr lang="en-US" dirty="0" err="1" smtClean="0">
                <a:solidFill>
                  <a:schemeClr val="tx2"/>
                </a:solidFill>
              </a:rPr>
              <a:t>fitur</a:t>
            </a:r>
            <a:r>
              <a:rPr lang="en-US" dirty="0" smtClean="0">
                <a:solidFill>
                  <a:schemeClr val="tx2"/>
                </a:solidFill>
              </a:rPr>
              <a:t> target </a:t>
            </a:r>
            <a:r>
              <a:rPr lang="en-US" dirty="0" err="1" smtClean="0">
                <a:solidFill>
                  <a:schemeClr val="tx2"/>
                </a:solidFill>
              </a:rPr>
              <a:t>ini</a:t>
            </a:r>
            <a:r>
              <a:rPr lang="en-US" dirty="0" smtClean="0">
                <a:solidFill>
                  <a:schemeClr val="tx2"/>
                </a:solidFill>
              </a:rPr>
              <a:t> (</a:t>
            </a:r>
            <a:r>
              <a:rPr lang="en-US" dirty="0" err="1" smtClean="0">
                <a:solidFill>
                  <a:schemeClr val="tx2"/>
                </a:solidFill>
              </a:rPr>
              <a:t>hampir</a:t>
            </a:r>
            <a:r>
              <a:rPr lang="en-US" dirty="0" smtClean="0">
                <a:solidFill>
                  <a:schemeClr val="tx2"/>
                </a:solidFill>
              </a:rPr>
              <a:t> 14x </a:t>
            </a:r>
            <a:r>
              <a:rPr lang="en-US" dirty="0" err="1" smtClean="0">
                <a:solidFill>
                  <a:schemeClr val="tx2"/>
                </a:solidFill>
              </a:rPr>
              <a:t>nya</a:t>
            </a:r>
            <a:r>
              <a:rPr lang="en-US" dirty="0" smtClean="0">
                <a:solidFill>
                  <a:schemeClr val="tx2"/>
                </a:solidFill>
              </a:rPr>
              <a:t>), </a:t>
            </a:r>
            <a:r>
              <a:rPr lang="en-US" dirty="0" err="1" smtClean="0">
                <a:solidFill>
                  <a:schemeClr val="tx2"/>
                </a:solidFill>
              </a:rPr>
              <a:t>sehingga</a:t>
            </a:r>
            <a:r>
              <a:rPr lang="en-US" dirty="0" smtClean="0">
                <a:solidFill>
                  <a:schemeClr val="tx2"/>
                </a:solidFill>
              </a:rPr>
              <a:t> </a:t>
            </a:r>
            <a:r>
              <a:rPr lang="en-US" dirty="0" err="1" smtClean="0">
                <a:solidFill>
                  <a:schemeClr val="tx2"/>
                </a:solidFill>
              </a:rPr>
              <a:t>dibutuhkan</a:t>
            </a:r>
            <a:r>
              <a:rPr lang="en-US" dirty="0" smtClean="0">
                <a:solidFill>
                  <a:schemeClr val="tx2"/>
                </a:solidFill>
              </a:rPr>
              <a:t> Imbalanced Data Handling </a:t>
            </a:r>
            <a:r>
              <a:rPr lang="en-US" dirty="0" err="1" smtClean="0">
                <a:solidFill>
                  <a:schemeClr val="tx2"/>
                </a:solidFill>
              </a:rPr>
              <a:t>seperti</a:t>
            </a:r>
            <a:r>
              <a:rPr lang="en-US" dirty="0" smtClean="0">
                <a:solidFill>
                  <a:schemeClr val="tx2"/>
                </a:solidFill>
              </a:rPr>
              <a:t> SMOTE, Oversampling </a:t>
            </a:r>
            <a:r>
              <a:rPr lang="en-US" dirty="0" err="1" smtClean="0">
                <a:solidFill>
                  <a:schemeClr val="tx2"/>
                </a:solidFill>
              </a:rPr>
              <a:t>dan</a:t>
            </a:r>
            <a:r>
              <a:rPr lang="en-US" dirty="0" smtClean="0">
                <a:solidFill>
                  <a:schemeClr val="tx2"/>
                </a:solidFill>
              </a:rPr>
              <a:t> </a:t>
            </a:r>
            <a:r>
              <a:rPr lang="en-US" dirty="0" err="1" smtClean="0">
                <a:solidFill>
                  <a:schemeClr val="tx2"/>
                </a:solidFill>
              </a:rPr>
              <a:t>Undersampling</a:t>
            </a:r>
            <a:r>
              <a:rPr lang="en-US" dirty="0" smtClean="0">
                <a:solidFill>
                  <a:schemeClr val="tx2"/>
                </a:solidFill>
              </a:rPr>
              <a:t> </a:t>
            </a:r>
            <a:r>
              <a:rPr lang="en-US" dirty="0" err="1" smtClean="0">
                <a:solidFill>
                  <a:schemeClr val="tx2"/>
                </a:solidFill>
              </a:rPr>
              <a:t>saat</a:t>
            </a:r>
            <a:r>
              <a:rPr lang="en-US" dirty="0" smtClean="0">
                <a:solidFill>
                  <a:schemeClr val="tx2"/>
                </a:solidFill>
              </a:rPr>
              <a:t> </a:t>
            </a:r>
            <a:r>
              <a:rPr lang="en-US" dirty="0" err="1" smtClean="0">
                <a:solidFill>
                  <a:schemeClr val="tx2"/>
                </a:solidFill>
              </a:rPr>
              <a:t>pemodelan</a:t>
            </a:r>
            <a:endParaRPr lang="en-US" b="1" dirty="0">
              <a:solidFill>
                <a:schemeClr val="tx2"/>
              </a:solidFill>
            </a:endParaRPr>
          </a:p>
        </p:txBody>
      </p:sp>
      <p:sp>
        <p:nvSpPr>
          <p:cNvPr id="12" name="TextBox 11"/>
          <p:cNvSpPr txBox="1"/>
          <p:nvPr/>
        </p:nvSpPr>
        <p:spPr>
          <a:xfrm>
            <a:off x="3267808" y="1089568"/>
            <a:ext cx="2363189" cy="461665"/>
          </a:xfrm>
          <a:prstGeom prst="rect">
            <a:avLst/>
          </a:prstGeom>
          <a:noFill/>
        </p:spPr>
        <p:txBody>
          <a:bodyPr wrap="square" rtlCol="0">
            <a:spAutoFit/>
          </a:bodyPr>
          <a:lstStyle/>
          <a:p>
            <a:r>
              <a:rPr lang="en-US" sz="2400" dirty="0" smtClean="0">
                <a:solidFill>
                  <a:schemeClr val="bg1"/>
                </a:solidFill>
              </a:rPr>
              <a:t>SeriousDlqin2yrs</a:t>
            </a:r>
            <a:endParaRPr lang="en-US" sz="2400" dirty="0">
              <a:solidFill>
                <a:schemeClr val="bg1"/>
              </a:solidFill>
            </a:endParaRPr>
          </a:p>
        </p:txBody>
      </p:sp>
      <p:sp>
        <p:nvSpPr>
          <p:cNvPr id="13" name="TextBox 12"/>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4" name="TextBox 13"/>
          <p:cNvSpPr txBox="1"/>
          <p:nvPr/>
        </p:nvSpPr>
        <p:spPr>
          <a:xfrm>
            <a:off x="1451316" y="148333"/>
            <a:ext cx="9058346" cy="861774"/>
          </a:xfrm>
          <a:prstGeom prst="rect">
            <a:avLst/>
          </a:prstGeom>
          <a:noFill/>
        </p:spPr>
        <p:txBody>
          <a:bodyPr wrap="square" rtlCol="0">
            <a:spAutoFit/>
          </a:bodyPr>
          <a:lstStyle/>
          <a:p>
            <a:pPr lvl="0" algn="ctr">
              <a:defRPr/>
            </a:pPr>
            <a:r>
              <a:rPr lang="en-GB" sz="5000" b="1" dirty="0">
                <a:solidFill>
                  <a:schemeClr val="tx2"/>
                </a:solidFill>
                <a:latin typeface="Noto Sans" panose="020B0502040504020204" pitchFamily="34"/>
                <a:ea typeface="Noto Sans" panose="020B0502040504020204" pitchFamily="34"/>
                <a:cs typeface="Noto Sans" panose="020B0502040504020204" pitchFamily="34"/>
              </a:rPr>
              <a:t>EDA - </a:t>
            </a:r>
            <a:r>
              <a:rPr lang="en-GB" sz="5000" b="1" dirty="0" smtClean="0">
                <a:solidFill>
                  <a:schemeClr val="tx2"/>
                </a:solidFill>
                <a:latin typeface="Noto Sans" panose="020B0502040504020204" pitchFamily="34"/>
                <a:ea typeface="Noto Sans" panose="020B0502040504020204" pitchFamily="34"/>
                <a:cs typeface="Noto Sans" panose="020B0502040504020204" pitchFamily="34"/>
              </a:rPr>
              <a:t>SeriousDlqin2yrs </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 name="TextBox 1"/>
          <p:cNvSpPr txBox="1"/>
          <p:nvPr/>
        </p:nvSpPr>
        <p:spPr>
          <a:xfrm>
            <a:off x="2755076" y="1735899"/>
            <a:ext cx="1805050" cy="369332"/>
          </a:xfrm>
          <a:prstGeom prst="rect">
            <a:avLst/>
          </a:prstGeom>
          <a:noFill/>
        </p:spPr>
        <p:txBody>
          <a:bodyPr wrap="square" rtlCol="0">
            <a:spAutoFit/>
          </a:bodyPr>
          <a:lstStyle/>
          <a:p>
            <a:r>
              <a:rPr lang="en-US" b="1" dirty="0" smtClean="0"/>
              <a:t>SeriousDlqin2yrs</a:t>
            </a:r>
            <a:endParaRPr lang="en-US" b="1"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267808" y="1089568"/>
            <a:ext cx="2363189" cy="461665"/>
          </a:xfrm>
          <a:prstGeom prst="rect">
            <a:avLst/>
          </a:prstGeom>
          <a:noFill/>
        </p:spPr>
        <p:txBody>
          <a:bodyPr wrap="square" rtlCol="0">
            <a:spAutoFit/>
          </a:bodyPr>
          <a:lstStyle/>
          <a:p>
            <a:r>
              <a:rPr lang="en-US" sz="2400" dirty="0" smtClean="0">
                <a:solidFill>
                  <a:schemeClr val="bg1"/>
                </a:solidFill>
              </a:rPr>
              <a:t>SeriousDlqin2yrs</a:t>
            </a:r>
            <a:endParaRPr lang="en-US" sz="2400" dirty="0">
              <a:solidFill>
                <a:schemeClr val="bg1"/>
              </a:solidFill>
            </a:endParaRPr>
          </a:p>
        </p:txBody>
      </p:sp>
      <p:sp>
        <p:nvSpPr>
          <p:cNvPr id="13" name="TextBox 12"/>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4" name="TextBox 13"/>
          <p:cNvSpPr txBox="1"/>
          <p:nvPr/>
        </p:nvSpPr>
        <p:spPr>
          <a:xfrm>
            <a:off x="522515" y="320127"/>
            <a:ext cx="11210306" cy="769441"/>
          </a:xfrm>
          <a:prstGeom prst="rect">
            <a:avLst/>
          </a:prstGeom>
          <a:noFill/>
        </p:spPr>
        <p:txBody>
          <a:bodyPr wrap="square" rtlCol="0">
            <a:spAutoFit/>
          </a:bodyPr>
          <a:lstStyle/>
          <a:p>
            <a:pPr lvl="0" algn="ctr">
              <a:defRPr/>
            </a:pPr>
            <a:r>
              <a:rPr lang="en-GB" sz="4400" b="1" dirty="0" smtClean="0">
                <a:solidFill>
                  <a:schemeClr val="tx2"/>
                </a:solidFill>
                <a:latin typeface="Noto Sans" panose="020B0502040504020204" pitchFamily="34"/>
                <a:ea typeface="Noto Sans" panose="020B0502040504020204" pitchFamily="34"/>
                <a:cs typeface="Noto Sans" panose="020B0502040504020204" pitchFamily="34"/>
              </a:rPr>
              <a:t>EDA -</a:t>
            </a:r>
            <a:r>
              <a:rPr lang="en-GB" sz="4400" b="1" dirty="0" err="1" smtClean="0">
                <a:solidFill>
                  <a:schemeClr val="tx2"/>
                </a:solidFill>
                <a:latin typeface="Noto Sans" panose="020B0502040504020204" pitchFamily="34"/>
                <a:ea typeface="Noto Sans" panose="020B0502040504020204" pitchFamily="34"/>
                <a:cs typeface="Noto Sans" panose="020B0502040504020204" pitchFamily="34"/>
              </a:rPr>
              <a:t>RevolvingUtilizationOfUnsecuredlines</a:t>
            </a:r>
            <a:endParaRPr kumimoji="0" lang="en-GB" sz="44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2" name="Picture 1"/>
          <p:cNvPicPr>
            <a:picLocks noChangeAspect="1"/>
          </p:cNvPicPr>
          <p:nvPr/>
        </p:nvPicPr>
        <p:blipFill>
          <a:blip r:embed="rId2"/>
          <a:stretch>
            <a:fillRect/>
          </a:stretch>
        </p:blipFill>
        <p:spPr>
          <a:xfrm>
            <a:off x="771897" y="2436750"/>
            <a:ext cx="2979593" cy="1826620"/>
          </a:xfrm>
          <a:prstGeom prst="rect">
            <a:avLst/>
          </a:prstGeom>
        </p:spPr>
      </p:pic>
      <p:sp>
        <p:nvSpPr>
          <p:cNvPr id="3" name="TextBox 2"/>
          <p:cNvSpPr txBox="1"/>
          <p:nvPr/>
        </p:nvSpPr>
        <p:spPr>
          <a:xfrm>
            <a:off x="4449402" y="1859009"/>
            <a:ext cx="6923315" cy="3416320"/>
          </a:xfrm>
          <a:prstGeom prst="rect">
            <a:avLst/>
          </a:prstGeom>
          <a:noFill/>
        </p:spPr>
        <p:txBody>
          <a:bodyPr wrap="square" rtlCol="0">
            <a:spAutoFit/>
          </a:bodyPr>
          <a:lstStyle/>
          <a:p>
            <a:pPr>
              <a:lnSpc>
                <a:spcPct val="150000"/>
              </a:lnSpc>
            </a:pPr>
            <a:r>
              <a:rPr lang="en-US" dirty="0"/>
              <a:t>Feature </a:t>
            </a:r>
            <a:r>
              <a:rPr lang="en-US" dirty="0" err="1"/>
              <a:t>RevolvingUtilizationOfUnsecuredlines</a:t>
            </a:r>
            <a:r>
              <a:rPr lang="en-US" dirty="0"/>
              <a:t> </a:t>
            </a:r>
            <a:r>
              <a:rPr lang="en-US" dirty="0" err="1"/>
              <a:t>merupakan</a:t>
            </a:r>
            <a:r>
              <a:rPr lang="en-US" dirty="0"/>
              <a:t> </a:t>
            </a:r>
            <a:r>
              <a:rPr lang="en-US" dirty="0" err="1" smtClean="0"/>
              <a:t>jumlah</a:t>
            </a:r>
            <a:r>
              <a:rPr lang="en-US" dirty="0" smtClean="0"/>
              <a:t> </a:t>
            </a:r>
            <a:r>
              <a:rPr lang="en-US" dirty="0" err="1"/>
              <a:t>rasio</a:t>
            </a:r>
            <a:r>
              <a:rPr lang="en-US" dirty="0"/>
              <a:t> </a:t>
            </a:r>
            <a:r>
              <a:rPr lang="en-US" dirty="0" err="1"/>
              <a:t>kredit</a:t>
            </a:r>
            <a:r>
              <a:rPr lang="en-US" dirty="0"/>
              <a:t> yang </a:t>
            </a:r>
            <a:r>
              <a:rPr lang="en-US" dirty="0" err="1"/>
              <a:t>dipakai</a:t>
            </a:r>
            <a:r>
              <a:rPr lang="en-US" dirty="0"/>
              <a:t> </a:t>
            </a:r>
            <a:r>
              <a:rPr lang="en-US" dirty="0" err="1"/>
              <a:t>terhadap</a:t>
            </a:r>
            <a:r>
              <a:rPr lang="en-US" dirty="0"/>
              <a:t> limit </a:t>
            </a:r>
            <a:r>
              <a:rPr lang="en-US" dirty="0" err="1"/>
              <a:t>kredit</a:t>
            </a:r>
            <a:r>
              <a:rPr lang="en-US" dirty="0"/>
              <a:t>. </a:t>
            </a:r>
            <a:r>
              <a:rPr lang="en-US" dirty="0" err="1"/>
              <a:t>Idealnya</a:t>
            </a:r>
            <a:r>
              <a:rPr lang="en-US" dirty="0"/>
              <a:t> </a:t>
            </a:r>
            <a:r>
              <a:rPr lang="en-US" dirty="0" err="1"/>
              <a:t>nilai</a:t>
            </a:r>
            <a:r>
              <a:rPr lang="en-US" dirty="0"/>
              <a:t> </a:t>
            </a:r>
            <a:r>
              <a:rPr lang="en-US" dirty="0" err="1"/>
              <a:t>fitur</a:t>
            </a:r>
            <a:r>
              <a:rPr lang="en-US" dirty="0"/>
              <a:t> </a:t>
            </a:r>
            <a:r>
              <a:rPr lang="en-US" dirty="0" err="1"/>
              <a:t>ini</a:t>
            </a:r>
            <a:r>
              <a:rPr lang="en-US" dirty="0"/>
              <a:t> </a:t>
            </a:r>
            <a:r>
              <a:rPr lang="en-US" dirty="0" err="1"/>
              <a:t>bernilai</a:t>
            </a:r>
            <a:r>
              <a:rPr lang="en-US" dirty="0"/>
              <a:t> &lt;30 % </a:t>
            </a:r>
            <a:r>
              <a:rPr lang="en-US" dirty="0" err="1"/>
              <a:t>dimana</a:t>
            </a:r>
            <a:r>
              <a:rPr lang="en-US" dirty="0"/>
              <a:t> </a:t>
            </a:r>
            <a:r>
              <a:rPr lang="en-US" dirty="0" err="1"/>
              <a:t>angka</a:t>
            </a:r>
            <a:r>
              <a:rPr lang="en-US" dirty="0"/>
              <a:t> </a:t>
            </a:r>
            <a:r>
              <a:rPr lang="en-US" dirty="0" err="1"/>
              <a:t>ini</a:t>
            </a:r>
            <a:r>
              <a:rPr lang="en-US" dirty="0"/>
              <a:t> </a:t>
            </a:r>
            <a:r>
              <a:rPr lang="en-US" dirty="0" err="1"/>
              <a:t>dinilai</a:t>
            </a:r>
            <a:r>
              <a:rPr lang="en-US" dirty="0"/>
              <a:t> </a:t>
            </a:r>
            <a:r>
              <a:rPr lang="en-US" dirty="0" err="1"/>
              <a:t>baik</a:t>
            </a:r>
            <a:r>
              <a:rPr lang="en-US" dirty="0"/>
              <a:t> </a:t>
            </a:r>
            <a:r>
              <a:rPr lang="en-US" dirty="0" err="1"/>
              <a:t>dan</a:t>
            </a:r>
            <a:r>
              <a:rPr lang="en-US" dirty="0"/>
              <a:t> </a:t>
            </a:r>
            <a:r>
              <a:rPr lang="en-US" dirty="0" err="1"/>
              <a:t>semakin</a:t>
            </a:r>
            <a:r>
              <a:rPr lang="en-US" dirty="0"/>
              <a:t> </a:t>
            </a:r>
            <a:r>
              <a:rPr lang="en-US" dirty="0" err="1"/>
              <a:t>kecil</a:t>
            </a:r>
            <a:r>
              <a:rPr lang="en-US" dirty="0"/>
              <a:t> </a:t>
            </a:r>
            <a:r>
              <a:rPr lang="en-US" dirty="0" err="1"/>
              <a:t>jumlah</a:t>
            </a:r>
            <a:r>
              <a:rPr lang="en-US" dirty="0"/>
              <a:t> </a:t>
            </a:r>
            <a:r>
              <a:rPr lang="en-US" dirty="0" err="1"/>
              <a:t>kredit</a:t>
            </a:r>
            <a:r>
              <a:rPr lang="en-US" dirty="0"/>
              <a:t> yang </a:t>
            </a:r>
            <a:r>
              <a:rPr lang="en-US" dirty="0" err="1"/>
              <a:t>dipakai</a:t>
            </a:r>
            <a:r>
              <a:rPr lang="en-US" dirty="0"/>
              <a:t> </a:t>
            </a:r>
            <a:r>
              <a:rPr lang="en-US" dirty="0" err="1" smtClean="0"/>
              <a:t>maka</a:t>
            </a:r>
            <a:r>
              <a:rPr lang="en-US" dirty="0" smtClean="0"/>
              <a:t> </a:t>
            </a:r>
            <a:r>
              <a:rPr lang="en-US" dirty="0" err="1" smtClean="0"/>
              <a:t>akan</a:t>
            </a:r>
            <a:r>
              <a:rPr lang="en-US" dirty="0" smtClean="0"/>
              <a:t> </a:t>
            </a:r>
            <a:r>
              <a:rPr lang="en-US" dirty="0" err="1"/>
              <a:t>semakin</a:t>
            </a:r>
            <a:r>
              <a:rPr lang="en-US" dirty="0"/>
              <a:t> </a:t>
            </a:r>
            <a:r>
              <a:rPr lang="en-US" dirty="0" err="1"/>
              <a:t>baik</a:t>
            </a:r>
            <a:r>
              <a:rPr lang="en-US" dirty="0" smtClean="0"/>
              <a:t>.</a:t>
            </a:r>
          </a:p>
          <a:p>
            <a:pPr>
              <a:lnSpc>
                <a:spcPct val="150000"/>
              </a:lnSpc>
            </a:pPr>
            <a:endParaRPr lang="en-US" dirty="0"/>
          </a:p>
          <a:p>
            <a:pPr>
              <a:lnSpc>
                <a:spcPct val="150000"/>
              </a:lnSpc>
            </a:pPr>
            <a:r>
              <a:rPr lang="en-US" dirty="0" err="1"/>
              <a:t>Berdasarkan</a:t>
            </a:r>
            <a:r>
              <a:rPr lang="en-US" dirty="0"/>
              <a:t> </a:t>
            </a:r>
            <a:r>
              <a:rPr lang="en-US" dirty="0" err="1"/>
              <a:t>tabel</a:t>
            </a:r>
            <a:r>
              <a:rPr lang="en-US" dirty="0"/>
              <a:t> </a:t>
            </a:r>
            <a:r>
              <a:rPr lang="en-US" dirty="0" err="1"/>
              <a:t>diatas</a:t>
            </a:r>
            <a:r>
              <a:rPr lang="en-US" dirty="0"/>
              <a:t>, </a:t>
            </a:r>
            <a:r>
              <a:rPr lang="en-US" dirty="0" err="1"/>
              <a:t>menggambarkan</a:t>
            </a:r>
            <a:r>
              <a:rPr lang="en-US" dirty="0"/>
              <a:t> </a:t>
            </a:r>
            <a:r>
              <a:rPr lang="en-US" dirty="0" err="1"/>
              <a:t>bahwa</a:t>
            </a:r>
            <a:r>
              <a:rPr lang="en-US" dirty="0"/>
              <a:t> customer yang </a:t>
            </a:r>
            <a:r>
              <a:rPr lang="en-US" dirty="0" err="1"/>
              <a:t>mengalami</a:t>
            </a:r>
            <a:r>
              <a:rPr lang="en-US" dirty="0"/>
              <a:t> default </a:t>
            </a:r>
            <a:r>
              <a:rPr lang="en-US" dirty="0" err="1"/>
              <a:t>memiliki</a:t>
            </a:r>
            <a:r>
              <a:rPr lang="en-US" dirty="0"/>
              <a:t> median RUUL </a:t>
            </a:r>
            <a:r>
              <a:rPr lang="en-US" dirty="0" err="1"/>
              <a:t>sebesar</a:t>
            </a:r>
            <a:r>
              <a:rPr lang="en-US" dirty="0"/>
              <a:t> 83%, </a:t>
            </a:r>
            <a:r>
              <a:rPr lang="en-US" dirty="0" err="1"/>
              <a:t>sementara</a:t>
            </a:r>
            <a:r>
              <a:rPr lang="en-US" dirty="0"/>
              <a:t> yang </a:t>
            </a:r>
            <a:r>
              <a:rPr lang="en-US" dirty="0" err="1"/>
              <a:t>tidak</a:t>
            </a:r>
            <a:r>
              <a:rPr lang="en-US" dirty="0"/>
              <a:t> </a:t>
            </a:r>
            <a:r>
              <a:rPr lang="en-US" dirty="0" err="1"/>
              <a:t>mengalami</a:t>
            </a:r>
            <a:r>
              <a:rPr lang="en-US" dirty="0"/>
              <a:t> default </a:t>
            </a:r>
            <a:r>
              <a:rPr lang="en-US" dirty="0" err="1"/>
              <a:t>memiliki</a:t>
            </a:r>
            <a:r>
              <a:rPr lang="en-US" dirty="0"/>
              <a:t> median RUUL </a:t>
            </a:r>
            <a:r>
              <a:rPr lang="en-US" dirty="0" err="1"/>
              <a:t>sebesar</a:t>
            </a:r>
            <a:r>
              <a:rPr lang="en-US" dirty="0"/>
              <a:t> 13.3%. </a:t>
            </a:r>
          </a:p>
        </p:txBody>
      </p:sp>
      <p:sp>
        <p:nvSpPr>
          <p:cNvPr id="4" name="Rectangle 3"/>
          <p:cNvSpPr/>
          <p:nvPr/>
        </p:nvSpPr>
        <p:spPr>
          <a:xfrm>
            <a:off x="2945081" y="2438728"/>
            <a:ext cx="866899" cy="18266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46160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267808" y="1089568"/>
            <a:ext cx="2363189" cy="461665"/>
          </a:xfrm>
          <a:prstGeom prst="rect">
            <a:avLst/>
          </a:prstGeom>
          <a:noFill/>
        </p:spPr>
        <p:txBody>
          <a:bodyPr wrap="square" rtlCol="0">
            <a:spAutoFit/>
          </a:bodyPr>
          <a:lstStyle/>
          <a:p>
            <a:r>
              <a:rPr lang="en-US" sz="2400" dirty="0" smtClean="0">
                <a:solidFill>
                  <a:schemeClr val="bg1"/>
                </a:solidFill>
              </a:rPr>
              <a:t>SeriousDlqin2yrs</a:t>
            </a:r>
            <a:endParaRPr lang="en-US" sz="2400" dirty="0">
              <a:solidFill>
                <a:schemeClr val="bg1"/>
              </a:solidFill>
            </a:endParaRPr>
          </a:p>
        </p:txBody>
      </p:sp>
      <p:sp>
        <p:nvSpPr>
          <p:cNvPr id="13" name="TextBox 12"/>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4" name="TextBox 13"/>
          <p:cNvSpPr txBox="1"/>
          <p:nvPr/>
        </p:nvSpPr>
        <p:spPr>
          <a:xfrm>
            <a:off x="510639" y="156550"/>
            <a:ext cx="11210306" cy="861774"/>
          </a:xfrm>
          <a:prstGeom prst="rect">
            <a:avLst/>
          </a:prstGeom>
          <a:noFill/>
        </p:spPr>
        <p:txBody>
          <a:bodyPr wrap="square" rtlCol="0">
            <a:spAutoFit/>
          </a:bodyPr>
          <a:lstStyle/>
          <a:p>
            <a:pPr lvl="0" algn="ctr">
              <a:defRPr/>
            </a:pPr>
            <a:r>
              <a:rPr lang="en-GB" sz="5000" b="1" dirty="0" smtClean="0">
                <a:solidFill>
                  <a:schemeClr val="tx2"/>
                </a:solidFill>
                <a:latin typeface="Noto Sans" panose="020B0502040504020204" pitchFamily="34"/>
                <a:ea typeface="Noto Sans" panose="020B0502040504020204" pitchFamily="34"/>
                <a:cs typeface="Noto Sans" panose="020B0502040504020204" pitchFamily="34"/>
              </a:rPr>
              <a:t>EDA - Age</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3" name="Picture 2"/>
          <p:cNvPicPr>
            <a:picLocks noChangeAspect="1"/>
          </p:cNvPicPr>
          <p:nvPr/>
        </p:nvPicPr>
        <p:blipFill>
          <a:blip r:embed="rId2"/>
          <a:stretch>
            <a:fillRect/>
          </a:stretch>
        </p:blipFill>
        <p:spPr>
          <a:xfrm>
            <a:off x="677110" y="732121"/>
            <a:ext cx="2885487" cy="1738536"/>
          </a:xfrm>
          <a:prstGeom prst="rect">
            <a:avLst/>
          </a:prstGeom>
        </p:spPr>
      </p:pic>
      <p:pic>
        <p:nvPicPr>
          <p:cNvPr id="4" name="Picture 3"/>
          <p:cNvPicPr>
            <a:picLocks noChangeAspect="1"/>
          </p:cNvPicPr>
          <p:nvPr/>
        </p:nvPicPr>
        <p:blipFill>
          <a:blip r:embed="rId3"/>
          <a:stretch>
            <a:fillRect/>
          </a:stretch>
        </p:blipFill>
        <p:spPr>
          <a:xfrm>
            <a:off x="925157" y="2429397"/>
            <a:ext cx="2637440" cy="4059270"/>
          </a:xfrm>
          <a:prstGeom prst="rect">
            <a:avLst/>
          </a:prstGeom>
        </p:spPr>
      </p:pic>
      <p:sp>
        <p:nvSpPr>
          <p:cNvPr id="2" name="TextBox 1"/>
          <p:cNvSpPr txBox="1"/>
          <p:nvPr/>
        </p:nvSpPr>
        <p:spPr>
          <a:xfrm>
            <a:off x="4239491" y="1947286"/>
            <a:ext cx="7481454" cy="3831818"/>
          </a:xfrm>
          <a:prstGeom prst="rect">
            <a:avLst/>
          </a:prstGeom>
          <a:noFill/>
        </p:spPr>
        <p:txBody>
          <a:bodyPr wrap="square" rtlCol="0">
            <a:spAutoFit/>
          </a:bodyPr>
          <a:lstStyle/>
          <a:p>
            <a:pPr>
              <a:lnSpc>
                <a:spcPct val="150000"/>
              </a:lnSpc>
            </a:pPr>
            <a:r>
              <a:rPr lang="en-US" dirty="0"/>
              <a:t>Data age </a:t>
            </a:r>
            <a:r>
              <a:rPr lang="en-US" dirty="0" err="1"/>
              <a:t>merupakan</a:t>
            </a:r>
            <a:r>
              <a:rPr lang="en-US" dirty="0"/>
              <a:t> </a:t>
            </a:r>
            <a:r>
              <a:rPr lang="en-US" dirty="0" err="1"/>
              <a:t>satu-satunya</a:t>
            </a:r>
            <a:r>
              <a:rPr lang="en-US" dirty="0"/>
              <a:t> features yang </a:t>
            </a:r>
            <a:r>
              <a:rPr lang="en-US" dirty="0" err="1"/>
              <a:t>memiliki</a:t>
            </a:r>
            <a:r>
              <a:rPr lang="en-US" dirty="0"/>
              <a:t> </a:t>
            </a:r>
            <a:r>
              <a:rPr lang="en-US" dirty="0" err="1"/>
              <a:t>bentuk</a:t>
            </a:r>
            <a:r>
              <a:rPr lang="en-US" dirty="0"/>
              <a:t> </a:t>
            </a:r>
            <a:r>
              <a:rPr lang="en-US" dirty="0" err="1"/>
              <a:t>distribusi</a:t>
            </a:r>
            <a:r>
              <a:rPr lang="en-US" dirty="0"/>
              <a:t> </a:t>
            </a:r>
            <a:r>
              <a:rPr lang="en-US" dirty="0" err="1"/>
              <a:t>mendekati</a:t>
            </a:r>
            <a:r>
              <a:rPr lang="en-US" dirty="0"/>
              <a:t> </a:t>
            </a:r>
            <a:r>
              <a:rPr lang="en-US" dirty="0" err="1"/>
              <a:t>distribusi</a:t>
            </a:r>
            <a:r>
              <a:rPr lang="en-US" dirty="0"/>
              <a:t> normal, </a:t>
            </a:r>
            <a:r>
              <a:rPr lang="en-US" dirty="0" err="1"/>
              <a:t>oleh</a:t>
            </a:r>
            <a:r>
              <a:rPr lang="en-US" dirty="0"/>
              <a:t> </a:t>
            </a:r>
            <a:r>
              <a:rPr lang="en-US" dirty="0" err="1"/>
              <a:t>karena</a:t>
            </a:r>
            <a:r>
              <a:rPr lang="en-US" dirty="0"/>
              <a:t> </a:t>
            </a:r>
            <a:r>
              <a:rPr lang="en-US" dirty="0" err="1"/>
              <a:t>itu</a:t>
            </a:r>
            <a:r>
              <a:rPr lang="en-US" dirty="0"/>
              <a:t> </a:t>
            </a:r>
            <a:r>
              <a:rPr lang="en-US" dirty="0" err="1"/>
              <a:t>baik</a:t>
            </a:r>
            <a:r>
              <a:rPr lang="en-US" dirty="0"/>
              <a:t> </a:t>
            </a:r>
            <a:r>
              <a:rPr lang="en-US" dirty="0" err="1"/>
              <a:t>nilai</a:t>
            </a:r>
            <a:r>
              <a:rPr lang="en-US" dirty="0"/>
              <a:t> mean </a:t>
            </a:r>
            <a:r>
              <a:rPr lang="en-US" dirty="0" err="1"/>
              <a:t>ataupun</a:t>
            </a:r>
            <a:r>
              <a:rPr lang="en-US" dirty="0"/>
              <a:t> median </a:t>
            </a:r>
            <a:r>
              <a:rPr lang="en-US" dirty="0" err="1"/>
              <a:t>dapat</a:t>
            </a:r>
            <a:r>
              <a:rPr lang="en-US" dirty="0"/>
              <a:t> </a:t>
            </a:r>
            <a:r>
              <a:rPr lang="en-US" dirty="0" err="1"/>
              <a:t>digunakan</a:t>
            </a:r>
            <a:r>
              <a:rPr lang="en-US" dirty="0"/>
              <a:t> </a:t>
            </a:r>
            <a:r>
              <a:rPr lang="en-US" dirty="0" err="1"/>
              <a:t>sebagai</a:t>
            </a:r>
            <a:r>
              <a:rPr lang="en-US" dirty="0"/>
              <a:t> </a:t>
            </a:r>
            <a:r>
              <a:rPr lang="en-US" dirty="0" err="1"/>
              <a:t>analisis</a:t>
            </a:r>
            <a:r>
              <a:rPr lang="en-US" dirty="0"/>
              <a:t>. Rata-rata </a:t>
            </a:r>
            <a:r>
              <a:rPr lang="en-US" dirty="0" err="1"/>
              <a:t>usia</a:t>
            </a:r>
            <a:r>
              <a:rPr lang="en-US" dirty="0"/>
              <a:t> yang </a:t>
            </a:r>
            <a:r>
              <a:rPr lang="en-US" dirty="0" err="1"/>
              <a:t>mengalami</a:t>
            </a:r>
            <a:r>
              <a:rPr lang="en-US" dirty="0"/>
              <a:t> </a:t>
            </a:r>
            <a:r>
              <a:rPr lang="en-US" dirty="0" err="1"/>
              <a:t>gagal</a:t>
            </a:r>
            <a:r>
              <a:rPr lang="en-US" dirty="0"/>
              <a:t> </a:t>
            </a:r>
            <a:r>
              <a:rPr lang="en-US" dirty="0" err="1"/>
              <a:t>bayar</a:t>
            </a:r>
            <a:r>
              <a:rPr lang="en-US" dirty="0"/>
              <a:t> </a:t>
            </a:r>
            <a:r>
              <a:rPr lang="en-US" dirty="0" err="1"/>
              <a:t>adalah</a:t>
            </a:r>
            <a:r>
              <a:rPr lang="en-US" dirty="0"/>
              <a:t> </a:t>
            </a:r>
            <a:r>
              <a:rPr lang="en-US" dirty="0" err="1"/>
              <a:t>usia</a:t>
            </a:r>
            <a:r>
              <a:rPr lang="en-US" dirty="0"/>
              <a:t> 45 </a:t>
            </a:r>
            <a:r>
              <a:rPr lang="en-US" dirty="0" err="1"/>
              <a:t>tahun</a:t>
            </a:r>
            <a:r>
              <a:rPr lang="en-US" dirty="0"/>
              <a:t>, </a:t>
            </a:r>
            <a:r>
              <a:rPr lang="en-US" dirty="0" err="1"/>
              <a:t>dan</a:t>
            </a:r>
            <a:r>
              <a:rPr lang="en-US" dirty="0"/>
              <a:t> yang </a:t>
            </a:r>
            <a:r>
              <a:rPr lang="en-US" dirty="0" err="1"/>
              <a:t>tidak</a:t>
            </a:r>
            <a:r>
              <a:rPr lang="en-US" dirty="0"/>
              <a:t> </a:t>
            </a:r>
            <a:r>
              <a:rPr lang="en-US" dirty="0" err="1"/>
              <a:t>adalah</a:t>
            </a:r>
            <a:r>
              <a:rPr lang="en-US" dirty="0"/>
              <a:t> 52 </a:t>
            </a:r>
            <a:r>
              <a:rPr lang="en-US" dirty="0" err="1"/>
              <a:t>tahun</a:t>
            </a:r>
            <a:r>
              <a:rPr lang="en-US" dirty="0"/>
              <a:t>. </a:t>
            </a:r>
            <a:r>
              <a:rPr lang="en-US" dirty="0" err="1"/>
              <a:t>Kesimpulan</a:t>
            </a:r>
            <a:r>
              <a:rPr lang="en-US" dirty="0"/>
              <a:t> </a:t>
            </a:r>
            <a:r>
              <a:rPr lang="en-US" dirty="0" err="1"/>
              <a:t>ini</a:t>
            </a:r>
            <a:r>
              <a:rPr lang="en-US" dirty="0"/>
              <a:t> </a:t>
            </a:r>
            <a:r>
              <a:rPr lang="en-US" dirty="0" err="1"/>
              <a:t>kurang</a:t>
            </a:r>
            <a:r>
              <a:rPr lang="en-US" dirty="0"/>
              <a:t> </a:t>
            </a:r>
            <a:r>
              <a:rPr lang="en-US" dirty="0" err="1"/>
              <a:t>bermanfaat</a:t>
            </a:r>
            <a:r>
              <a:rPr lang="en-US" dirty="0"/>
              <a:t> </a:t>
            </a:r>
            <a:r>
              <a:rPr lang="en-US" dirty="0" err="1"/>
              <a:t>dalam</a:t>
            </a:r>
            <a:r>
              <a:rPr lang="en-US" dirty="0"/>
              <a:t> </a:t>
            </a:r>
            <a:r>
              <a:rPr lang="en-US" dirty="0" err="1"/>
              <a:t>analisis</a:t>
            </a:r>
            <a:r>
              <a:rPr lang="en-US" dirty="0"/>
              <a:t> </a:t>
            </a:r>
            <a:r>
              <a:rPr lang="en-US" dirty="0" err="1"/>
              <a:t>oleh</a:t>
            </a:r>
            <a:r>
              <a:rPr lang="en-US" dirty="0"/>
              <a:t> </a:t>
            </a:r>
            <a:r>
              <a:rPr lang="en-US" dirty="0" err="1"/>
              <a:t>karena</a:t>
            </a:r>
            <a:r>
              <a:rPr lang="en-US" dirty="0"/>
              <a:t> </a:t>
            </a:r>
            <a:r>
              <a:rPr lang="en-US" dirty="0" err="1"/>
              <a:t>itu</a:t>
            </a:r>
            <a:r>
              <a:rPr lang="en-US" dirty="0"/>
              <a:t> </a:t>
            </a:r>
            <a:r>
              <a:rPr lang="en-US" dirty="0" err="1"/>
              <a:t>usia</a:t>
            </a:r>
            <a:r>
              <a:rPr lang="en-US" dirty="0"/>
              <a:t> </a:t>
            </a:r>
            <a:r>
              <a:rPr lang="en-US" dirty="0" err="1"/>
              <a:t>akan</a:t>
            </a:r>
            <a:r>
              <a:rPr lang="en-US" dirty="0"/>
              <a:t> </a:t>
            </a:r>
            <a:r>
              <a:rPr lang="en-US" dirty="0" err="1"/>
              <a:t>dikelompokkan</a:t>
            </a:r>
            <a:r>
              <a:rPr lang="en-US" dirty="0"/>
              <a:t> agar </a:t>
            </a:r>
            <a:r>
              <a:rPr lang="en-US" dirty="0" err="1"/>
              <a:t>dapat</a:t>
            </a:r>
            <a:r>
              <a:rPr lang="en-US" dirty="0"/>
              <a:t> </a:t>
            </a:r>
            <a:r>
              <a:rPr lang="en-US" dirty="0" err="1"/>
              <a:t>dilihat</a:t>
            </a:r>
            <a:r>
              <a:rPr lang="en-US" dirty="0"/>
              <a:t> </a:t>
            </a:r>
            <a:r>
              <a:rPr lang="en-US" dirty="0" err="1"/>
              <a:t>kelompok</a:t>
            </a:r>
            <a:r>
              <a:rPr lang="en-US" dirty="0"/>
              <a:t> </a:t>
            </a:r>
            <a:r>
              <a:rPr lang="en-US" dirty="0" err="1"/>
              <a:t>usia</a:t>
            </a:r>
            <a:r>
              <a:rPr lang="en-US" dirty="0"/>
              <a:t> </a:t>
            </a:r>
            <a:r>
              <a:rPr lang="en-US" dirty="0" err="1"/>
              <a:t>mana</a:t>
            </a:r>
            <a:r>
              <a:rPr lang="en-US" dirty="0"/>
              <a:t> yang paling </a:t>
            </a:r>
            <a:r>
              <a:rPr lang="en-US" dirty="0" err="1"/>
              <a:t>banyak</a:t>
            </a:r>
            <a:r>
              <a:rPr lang="en-US" dirty="0"/>
              <a:t> </a:t>
            </a:r>
            <a:r>
              <a:rPr lang="en-US" dirty="0" err="1"/>
              <a:t>mengalami</a:t>
            </a:r>
            <a:r>
              <a:rPr lang="en-US" dirty="0"/>
              <a:t> </a:t>
            </a:r>
            <a:r>
              <a:rPr lang="en-US" dirty="0" err="1"/>
              <a:t>gagal</a:t>
            </a:r>
            <a:r>
              <a:rPr lang="en-US" dirty="0"/>
              <a:t> </a:t>
            </a:r>
            <a:r>
              <a:rPr lang="en-US" dirty="0" err="1"/>
              <a:t>bayar</a:t>
            </a:r>
            <a:r>
              <a:rPr lang="en-US" dirty="0"/>
              <a:t>. Dari </a:t>
            </a:r>
            <a:r>
              <a:rPr lang="en-US" dirty="0" err="1"/>
              <a:t>hasil</a:t>
            </a:r>
            <a:r>
              <a:rPr lang="en-US" dirty="0"/>
              <a:t> </a:t>
            </a:r>
            <a:r>
              <a:rPr lang="en-US" dirty="0" err="1"/>
              <a:t>pengelompokkan</a:t>
            </a:r>
            <a:r>
              <a:rPr lang="en-US" dirty="0"/>
              <a:t> </a:t>
            </a:r>
            <a:r>
              <a:rPr lang="en-US" dirty="0" err="1"/>
              <a:t>dapat</a:t>
            </a:r>
            <a:r>
              <a:rPr lang="en-US" dirty="0"/>
              <a:t> </a:t>
            </a:r>
            <a:r>
              <a:rPr lang="en-US" dirty="0" err="1"/>
              <a:t>dilihat</a:t>
            </a:r>
            <a:r>
              <a:rPr lang="en-US" dirty="0"/>
              <a:t> </a:t>
            </a:r>
            <a:r>
              <a:rPr lang="en-US" dirty="0" err="1"/>
              <a:t>bahwa</a:t>
            </a:r>
            <a:r>
              <a:rPr lang="en-US" dirty="0"/>
              <a:t> </a:t>
            </a:r>
            <a:r>
              <a:rPr lang="en-US" dirty="0" err="1"/>
              <a:t>kelompok</a:t>
            </a:r>
            <a:r>
              <a:rPr lang="en-US" dirty="0"/>
              <a:t> </a:t>
            </a:r>
            <a:r>
              <a:rPr lang="en-US" dirty="0" err="1"/>
              <a:t>usia</a:t>
            </a:r>
            <a:r>
              <a:rPr lang="en-US" dirty="0"/>
              <a:t> 41-50 </a:t>
            </a:r>
            <a:r>
              <a:rPr lang="en-US" dirty="0" err="1"/>
              <a:t>tahun</a:t>
            </a:r>
            <a:r>
              <a:rPr lang="en-US" dirty="0"/>
              <a:t> paling </a:t>
            </a:r>
            <a:r>
              <a:rPr lang="en-US" dirty="0" err="1"/>
              <a:t>banyak</a:t>
            </a:r>
            <a:r>
              <a:rPr lang="en-US" dirty="0"/>
              <a:t> </a:t>
            </a:r>
            <a:r>
              <a:rPr lang="en-US" dirty="0" err="1"/>
              <a:t>mengalami</a:t>
            </a:r>
            <a:r>
              <a:rPr lang="en-US" dirty="0"/>
              <a:t> </a:t>
            </a:r>
            <a:r>
              <a:rPr lang="en-US" dirty="0" err="1"/>
              <a:t>gagal</a:t>
            </a:r>
            <a:r>
              <a:rPr lang="en-US" dirty="0"/>
              <a:t> </a:t>
            </a:r>
            <a:r>
              <a:rPr lang="en-US" dirty="0" err="1"/>
              <a:t>bayar</a:t>
            </a:r>
            <a:r>
              <a:rPr lang="en-US" dirty="0"/>
              <a:t> </a:t>
            </a:r>
            <a:r>
              <a:rPr lang="en-US" dirty="0" err="1"/>
              <a:t>dengan</a:t>
            </a:r>
            <a:r>
              <a:rPr lang="en-US" dirty="0"/>
              <a:t> </a:t>
            </a:r>
            <a:r>
              <a:rPr lang="en-US" dirty="0" err="1"/>
              <a:t>persentase</a:t>
            </a:r>
            <a:r>
              <a:rPr lang="en-US" dirty="0"/>
              <a:t> 19.1% </a:t>
            </a:r>
            <a:r>
              <a:rPr lang="en-US" dirty="0" err="1"/>
              <a:t>terhadap</a:t>
            </a:r>
            <a:r>
              <a:rPr lang="en-US" dirty="0"/>
              <a:t> </a:t>
            </a:r>
            <a:r>
              <a:rPr lang="en-US" dirty="0" err="1"/>
              <a:t>keseluruhan</a:t>
            </a:r>
            <a:r>
              <a:rPr lang="en-US" dirty="0"/>
              <a:t> data. </a:t>
            </a:r>
          </a:p>
        </p:txBody>
      </p:sp>
      <p:sp>
        <p:nvSpPr>
          <p:cNvPr id="6" name="Rectangle 5"/>
          <p:cNvSpPr/>
          <p:nvPr/>
        </p:nvSpPr>
        <p:spPr>
          <a:xfrm>
            <a:off x="1508166" y="4251367"/>
            <a:ext cx="1900052" cy="285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2209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30" y="6488667"/>
            <a:ext cx="1427717"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Introduction</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37" name="Picture 36"/>
          <p:cNvPicPr>
            <a:picLocks noChangeAspect="1"/>
          </p:cNvPicPr>
          <p:nvPr/>
        </p:nvPicPr>
        <p:blipFill rotWithShape="1">
          <a:blip r:embed="rId2">
            <a:extLst>
              <a:ext uri="{28A0092B-C50C-407E-A947-70E740481C1C}">
                <a14:useLocalDpi xmlns:a14="http://schemas.microsoft.com/office/drawing/2010/main" val="0"/>
              </a:ext>
            </a:extLst>
          </a:blip>
          <a:srcRect l="8039" t="9378" r="59461"/>
          <a:stretch/>
        </p:blipFill>
        <p:spPr>
          <a:xfrm>
            <a:off x="8471647" y="0"/>
            <a:ext cx="3720353" cy="6894171"/>
          </a:xfrm>
          <a:prstGeom prst="rect">
            <a:avLst/>
          </a:prstGeom>
        </p:spPr>
      </p:pic>
      <p:sp>
        <p:nvSpPr>
          <p:cNvPr id="38" name="TextBox 37"/>
          <p:cNvSpPr txBox="1"/>
          <p:nvPr/>
        </p:nvSpPr>
        <p:spPr>
          <a:xfrm>
            <a:off x="337988" y="1078477"/>
            <a:ext cx="2920515" cy="369332"/>
          </a:xfrm>
          <a:prstGeom prst="rect">
            <a:avLst/>
          </a:prstGeom>
          <a:noFill/>
        </p:spPr>
        <p:txBody>
          <a:bodyPr wrap="square" rtlCol="0">
            <a:spAutoFit/>
          </a:bodyPr>
          <a:lstStyle/>
          <a:p>
            <a:r>
              <a:rPr lang="en-US" i="1" dirty="0" smtClean="0"/>
              <a:t>Not a Data Scientist (yet)</a:t>
            </a:r>
            <a:endParaRPr lang="en-US" i="1" dirty="0"/>
          </a:p>
        </p:txBody>
      </p:sp>
      <p:sp>
        <p:nvSpPr>
          <p:cNvPr id="39" name="TextBox 38"/>
          <p:cNvSpPr txBox="1"/>
          <p:nvPr/>
        </p:nvSpPr>
        <p:spPr>
          <a:xfrm>
            <a:off x="337988" y="76903"/>
            <a:ext cx="6112122" cy="923330"/>
          </a:xfrm>
          <a:prstGeom prst="rect">
            <a:avLst/>
          </a:prstGeom>
          <a:noFill/>
        </p:spPr>
        <p:txBody>
          <a:bodyPr wrap="square" rtlCol="0">
            <a:spAutoFit/>
          </a:bodyPr>
          <a:lstStyle/>
          <a:p>
            <a:r>
              <a:rPr lang="en-US" sz="5400" b="1" spc="600" dirty="0" smtClean="0">
                <a:latin typeface="Noto Sans" panose="020B0502040504020204"/>
              </a:rPr>
              <a:t>TITO TAMARO</a:t>
            </a:r>
            <a:endParaRPr lang="en-US" sz="5400" b="1" spc="600" dirty="0">
              <a:latin typeface="Noto Sans" panose="020B0502040504020204"/>
            </a:endParaRPr>
          </a:p>
        </p:txBody>
      </p:sp>
      <p:sp>
        <p:nvSpPr>
          <p:cNvPr id="40" name="TextBox 39"/>
          <p:cNvSpPr txBox="1"/>
          <p:nvPr/>
        </p:nvSpPr>
        <p:spPr>
          <a:xfrm>
            <a:off x="337987" y="2809720"/>
            <a:ext cx="5888177" cy="1384995"/>
          </a:xfrm>
          <a:prstGeom prst="rect">
            <a:avLst/>
          </a:prstGeom>
          <a:noFill/>
        </p:spPr>
        <p:txBody>
          <a:bodyPr wrap="square" rtlCol="0">
            <a:spAutoFit/>
          </a:bodyPr>
          <a:lstStyle/>
          <a:p>
            <a:pPr>
              <a:lnSpc>
                <a:spcPct val="150000"/>
              </a:lnSpc>
            </a:pPr>
            <a:r>
              <a:rPr lang="en-US" sz="2000" b="1" dirty="0" smtClean="0"/>
              <a:t>Work Experience</a:t>
            </a:r>
          </a:p>
          <a:p>
            <a:pPr marL="285750" indent="-285750">
              <a:lnSpc>
                <a:spcPct val="150000"/>
              </a:lnSpc>
              <a:buFont typeface="Arial" panose="020B0604020202020204" pitchFamily="34" charset="0"/>
              <a:buChar char="•"/>
            </a:pPr>
            <a:r>
              <a:rPr lang="en-US" dirty="0" smtClean="0"/>
              <a:t>NS BlueScope Indonesia – </a:t>
            </a:r>
            <a:r>
              <a:rPr lang="en-US" i="1" dirty="0" smtClean="0"/>
              <a:t>Technical Marketing Engineer</a:t>
            </a:r>
          </a:p>
          <a:p>
            <a:pPr marL="285750" indent="-285750">
              <a:lnSpc>
                <a:spcPct val="150000"/>
              </a:lnSpc>
              <a:buFont typeface="Arial" panose="020B0604020202020204" pitchFamily="34" charset="0"/>
              <a:buChar char="•"/>
            </a:pPr>
            <a:r>
              <a:rPr lang="en-US" dirty="0" smtClean="0"/>
              <a:t>PT Excel Metal Industry – </a:t>
            </a:r>
            <a:r>
              <a:rPr lang="en-US" i="1" dirty="0" smtClean="0"/>
              <a:t>Painting Engineer</a:t>
            </a:r>
            <a:endParaRPr lang="en-US" i="1" dirty="0"/>
          </a:p>
        </p:txBody>
      </p:sp>
      <p:sp>
        <p:nvSpPr>
          <p:cNvPr id="41" name="TextBox 40"/>
          <p:cNvSpPr txBox="1"/>
          <p:nvPr/>
        </p:nvSpPr>
        <p:spPr>
          <a:xfrm>
            <a:off x="337987" y="1636509"/>
            <a:ext cx="6663452" cy="1231106"/>
          </a:xfrm>
          <a:prstGeom prst="rect">
            <a:avLst/>
          </a:prstGeom>
          <a:noFill/>
        </p:spPr>
        <p:txBody>
          <a:bodyPr wrap="square" rtlCol="0">
            <a:spAutoFit/>
          </a:bodyPr>
          <a:lstStyle/>
          <a:p>
            <a:r>
              <a:rPr lang="en-US" sz="2000" b="1" dirty="0" smtClean="0"/>
              <a:t>Education</a:t>
            </a:r>
            <a:endParaRPr lang="en-US" dirty="0" smtClean="0"/>
          </a:p>
          <a:p>
            <a:pPr>
              <a:lnSpc>
                <a:spcPct val="150000"/>
              </a:lnSpc>
            </a:pPr>
            <a:r>
              <a:rPr lang="en-US" dirty="0" smtClean="0"/>
              <a:t>Bandung Institute of Technology</a:t>
            </a:r>
          </a:p>
          <a:p>
            <a:pPr>
              <a:lnSpc>
                <a:spcPct val="150000"/>
              </a:lnSpc>
            </a:pPr>
            <a:r>
              <a:rPr lang="en-US" i="1" dirty="0" smtClean="0"/>
              <a:t>Bachelor Degree on Materials Science and Engineering - 2015</a:t>
            </a:r>
            <a:endParaRPr lang="en-US" i="1" dirty="0"/>
          </a:p>
        </p:txBody>
      </p:sp>
      <p:sp>
        <p:nvSpPr>
          <p:cNvPr id="42" name="TextBox 41"/>
          <p:cNvSpPr txBox="1"/>
          <p:nvPr/>
        </p:nvSpPr>
        <p:spPr>
          <a:xfrm>
            <a:off x="4377558" y="4268331"/>
            <a:ext cx="2920515" cy="1231106"/>
          </a:xfrm>
          <a:prstGeom prst="rect">
            <a:avLst/>
          </a:prstGeom>
          <a:noFill/>
        </p:spPr>
        <p:txBody>
          <a:bodyPr wrap="square" rtlCol="0">
            <a:spAutoFit/>
          </a:bodyPr>
          <a:lstStyle/>
          <a:p>
            <a:r>
              <a:rPr lang="en-US" sz="2000" b="1" dirty="0" smtClean="0"/>
              <a:t>Contact &amp; Social Media</a:t>
            </a:r>
          </a:p>
          <a:p>
            <a:endParaRPr lang="en-US" dirty="0"/>
          </a:p>
          <a:p>
            <a:endParaRPr lang="en-US" dirty="0" smtClean="0"/>
          </a:p>
          <a:p>
            <a:endParaRPr lang="en-US" dirty="0"/>
          </a:p>
        </p:txBody>
      </p:sp>
      <p:sp>
        <p:nvSpPr>
          <p:cNvPr id="43" name="TextBox 42"/>
          <p:cNvSpPr txBox="1"/>
          <p:nvPr/>
        </p:nvSpPr>
        <p:spPr>
          <a:xfrm>
            <a:off x="337987" y="4165745"/>
            <a:ext cx="3201959" cy="2631490"/>
          </a:xfrm>
          <a:prstGeom prst="rect">
            <a:avLst/>
          </a:prstGeom>
          <a:noFill/>
        </p:spPr>
        <p:txBody>
          <a:bodyPr wrap="square" rtlCol="0">
            <a:spAutoFit/>
          </a:bodyPr>
          <a:lstStyle/>
          <a:p>
            <a:pPr>
              <a:lnSpc>
                <a:spcPct val="150000"/>
              </a:lnSpc>
            </a:pPr>
            <a:r>
              <a:rPr lang="en-US" sz="2000" b="1" dirty="0" smtClean="0"/>
              <a:t>Skills</a:t>
            </a:r>
            <a:endParaRPr lang="en-US" dirty="0"/>
          </a:p>
          <a:p>
            <a:pPr marL="285750" indent="-285750">
              <a:lnSpc>
                <a:spcPct val="150000"/>
              </a:lnSpc>
              <a:buFont typeface="Arial" panose="020B0604020202020204" pitchFamily="34" charset="0"/>
              <a:buChar char="•"/>
            </a:pPr>
            <a:r>
              <a:rPr lang="en-US" dirty="0" smtClean="0"/>
              <a:t>Autodesk Inventor</a:t>
            </a:r>
          </a:p>
          <a:p>
            <a:pPr marL="285750" indent="-285750">
              <a:lnSpc>
                <a:spcPct val="150000"/>
              </a:lnSpc>
              <a:buFont typeface="Arial" panose="020B0604020202020204" pitchFamily="34" charset="0"/>
              <a:buChar char="•"/>
            </a:pPr>
            <a:r>
              <a:rPr lang="en-US" dirty="0" smtClean="0"/>
              <a:t>Python, SQL</a:t>
            </a:r>
          </a:p>
          <a:p>
            <a:pPr marL="285750" indent="-285750">
              <a:lnSpc>
                <a:spcPct val="150000"/>
              </a:lnSpc>
              <a:buFont typeface="Arial" panose="020B0604020202020204" pitchFamily="34" charset="0"/>
              <a:buChar char="•"/>
            </a:pPr>
            <a:r>
              <a:rPr lang="en-US" dirty="0" smtClean="0"/>
              <a:t>Data Analysis</a:t>
            </a:r>
          </a:p>
          <a:p>
            <a:pPr marL="285750" indent="-285750">
              <a:lnSpc>
                <a:spcPct val="150000"/>
              </a:lnSpc>
              <a:buFont typeface="Arial" panose="020B0604020202020204" pitchFamily="34" charset="0"/>
              <a:buChar char="•"/>
            </a:pPr>
            <a:r>
              <a:rPr lang="en-US" dirty="0" smtClean="0"/>
              <a:t>Tableau</a:t>
            </a:r>
          </a:p>
          <a:p>
            <a:pPr marL="285750" indent="-285750">
              <a:lnSpc>
                <a:spcPct val="150000"/>
              </a:lnSpc>
              <a:buFont typeface="Arial" panose="020B0604020202020204" pitchFamily="34" charset="0"/>
              <a:buChar char="•"/>
            </a:pPr>
            <a:r>
              <a:rPr lang="en-US" dirty="0" smtClean="0"/>
              <a:t>Machine Learning</a:t>
            </a:r>
            <a:endParaRPr lang="en-US" dirty="0"/>
          </a:p>
        </p:txBody>
      </p:sp>
      <p:grpSp>
        <p:nvGrpSpPr>
          <p:cNvPr id="50" name="Group 49"/>
          <p:cNvGrpSpPr/>
          <p:nvPr/>
        </p:nvGrpSpPr>
        <p:grpSpPr>
          <a:xfrm>
            <a:off x="5946210" y="4869952"/>
            <a:ext cx="2046667" cy="1456707"/>
            <a:chOff x="5100179" y="4388313"/>
            <a:chExt cx="2046667" cy="1456707"/>
          </a:xfrm>
        </p:grpSpPr>
        <p:sp>
          <p:nvSpPr>
            <p:cNvPr id="8" name="Shape 4827"/>
            <p:cNvSpPr/>
            <p:nvPr/>
          </p:nvSpPr>
          <p:spPr>
            <a:xfrm>
              <a:off x="5100179" y="5123564"/>
              <a:ext cx="374204" cy="374204"/>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88494" y="38988"/>
                  </a:moveTo>
                  <a:cubicBezTo>
                    <a:pt x="86327" y="40255"/>
                    <a:pt x="83933" y="41172"/>
                    <a:pt x="81388" y="41666"/>
                  </a:cubicBezTo>
                  <a:cubicBezTo>
                    <a:pt x="79344" y="39522"/>
                    <a:pt x="76438" y="38188"/>
                    <a:pt x="73216" y="38188"/>
                  </a:cubicBezTo>
                  <a:cubicBezTo>
                    <a:pt x="67038" y="38188"/>
                    <a:pt x="62027" y="43122"/>
                    <a:pt x="62027" y="49200"/>
                  </a:cubicBezTo>
                  <a:cubicBezTo>
                    <a:pt x="62027" y="50061"/>
                    <a:pt x="62127" y="50900"/>
                    <a:pt x="62316" y="51711"/>
                  </a:cubicBezTo>
                  <a:cubicBezTo>
                    <a:pt x="53016" y="51250"/>
                    <a:pt x="44772" y="46866"/>
                    <a:pt x="39250" y="40200"/>
                  </a:cubicBezTo>
                  <a:cubicBezTo>
                    <a:pt x="38288" y="41833"/>
                    <a:pt x="37738" y="43716"/>
                    <a:pt x="37738" y="45738"/>
                  </a:cubicBezTo>
                  <a:cubicBezTo>
                    <a:pt x="37738" y="49561"/>
                    <a:pt x="39711" y="52933"/>
                    <a:pt x="42716" y="54905"/>
                  </a:cubicBezTo>
                  <a:cubicBezTo>
                    <a:pt x="40883" y="54850"/>
                    <a:pt x="39155" y="54355"/>
                    <a:pt x="37644" y="53527"/>
                  </a:cubicBezTo>
                  <a:cubicBezTo>
                    <a:pt x="37644" y="53577"/>
                    <a:pt x="37644" y="53616"/>
                    <a:pt x="37644" y="53666"/>
                  </a:cubicBezTo>
                  <a:cubicBezTo>
                    <a:pt x="37644" y="59005"/>
                    <a:pt x="41505" y="63455"/>
                    <a:pt x="46622" y="64466"/>
                  </a:cubicBezTo>
                  <a:cubicBezTo>
                    <a:pt x="45683" y="64722"/>
                    <a:pt x="44694" y="64850"/>
                    <a:pt x="43672" y="64850"/>
                  </a:cubicBezTo>
                  <a:cubicBezTo>
                    <a:pt x="42955" y="64850"/>
                    <a:pt x="42250" y="64783"/>
                    <a:pt x="41572" y="64655"/>
                  </a:cubicBezTo>
                  <a:cubicBezTo>
                    <a:pt x="42994" y="69033"/>
                    <a:pt x="47127" y="72216"/>
                    <a:pt x="52022" y="72305"/>
                  </a:cubicBezTo>
                  <a:cubicBezTo>
                    <a:pt x="48188" y="75261"/>
                    <a:pt x="43366" y="77016"/>
                    <a:pt x="38122" y="77016"/>
                  </a:cubicBezTo>
                  <a:cubicBezTo>
                    <a:pt x="37216" y="77016"/>
                    <a:pt x="36333" y="76972"/>
                    <a:pt x="35455" y="76872"/>
                  </a:cubicBezTo>
                  <a:cubicBezTo>
                    <a:pt x="40411" y="79988"/>
                    <a:pt x="46288" y="81816"/>
                    <a:pt x="52611" y="81816"/>
                  </a:cubicBezTo>
                  <a:cubicBezTo>
                    <a:pt x="73194" y="81816"/>
                    <a:pt x="84450" y="65033"/>
                    <a:pt x="84450" y="50477"/>
                  </a:cubicBezTo>
                  <a:cubicBezTo>
                    <a:pt x="84450" y="50000"/>
                    <a:pt x="84438" y="49527"/>
                    <a:pt x="84416" y="49055"/>
                  </a:cubicBezTo>
                  <a:cubicBezTo>
                    <a:pt x="86600" y="47500"/>
                    <a:pt x="88500" y="45561"/>
                    <a:pt x="90000" y="43355"/>
                  </a:cubicBezTo>
                  <a:cubicBezTo>
                    <a:pt x="87994" y="44227"/>
                    <a:pt x="85838" y="44816"/>
                    <a:pt x="83572" y="45083"/>
                  </a:cubicBezTo>
                  <a:cubicBezTo>
                    <a:pt x="85883" y="43722"/>
                    <a:pt x="87655" y="41566"/>
                    <a:pt x="88494" y="38988"/>
                  </a:cubicBezTo>
                </a:path>
              </a:pathLst>
            </a:custGeom>
            <a:solidFill>
              <a:schemeClr val="accent1">
                <a:lumMod val="75000"/>
              </a:schemeClr>
            </a:solidFill>
            <a:ln>
              <a:noFill/>
            </a:ln>
          </p:spPr>
          <p:txBody>
            <a:bodyPr lIns="19038" tIns="19038" rIns="19038" bIns="19038" anchor="ctr" anchorCtr="0">
              <a:noAutofit/>
            </a:bodyPr>
            <a:lstStyle/>
            <a:p>
              <a:endParaRPr sz="1500" dirty="0">
                <a:solidFill>
                  <a:schemeClr val="dk1"/>
                </a:solidFill>
                <a:latin typeface="Lato"/>
                <a:ea typeface="Lato"/>
                <a:cs typeface="Lato"/>
                <a:sym typeface="Lato"/>
              </a:endParaRPr>
            </a:p>
          </p:txBody>
        </p:sp>
        <p:sp>
          <p:nvSpPr>
            <p:cNvPr id="9" name="Shape 4828"/>
            <p:cNvSpPr/>
            <p:nvPr/>
          </p:nvSpPr>
          <p:spPr>
            <a:xfrm>
              <a:off x="5100179" y="4388313"/>
              <a:ext cx="374204" cy="374204"/>
            </a:xfrm>
            <a:custGeom>
              <a:avLst/>
              <a:gdLst/>
              <a:ahLst/>
              <a:cxnLst/>
              <a:rect l="0" t="0" r="0" b="0"/>
              <a:pathLst>
                <a:path w="120000" h="120000" extrusionOk="0">
                  <a:moveTo>
                    <a:pt x="65422" y="47044"/>
                  </a:moveTo>
                  <a:cubicBezTo>
                    <a:pt x="65422" y="44838"/>
                    <a:pt x="65650" y="43655"/>
                    <a:pt x="69044" y="43655"/>
                  </a:cubicBezTo>
                  <a:lnTo>
                    <a:pt x="73577" y="43655"/>
                  </a:lnTo>
                  <a:lnTo>
                    <a:pt x="73577" y="35450"/>
                  </a:lnTo>
                  <a:lnTo>
                    <a:pt x="66322" y="35450"/>
                  </a:lnTo>
                  <a:cubicBezTo>
                    <a:pt x="57605" y="35450"/>
                    <a:pt x="54533" y="39555"/>
                    <a:pt x="54533" y="46461"/>
                  </a:cubicBezTo>
                  <a:lnTo>
                    <a:pt x="54533" y="51788"/>
                  </a:lnTo>
                  <a:lnTo>
                    <a:pt x="49094" y="51788"/>
                  </a:lnTo>
                  <a:lnTo>
                    <a:pt x="49094" y="60000"/>
                  </a:lnTo>
                  <a:lnTo>
                    <a:pt x="54533" y="60000"/>
                  </a:lnTo>
                  <a:lnTo>
                    <a:pt x="54533" y="84550"/>
                  </a:lnTo>
                  <a:lnTo>
                    <a:pt x="65411" y="84550"/>
                  </a:lnTo>
                  <a:lnTo>
                    <a:pt x="65411" y="60000"/>
                  </a:lnTo>
                  <a:lnTo>
                    <a:pt x="72672" y="60000"/>
                  </a:lnTo>
                  <a:lnTo>
                    <a:pt x="73633" y="51788"/>
                  </a:lnTo>
                  <a:lnTo>
                    <a:pt x="65411" y="51788"/>
                  </a:lnTo>
                  <a:cubicBezTo>
                    <a:pt x="65411" y="51788"/>
                    <a:pt x="65422" y="47044"/>
                    <a:pt x="65422" y="47044"/>
                  </a:cubicBezTo>
                  <a:close/>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chemeClr val="accent1">
                <a:lumMod val="75000"/>
              </a:schemeClr>
            </a:solidFill>
            <a:ln>
              <a:noFill/>
            </a:ln>
          </p:spPr>
          <p:txBody>
            <a:bodyPr lIns="19038" tIns="19038" rIns="19038" bIns="19038" anchor="ctr" anchorCtr="0">
              <a:noAutofit/>
            </a:bodyPr>
            <a:lstStyle/>
            <a:p>
              <a:endParaRPr sz="1500">
                <a:solidFill>
                  <a:schemeClr val="dk1"/>
                </a:solidFill>
                <a:latin typeface="Lato"/>
                <a:ea typeface="Lato"/>
                <a:cs typeface="Lato"/>
                <a:sym typeface="Lato"/>
              </a:endParaRPr>
            </a:p>
          </p:txBody>
        </p:sp>
        <p:sp>
          <p:nvSpPr>
            <p:cNvPr id="18" name="Shape 4837"/>
            <p:cNvSpPr/>
            <p:nvPr/>
          </p:nvSpPr>
          <p:spPr>
            <a:xfrm>
              <a:off x="5100179" y="4763915"/>
              <a:ext cx="374204" cy="374204"/>
            </a:xfrm>
            <a:custGeom>
              <a:avLst/>
              <a:gdLst/>
              <a:ahLst/>
              <a:cxnLst/>
              <a:rect l="0" t="0" r="0" b="0"/>
              <a:pathLst>
                <a:path w="120000" h="120000" extrusionOk="0">
                  <a:moveTo>
                    <a:pt x="81816" y="76361"/>
                  </a:moveTo>
                  <a:cubicBezTo>
                    <a:pt x="81816" y="79372"/>
                    <a:pt x="79372" y="81816"/>
                    <a:pt x="76361" y="81816"/>
                  </a:cubicBezTo>
                  <a:lnTo>
                    <a:pt x="43638" y="81816"/>
                  </a:lnTo>
                  <a:cubicBezTo>
                    <a:pt x="40627" y="81816"/>
                    <a:pt x="38183" y="79372"/>
                    <a:pt x="38183" y="76361"/>
                  </a:cubicBezTo>
                  <a:lnTo>
                    <a:pt x="38183" y="57272"/>
                  </a:lnTo>
                  <a:lnTo>
                    <a:pt x="43911" y="57272"/>
                  </a:lnTo>
                  <a:cubicBezTo>
                    <a:pt x="43761" y="58166"/>
                    <a:pt x="43638" y="59066"/>
                    <a:pt x="43638" y="60000"/>
                  </a:cubicBezTo>
                  <a:cubicBezTo>
                    <a:pt x="43638" y="69038"/>
                    <a:pt x="50961" y="76361"/>
                    <a:pt x="60000" y="76361"/>
                  </a:cubicBezTo>
                  <a:cubicBezTo>
                    <a:pt x="69033" y="76361"/>
                    <a:pt x="76361" y="69038"/>
                    <a:pt x="76361" y="60000"/>
                  </a:cubicBezTo>
                  <a:cubicBezTo>
                    <a:pt x="76361" y="59066"/>
                    <a:pt x="76238" y="58166"/>
                    <a:pt x="76088" y="57272"/>
                  </a:cubicBezTo>
                  <a:lnTo>
                    <a:pt x="81816" y="57272"/>
                  </a:lnTo>
                  <a:cubicBezTo>
                    <a:pt x="81816" y="57272"/>
                    <a:pt x="81816" y="76361"/>
                    <a:pt x="81816" y="76361"/>
                  </a:cubicBezTo>
                  <a:close/>
                  <a:moveTo>
                    <a:pt x="60000" y="49088"/>
                  </a:moveTo>
                  <a:cubicBezTo>
                    <a:pt x="66022" y="49088"/>
                    <a:pt x="70911" y="53977"/>
                    <a:pt x="70911" y="60000"/>
                  </a:cubicBezTo>
                  <a:cubicBezTo>
                    <a:pt x="70911" y="66022"/>
                    <a:pt x="66022" y="70911"/>
                    <a:pt x="60000" y="70911"/>
                  </a:cubicBezTo>
                  <a:cubicBezTo>
                    <a:pt x="53977" y="70911"/>
                    <a:pt x="49088" y="66022"/>
                    <a:pt x="49088" y="60000"/>
                  </a:cubicBezTo>
                  <a:cubicBezTo>
                    <a:pt x="49088" y="53977"/>
                    <a:pt x="53977" y="49088"/>
                    <a:pt x="60000" y="49088"/>
                  </a:cubicBezTo>
                  <a:moveTo>
                    <a:pt x="70911" y="40911"/>
                  </a:moveTo>
                  <a:lnTo>
                    <a:pt x="79088" y="40911"/>
                  </a:lnTo>
                  <a:lnTo>
                    <a:pt x="79088" y="49088"/>
                  </a:lnTo>
                  <a:lnTo>
                    <a:pt x="70911" y="49088"/>
                  </a:lnTo>
                  <a:cubicBezTo>
                    <a:pt x="70911" y="49088"/>
                    <a:pt x="70911" y="40911"/>
                    <a:pt x="70911" y="40911"/>
                  </a:cubicBezTo>
                  <a:close/>
                  <a:moveTo>
                    <a:pt x="76361" y="32727"/>
                  </a:moveTo>
                  <a:lnTo>
                    <a:pt x="43638" y="32727"/>
                  </a:lnTo>
                  <a:cubicBezTo>
                    <a:pt x="37611" y="32727"/>
                    <a:pt x="32727" y="37611"/>
                    <a:pt x="32727" y="43638"/>
                  </a:cubicBezTo>
                  <a:lnTo>
                    <a:pt x="32727" y="76361"/>
                  </a:lnTo>
                  <a:cubicBezTo>
                    <a:pt x="32727" y="82388"/>
                    <a:pt x="37611" y="87272"/>
                    <a:pt x="43638" y="87272"/>
                  </a:cubicBezTo>
                  <a:lnTo>
                    <a:pt x="76361" y="87272"/>
                  </a:lnTo>
                  <a:cubicBezTo>
                    <a:pt x="82388" y="87272"/>
                    <a:pt x="87272" y="82388"/>
                    <a:pt x="87272" y="76361"/>
                  </a:cubicBezTo>
                  <a:lnTo>
                    <a:pt x="87272" y="43638"/>
                  </a:lnTo>
                  <a:cubicBezTo>
                    <a:pt x="87272" y="37611"/>
                    <a:pt x="82388" y="32727"/>
                    <a:pt x="76361" y="32727"/>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chemeClr val="accent1">
                <a:lumMod val="75000"/>
              </a:schemeClr>
            </a:solidFill>
            <a:ln>
              <a:noFill/>
            </a:ln>
          </p:spPr>
          <p:txBody>
            <a:bodyPr lIns="19038" tIns="19038" rIns="19038" bIns="19038" anchor="ctr" anchorCtr="0">
              <a:noAutofit/>
            </a:bodyPr>
            <a:lstStyle/>
            <a:p>
              <a:endParaRPr sz="1500">
                <a:solidFill>
                  <a:schemeClr val="dk1"/>
                </a:solidFill>
                <a:latin typeface="Lato"/>
                <a:ea typeface="Lato"/>
                <a:cs typeface="Lato"/>
                <a:sym typeface="Lato"/>
              </a:endParaRPr>
            </a:p>
          </p:txBody>
        </p:sp>
        <p:sp>
          <p:nvSpPr>
            <p:cNvPr id="44" name="TextBox 43"/>
            <p:cNvSpPr txBox="1"/>
            <p:nvPr/>
          </p:nvSpPr>
          <p:spPr>
            <a:xfrm>
              <a:off x="5521331" y="4435758"/>
              <a:ext cx="1625515" cy="276999"/>
            </a:xfrm>
            <a:prstGeom prst="rect">
              <a:avLst/>
            </a:prstGeom>
            <a:noFill/>
          </p:spPr>
          <p:txBody>
            <a:bodyPr wrap="square" rtlCol="0">
              <a:spAutoFit/>
            </a:bodyPr>
            <a:lstStyle/>
            <a:p>
              <a:pPr algn="just"/>
              <a:r>
                <a:rPr lang="en-US" sz="1200" dirty="0" err="1"/>
                <a:t>tito.t.pasaribu</a:t>
              </a:r>
              <a:endParaRPr lang="en-US" sz="1200" dirty="0"/>
            </a:p>
          </p:txBody>
        </p:sp>
        <p:sp>
          <p:nvSpPr>
            <p:cNvPr id="45" name="TextBox 44"/>
            <p:cNvSpPr txBox="1"/>
            <p:nvPr/>
          </p:nvSpPr>
          <p:spPr>
            <a:xfrm>
              <a:off x="5521331" y="4767645"/>
              <a:ext cx="1625515" cy="276999"/>
            </a:xfrm>
            <a:prstGeom prst="rect">
              <a:avLst/>
            </a:prstGeom>
            <a:noFill/>
          </p:spPr>
          <p:txBody>
            <a:bodyPr wrap="square" rtlCol="0">
              <a:spAutoFit/>
            </a:bodyPr>
            <a:lstStyle/>
            <a:p>
              <a:pPr algn="just"/>
              <a:r>
                <a:rPr lang="en-US" sz="1200" dirty="0" err="1" smtClean="0"/>
                <a:t>pasaributito</a:t>
              </a:r>
              <a:endParaRPr lang="en-US" sz="1200" dirty="0"/>
            </a:p>
          </p:txBody>
        </p:sp>
        <p:sp>
          <p:nvSpPr>
            <p:cNvPr id="46" name="TextBox 45"/>
            <p:cNvSpPr txBox="1"/>
            <p:nvPr/>
          </p:nvSpPr>
          <p:spPr>
            <a:xfrm>
              <a:off x="5518789" y="5169850"/>
              <a:ext cx="1625515" cy="276999"/>
            </a:xfrm>
            <a:prstGeom prst="rect">
              <a:avLst/>
            </a:prstGeom>
            <a:noFill/>
          </p:spPr>
          <p:txBody>
            <a:bodyPr wrap="square" rtlCol="0">
              <a:spAutoFit/>
            </a:bodyPr>
            <a:lstStyle/>
            <a:p>
              <a:pPr algn="just"/>
              <a:r>
                <a:rPr lang="en-US" sz="1200" dirty="0"/>
                <a:t>@</a:t>
              </a:r>
              <a:r>
                <a:rPr lang="en-US" sz="1200" dirty="0" err="1" smtClean="0"/>
                <a:t>pasaributito</a:t>
              </a:r>
              <a:endParaRPr lang="en-US" sz="1200" dirty="0"/>
            </a:p>
          </p:txBody>
        </p:sp>
        <p:pic>
          <p:nvPicPr>
            <p:cNvPr id="48" name="Picture 47"/>
            <p:cNvPicPr>
              <a:picLocks noChangeAspect="1"/>
            </p:cNvPicPr>
            <p:nvPr/>
          </p:nvPicPr>
          <p:blipFill rotWithShape="1">
            <a:blip r:embed="rId3" cstate="print">
              <a:extLst>
                <a:ext uri="{28A0092B-C50C-407E-A947-70E740481C1C}">
                  <a14:useLocalDpi xmlns:a14="http://schemas.microsoft.com/office/drawing/2010/main" val="0"/>
                </a:ext>
              </a:extLst>
            </a:blip>
            <a:srcRect l="11495" t="13176" r="11547" b="11240"/>
            <a:stretch/>
          </p:blipFill>
          <p:spPr>
            <a:xfrm>
              <a:off x="5124047" y="5524383"/>
              <a:ext cx="326467" cy="320637"/>
            </a:xfrm>
            <a:prstGeom prst="rect">
              <a:avLst/>
            </a:prstGeom>
          </p:spPr>
        </p:pic>
        <p:sp>
          <p:nvSpPr>
            <p:cNvPr id="49" name="TextBox 48"/>
            <p:cNvSpPr txBox="1"/>
            <p:nvPr/>
          </p:nvSpPr>
          <p:spPr>
            <a:xfrm>
              <a:off x="5522812" y="5546201"/>
              <a:ext cx="1265192" cy="276999"/>
            </a:xfrm>
            <a:prstGeom prst="rect">
              <a:avLst/>
            </a:prstGeom>
            <a:noFill/>
          </p:spPr>
          <p:txBody>
            <a:bodyPr wrap="square" rtlCol="0">
              <a:spAutoFit/>
            </a:bodyPr>
            <a:lstStyle/>
            <a:p>
              <a:pPr algn="just"/>
              <a:r>
                <a:rPr lang="en-US" sz="1200" dirty="0" err="1" smtClean="0"/>
                <a:t>titotamaro</a:t>
              </a:r>
              <a:endParaRPr lang="en-US" sz="1200" dirty="0"/>
            </a:p>
          </p:txBody>
        </p:sp>
      </p:grpSp>
      <p:cxnSp>
        <p:nvCxnSpPr>
          <p:cNvPr id="52" name="Straight Connector 51"/>
          <p:cNvCxnSpPr/>
          <p:nvPr/>
        </p:nvCxnSpPr>
        <p:spPr>
          <a:xfrm>
            <a:off x="404838" y="1000233"/>
            <a:ext cx="724962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3343081" y="4825251"/>
            <a:ext cx="2386340" cy="1558810"/>
            <a:chOff x="3357871" y="5009289"/>
            <a:chExt cx="2125974" cy="1558810"/>
          </a:xfrm>
        </p:grpSpPr>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7871" y="5561855"/>
              <a:ext cx="438490" cy="438490"/>
            </a:xfrm>
            <a:prstGeom prst="rect">
              <a:avLst/>
            </a:prstGeom>
          </p:spPr>
        </p:pic>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7871" y="6132655"/>
              <a:ext cx="435444" cy="435444"/>
            </a:xfrm>
            <a:prstGeom prst="rect">
              <a:avLst/>
            </a:prstGeom>
          </p:spPr>
        </p:pic>
        <p:pic>
          <p:nvPicPr>
            <p:cNvPr id="55" name="Picture 5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7321" y="5009289"/>
              <a:ext cx="409041" cy="409041"/>
            </a:xfrm>
            <a:prstGeom prst="rect">
              <a:avLst/>
            </a:prstGeom>
          </p:spPr>
        </p:pic>
        <p:sp>
          <p:nvSpPr>
            <p:cNvPr id="56" name="TextBox 55"/>
            <p:cNvSpPr txBox="1"/>
            <p:nvPr/>
          </p:nvSpPr>
          <p:spPr>
            <a:xfrm>
              <a:off x="3858330" y="5075309"/>
              <a:ext cx="1625515" cy="461665"/>
            </a:xfrm>
            <a:prstGeom prst="rect">
              <a:avLst/>
            </a:prstGeom>
            <a:noFill/>
          </p:spPr>
          <p:txBody>
            <a:bodyPr wrap="square" rtlCol="0">
              <a:spAutoFit/>
            </a:bodyPr>
            <a:lstStyle/>
            <a:p>
              <a:r>
                <a:rPr lang="en-US" sz="1200" dirty="0" smtClean="0"/>
                <a:t>tito.tamaro2@gmail.com</a:t>
              </a:r>
              <a:endParaRPr lang="en-US" sz="1200" dirty="0"/>
            </a:p>
          </p:txBody>
        </p:sp>
        <p:sp>
          <p:nvSpPr>
            <p:cNvPr id="57" name="TextBox 56"/>
            <p:cNvSpPr txBox="1"/>
            <p:nvPr/>
          </p:nvSpPr>
          <p:spPr>
            <a:xfrm>
              <a:off x="3823298" y="5605667"/>
              <a:ext cx="1625515" cy="461665"/>
            </a:xfrm>
            <a:prstGeom prst="rect">
              <a:avLst/>
            </a:prstGeom>
            <a:noFill/>
          </p:spPr>
          <p:txBody>
            <a:bodyPr wrap="square" rtlCol="0">
              <a:spAutoFit/>
            </a:bodyPr>
            <a:lstStyle/>
            <a:p>
              <a:r>
                <a:rPr lang="en-US" sz="1200" dirty="0" err="1" smtClean="0"/>
                <a:t>Jl</a:t>
              </a:r>
              <a:r>
                <a:rPr lang="en-US" sz="1200" dirty="0" smtClean="0"/>
                <a:t> </a:t>
              </a:r>
              <a:r>
                <a:rPr lang="en-US" sz="1200" dirty="0" err="1" smtClean="0"/>
                <a:t>Panembakan</a:t>
              </a:r>
              <a:r>
                <a:rPr lang="en-US" sz="1200" dirty="0" smtClean="0"/>
                <a:t> Utara no 92 A </a:t>
              </a:r>
              <a:r>
                <a:rPr lang="en-US" sz="1200" dirty="0" err="1" smtClean="0"/>
                <a:t>Cimahi</a:t>
              </a:r>
              <a:endParaRPr lang="en-US" sz="1200" dirty="0"/>
            </a:p>
          </p:txBody>
        </p:sp>
        <p:sp>
          <p:nvSpPr>
            <p:cNvPr id="58" name="TextBox 57"/>
            <p:cNvSpPr txBox="1"/>
            <p:nvPr/>
          </p:nvSpPr>
          <p:spPr>
            <a:xfrm>
              <a:off x="3793315" y="6211878"/>
              <a:ext cx="1625515" cy="276999"/>
            </a:xfrm>
            <a:prstGeom prst="rect">
              <a:avLst/>
            </a:prstGeom>
            <a:noFill/>
          </p:spPr>
          <p:txBody>
            <a:bodyPr wrap="square" rtlCol="0">
              <a:spAutoFit/>
            </a:bodyPr>
            <a:lstStyle/>
            <a:p>
              <a:r>
                <a:rPr lang="en-US" sz="1200" dirty="0" smtClean="0"/>
                <a:t>+6281320977863</a:t>
              </a:r>
              <a:endParaRPr lang="en-US" sz="1200" dirty="0"/>
            </a:p>
          </p:txBody>
        </p:sp>
      </p:grpSp>
      <p:cxnSp>
        <p:nvCxnSpPr>
          <p:cNvPr id="60" name="Straight Connector 59"/>
          <p:cNvCxnSpPr/>
          <p:nvPr/>
        </p:nvCxnSpPr>
        <p:spPr>
          <a:xfrm>
            <a:off x="424015" y="2007655"/>
            <a:ext cx="72496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34549" y="3323842"/>
            <a:ext cx="72496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434549" y="4697445"/>
            <a:ext cx="72496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53571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267808" y="1089568"/>
            <a:ext cx="2363189" cy="461665"/>
          </a:xfrm>
          <a:prstGeom prst="rect">
            <a:avLst/>
          </a:prstGeom>
          <a:noFill/>
        </p:spPr>
        <p:txBody>
          <a:bodyPr wrap="square" rtlCol="0">
            <a:spAutoFit/>
          </a:bodyPr>
          <a:lstStyle/>
          <a:p>
            <a:r>
              <a:rPr lang="en-US" sz="2400" dirty="0" smtClean="0">
                <a:solidFill>
                  <a:schemeClr val="bg1"/>
                </a:solidFill>
              </a:rPr>
              <a:t>SeriousDlqin2yrs</a:t>
            </a:r>
            <a:endParaRPr lang="en-US" sz="2400" dirty="0">
              <a:solidFill>
                <a:schemeClr val="bg1"/>
              </a:solidFill>
            </a:endParaRPr>
          </a:p>
        </p:txBody>
      </p:sp>
      <p:sp>
        <p:nvSpPr>
          <p:cNvPr id="13" name="TextBox 12"/>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4" name="TextBox 13"/>
          <p:cNvSpPr txBox="1"/>
          <p:nvPr/>
        </p:nvSpPr>
        <p:spPr>
          <a:xfrm>
            <a:off x="510639" y="156550"/>
            <a:ext cx="11210306" cy="1446550"/>
          </a:xfrm>
          <a:prstGeom prst="rect">
            <a:avLst/>
          </a:prstGeom>
          <a:noFill/>
        </p:spPr>
        <p:txBody>
          <a:bodyPr wrap="square" rtlCol="0">
            <a:spAutoFit/>
          </a:bodyPr>
          <a:lstStyle/>
          <a:p>
            <a:pPr lvl="0" algn="ctr">
              <a:defRPr/>
            </a:pPr>
            <a:r>
              <a:rPr lang="en-GB" sz="4400" b="1" dirty="0" smtClean="0">
                <a:solidFill>
                  <a:schemeClr val="tx2"/>
                </a:solidFill>
                <a:latin typeface="Noto Sans" panose="020B0502040504020204" pitchFamily="34"/>
                <a:ea typeface="Noto Sans" panose="020B0502040504020204" pitchFamily="34"/>
                <a:cs typeface="Noto Sans" panose="020B0502040504020204" pitchFamily="34"/>
              </a:rPr>
              <a:t>EDA - NumberOfTime30-59DaysPastDueNotWorse</a:t>
            </a:r>
            <a:endParaRPr kumimoji="0" lang="en-GB" sz="44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2" name="Picture 1"/>
          <p:cNvPicPr>
            <a:picLocks noChangeAspect="1"/>
          </p:cNvPicPr>
          <p:nvPr/>
        </p:nvPicPr>
        <p:blipFill>
          <a:blip r:embed="rId2"/>
          <a:stretch>
            <a:fillRect/>
          </a:stretch>
        </p:blipFill>
        <p:spPr>
          <a:xfrm>
            <a:off x="1029432" y="1745344"/>
            <a:ext cx="3082334" cy="1954331"/>
          </a:xfrm>
          <a:prstGeom prst="rect">
            <a:avLst/>
          </a:prstGeom>
        </p:spPr>
      </p:pic>
      <p:pic>
        <p:nvPicPr>
          <p:cNvPr id="6" name="Picture 5"/>
          <p:cNvPicPr>
            <a:picLocks noChangeAspect="1"/>
          </p:cNvPicPr>
          <p:nvPr/>
        </p:nvPicPr>
        <p:blipFill>
          <a:blip r:embed="rId3"/>
          <a:stretch>
            <a:fillRect/>
          </a:stretch>
        </p:blipFill>
        <p:spPr>
          <a:xfrm>
            <a:off x="1196087" y="3744204"/>
            <a:ext cx="2749023" cy="2699933"/>
          </a:xfrm>
          <a:prstGeom prst="rect">
            <a:avLst/>
          </a:prstGeom>
        </p:spPr>
      </p:pic>
      <p:sp>
        <p:nvSpPr>
          <p:cNvPr id="3" name="TextBox 2"/>
          <p:cNvSpPr txBox="1"/>
          <p:nvPr/>
        </p:nvSpPr>
        <p:spPr>
          <a:xfrm>
            <a:off x="4639407" y="1940775"/>
            <a:ext cx="6867783" cy="4204356"/>
          </a:xfrm>
          <a:prstGeom prst="rect">
            <a:avLst/>
          </a:prstGeom>
          <a:noFill/>
        </p:spPr>
        <p:txBody>
          <a:bodyPr wrap="square" rtlCol="0">
            <a:spAutoFit/>
          </a:bodyPr>
          <a:lstStyle/>
          <a:p>
            <a:pPr>
              <a:lnSpc>
                <a:spcPct val="150000"/>
              </a:lnSpc>
            </a:pPr>
            <a:r>
              <a:rPr lang="en-US" dirty="0"/>
              <a:t>Features NumberOfTime30-59DaysPastDueNotWorse </a:t>
            </a:r>
            <a:r>
              <a:rPr lang="en-US" dirty="0" err="1"/>
              <a:t>bernilai</a:t>
            </a:r>
            <a:r>
              <a:rPr lang="en-US" dirty="0"/>
              <a:t> </a:t>
            </a:r>
            <a:r>
              <a:rPr lang="en-US" dirty="0" err="1"/>
              <a:t>bilangan</a:t>
            </a:r>
            <a:r>
              <a:rPr lang="en-US" dirty="0"/>
              <a:t> </a:t>
            </a:r>
            <a:r>
              <a:rPr lang="en-US" dirty="0" err="1"/>
              <a:t>bulat</a:t>
            </a:r>
            <a:r>
              <a:rPr lang="en-US" dirty="0"/>
              <a:t> yang </a:t>
            </a:r>
            <a:r>
              <a:rPr lang="en-US" dirty="0" err="1"/>
              <a:t>menyatakan</a:t>
            </a:r>
            <a:r>
              <a:rPr lang="en-US" dirty="0"/>
              <a:t> </a:t>
            </a:r>
            <a:r>
              <a:rPr lang="en-US" dirty="0" err="1"/>
              <a:t>berapa</a:t>
            </a:r>
            <a:r>
              <a:rPr lang="en-US" dirty="0"/>
              <a:t> kali customer </a:t>
            </a:r>
            <a:r>
              <a:rPr lang="en-US" dirty="0" err="1"/>
              <a:t>mengalami</a:t>
            </a:r>
            <a:r>
              <a:rPr lang="en-US" dirty="0"/>
              <a:t> </a:t>
            </a:r>
            <a:r>
              <a:rPr lang="en-US" dirty="0" err="1"/>
              <a:t>keterlambatan</a:t>
            </a:r>
            <a:r>
              <a:rPr lang="en-US" dirty="0"/>
              <a:t> </a:t>
            </a:r>
            <a:r>
              <a:rPr lang="en-US" dirty="0" err="1"/>
              <a:t>bayar</a:t>
            </a:r>
            <a:r>
              <a:rPr lang="en-US" dirty="0"/>
              <a:t> </a:t>
            </a:r>
            <a:r>
              <a:rPr lang="en-US" dirty="0" err="1"/>
              <a:t>dalam</a:t>
            </a:r>
            <a:r>
              <a:rPr lang="en-US" dirty="0"/>
              <a:t> </a:t>
            </a:r>
            <a:r>
              <a:rPr lang="en-US" dirty="0" err="1"/>
              <a:t>kurun</a:t>
            </a:r>
            <a:r>
              <a:rPr lang="en-US" dirty="0"/>
              <a:t> </a:t>
            </a:r>
            <a:r>
              <a:rPr lang="en-US" dirty="0" err="1"/>
              <a:t>waktu</a:t>
            </a:r>
            <a:r>
              <a:rPr lang="en-US" dirty="0"/>
              <a:t> 30-59 </a:t>
            </a:r>
            <a:r>
              <a:rPr lang="en-US" dirty="0" err="1"/>
              <a:t>hari</a:t>
            </a:r>
            <a:r>
              <a:rPr lang="en-US" dirty="0"/>
              <a:t>. </a:t>
            </a:r>
            <a:r>
              <a:rPr lang="en-US" dirty="0" err="1"/>
              <a:t>Dalam</a:t>
            </a:r>
            <a:r>
              <a:rPr lang="en-US" dirty="0"/>
              <a:t> </a:t>
            </a:r>
            <a:r>
              <a:rPr lang="en-US" dirty="0" err="1"/>
              <a:t>tabel</a:t>
            </a:r>
            <a:r>
              <a:rPr lang="en-US" dirty="0"/>
              <a:t> </a:t>
            </a:r>
            <a:r>
              <a:rPr lang="en-US" dirty="0" err="1"/>
              <a:t>ditemukan</a:t>
            </a:r>
            <a:r>
              <a:rPr lang="en-US" dirty="0"/>
              <a:t> </a:t>
            </a:r>
            <a:r>
              <a:rPr lang="en-US" dirty="0" err="1"/>
              <a:t>nilai</a:t>
            </a:r>
            <a:r>
              <a:rPr lang="en-US" dirty="0"/>
              <a:t> median 0, </a:t>
            </a:r>
            <a:r>
              <a:rPr lang="en-US" dirty="0" err="1"/>
              <a:t>hal</a:t>
            </a:r>
            <a:r>
              <a:rPr lang="en-US" dirty="0"/>
              <a:t> </a:t>
            </a:r>
            <a:r>
              <a:rPr lang="en-US" dirty="0" err="1"/>
              <a:t>ini</a:t>
            </a:r>
            <a:r>
              <a:rPr lang="en-US" dirty="0"/>
              <a:t> </a:t>
            </a:r>
            <a:r>
              <a:rPr lang="en-US" dirty="0" err="1"/>
              <a:t>disebabkan</a:t>
            </a:r>
            <a:r>
              <a:rPr lang="en-US" dirty="0"/>
              <a:t> </a:t>
            </a:r>
            <a:r>
              <a:rPr lang="en-US" dirty="0" err="1"/>
              <a:t>karena</a:t>
            </a:r>
            <a:r>
              <a:rPr lang="en-US" dirty="0"/>
              <a:t> </a:t>
            </a:r>
            <a:r>
              <a:rPr lang="en-US" dirty="0" err="1"/>
              <a:t>banyaknya</a:t>
            </a:r>
            <a:r>
              <a:rPr lang="en-US" dirty="0"/>
              <a:t> </a:t>
            </a:r>
            <a:r>
              <a:rPr lang="en-US" dirty="0" err="1"/>
              <a:t>nilai</a:t>
            </a:r>
            <a:r>
              <a:rPr lang="en-US" dirty="0"/>
              <a:t> 0 </a:t>
            </a:r>
            <a:r>
              <a:rPr lang="en-US" dirty="0" err="1"/>
              <a:t>pada</a:t>
            </a:r>
            <a:r>
              <a:rPr lang="en-US" dirty="0"/>
              <a:t> features </a:t>
            </a:r>
            <a:r>
              <a:rPr lang="en-US" dirty="0" err="1"/>
              <a:t>ini</a:t>
            </a:r>
            <a:r>
              <a:rPr lang="en-US" dirty="0"/>
              <a:t> </a:t>
            </a:r>
            <a:endParaRPr lang="en-US" dirty="0" smtClean="0"/>
          </a:p>
          <a:p>
            <a:pPr>
              <a:lnSpc>
                <a:spcPct val="150000"/>
              </a:lnSpc>
            </a:pPr>
            <a:endParaRPr lang="en-US" dirty="0"/>
          </a:p>
          <a:p>
            <a:pPr>
              <a:lnSpc>
                <a:spcPct val="150000"/>
              </a:lnSpc>
            </a:pPr>
            <a:r>
              <a:rPr lang="en-US" dirty="0" err="1" smtClean="0"/>
              <a:t>Selanjutnya</a:t>
            </a:r>
            <a:r>
              <a:rPr lang="en-US" dirty="0" smtClean="0"/>
              <a:t> </a:t>
            </a:r>
            <a:r>
              <a:rPr lang="en-US" dirty="0"/>
              <a:t>data </a:t>
            </a:r>
            <a:r>
              <a:rPr lang="en-US" dirty="0" err="1"/>
              <a:t>ini</a:t>
            </a:r>
            <a:r>
              <a:rPr lang="en-US" dirty="0"/>
              <a:t> di binning </a:t>
            </a:r>
            <a:r>
              <a:rPr lang="en-US" dirty="0" err="1"/>
              <a:t>dengan</a:t>
            </a:r>
            <a:r>
              <a:rPr lang="en-US" dirty="0"/>
              <a:t> interval 3 </a:t>
            </a:r>
            <a:r>
              <a:rPr lang="en-US" dirty="0" err="1"/>
              <a:t>poin</a:t>
            </a:r>
            <a:r>
              <a:rPr lang="en-US" dirty="0"/>
              <a:t>, </a:t>
            </a:r>
            <a:r>
              <a:rPr lang="en-US" dirty="0" err="1"/>
              <a:t>terdapat</a:t>
            </a:r>
            <a:r>
              <a:rPr lang="en-US" dirty="0"/>
              <a:t> </a:t>
            </a:r>
            <a:r>
              <a:rPr lang="en-US" dirty="0" err="1"/>
              <a:t>kekosongan</a:t>
            </a:r>
            <a:r>
              <a:rPr lang="en-US" dirty="0"/>
              <a:t> data </a:t>
            </a:r>
            <a:r>
              <a:rPr lang="en-US" dirty="0" err="1"/>
              <a:t>pada</a:t>
            </a:r>
            <a:r>
              <a:rPr lang="en-US" dirty="0"/>
              <a:t> interval 27 </a:t>
            </a:r>
            <a:r>
              <a:rPr lang="en-US" dirty="0" err="1"/>
              <a:t>sampai</a:t>
            </a:r>
            <a:r>
              <a:rPr lang="en-US" dirty="0"/>
              <a:t> 90 </a:t>
            </a:r>
            <a:r>
              <a:rPr lang="en-US" dirty="0" err="1"/>
              <a:t>sehingga</a:t>
            </a:r>
            <a:r>
              <a:rPr lang="en-US" dirty="0"/>
              <a:t> </a:t>
            </a:r>
            <a:r>
              <a:rPr lang="en-US" dirty="0" err="1"/>
              <a:t>terdapat</a:t>
            </a:r>
            <a:r>
              <a:rPr lang="en-US" dirty="0"/>
              <a:t> </a:t>
            </a:r>
            <a:r>
              <a:rPr lang="en-US" dirty="0" err="1"/>
              <a:t>loncatan</a:t>
            </a:r>
            <a:r>
              <a:rPr lang="en-US" dirty="0"/>
              <a:t> </a:t>
            </a:r>
            <a:r>
              <a:rPr lang="en-US" dirty="0" err="1"/>
              <a:t>dalam</a:t>
            </a:r>
            <a:r>
              <a:rPr lang="en-US" dirty="0"/>
              <a:t> </a:t>
            </a:r>
            <a:r>
              <a:rPr lang="en-US" dirty="0" err="1"/>
              <a:t>pengelompokannya</a:t>
            </a:r>
            <a:r>
              <a:rPr lang="en-US" dirty="0"/>
              <a:t>. Dari </a:t>
            </a:r>
            <a:r>
              <a:rPr lang="en-US" dirty="0" err="1"/>
              <a:t>tabel</a:t>
            </a:r>
            <a:r>
              <a:rPr lang="en-US" dirty="0"/>
              <a:t> </a:t>
            </a:r>
            <a:r>
              <a:rPr lang="en-US" dirty="0" err="1"/>
              <a:t>diatas</a:t>
            </a:r>
            <a:r>
              <a:rPr lang="en-US" dirty="0"/>
              <a:t> </a:t>
            </a:r>
            <a:r>
              <a:rPr lang="en-US" dirty="0" err="1"/>
              <a:t>diketahui</a:t>
            </a:r>
            <a:r>
              <a:rPr lang="en-US" dirty="0"/>
              <a:t> </a:t>
            </a:r>
            <a:r>
              <a:rPr lang="en-US" dirty="0" err="1"/>
              <a:t>kelompok</a:t>
            </a:r>
            <a:r>
              <a:rPr lang="en-US" dirty="0"/>
              <a:t> customer </a:t>
            </a:r>
            <a:r>
              <a:rPr lang="en-US" dirty="0" err="1"/>
              <a:t>dengan</a:t>
            </a:r>
            <a:r>
              <a:rPr lang="en-US" dirty="0"/>
              <a:t> </a:t>
            </a:r>
            <a:r>
              <a:rPr lang="en-US" dirty="0" err="1"/>
              <a:t>nilai</a:t>
            </a:r>
            <a:r>
              <a:rPr lang="en-US" dirty="0"/>
              <a:t> NumberOfTime30-59DaysPastDueNotWorse </a:t>
            </a:r>
            <a:r>
              <a:rPr lang="en-US" b="1" dirty="0"/>
              <a:t>0-3</a:t>
            </a:r>
            <a:r>
              <a:rPr lang="en-US" dirty="0"/>
              <a:t> </a:t>
            </a:r>
            <a:r>
              <a:rPr lang="en-US" dirty="0" err="1"/>
              <a:t>merupakan</a:t>
            </a:r>
            <a:r>
              <a:rPr lang="en-US" dirty="0"/>
              <a:t> yang paling </a:t>
            </a:r>
            <a:r>
              <a:rPr lang="en-US" dirty="0" err="1"/>
              <a:t>sering</a:t>
            </a:r>
            <a:r>
              <a:rPr lang="en-US" dirty="0"/>
              <a:t> </a:t>
            </a:r>
            <a:r>
              <a:rPr lang="en-US" dirty="0" err="1"/>
              <a:t>mengalami</a:t>
            </a:r>
            <a:r>
              <a:rPr lang="en-US" dirty="0"/>
              <a:t> </a:t>
            </a:r>
            <a:r>
              <a:rPr lang="en-US" dirty="0" err="1"/>
              <a:t>gagal</a:t>
            </a:r>
            <a:r>
              <a:rPr lang="en-US" dirty="0"/>
              <a:t> </a:t>
            </a:r>
            <a:r>
              <a:rPr lang="en-US" dirty="0" err="1"/>
              <a:t>bayar</a:t>
            </a:r>
            <a:r>
              <a:rPr lang="en-US" dirty="0"/>
              <a:t>.</a:t>
            </a:r>
          </a:p>
        </p:txBody>
      </p:sp>
      <p:sp>
        <p:nvSpPr>
          <p:cNvPr id="4" name="Rectangle 3"/>
          <p:cNvSpPr/>
          <p:nvPr/>
        </p:nvSpPr>
        <p:spPr>
          <a:xfrm>
            <a:off x="1876743" y="4738255"/>
            <a:ext cx="2068367" cy="3559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20552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267808" y="1089568"/>
            <a:ext cx="2363189" cy="461665"/>
          </a:xfrm>
          <a:prstGeom prst="rect">
            <a:avLst/>
          </a:prstGeom>
          <a:noFill/>
        </p:spPr>
        <p:txBody>
          <a:bodyPr wrap="square" rtlCol="0">
            <a:spAutoFit/>
          </a:bodyPr>
          <a:lstStyle/>
          <a:p>
            <a:r>
              <a:rPr lang="en-US" sz="2400" dirty="0" smtClean="0">
                <a:solidFill>
                  <a:schemeClr val="bg1"/>
                </a:solidFill>
              </a:rPr>
              <a:t>SeriousDlqin2yrs</a:t>
            </a:r>
            <a:endParaRPr lang="en-US" sz="2400" dirty="0">
              <a:solidFill>
                <a:schemeClr val="bg1"/>
              </a:solidFill>
            </a:endParaRPr>
          </a:p>
        </p:txBody>
      </p:sp>
      <p:sp>
        <p:nvSpPr>
          <p:cNvPr id="13" name="TextBox 12"/>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4" name="TextBox 13"/>
          <p:cNvSpPr txBox="1"/>
          <p:nvPr/>
        </p:nvSpPr>
        <p:spPr>
          <a:xfrm>
            <a:off x="510639" y="156550"/>
            <a:ext cx="11210306" cy="861774"/>
          </a:xfrm>
          <a:prstGeom prst="rect">
            <a:avLst/>
          </a:prstGeom>
          <a:noFill/>
        </p:spPr>
        <p:txBody>
          <a:bodyPr wrap="square" rtlCol="0">
            <a:spAutoFit/>
          </a:bodyPr>
          <a:lstStyle/>
          <a:p>
            <a:pPr lvl="0" algn="ctr">
              <a:defRPr/>
            </a:pPr>
            <a:r>
              <a:rPr lang="en-GB" sz="5000" b="1" dirty="0" smtClean="0">
                <a:solidFill>
                  <a:schemeClr val="tx2"/>
                </a:solidFill>
                <a:latin typeface="Noto Sans" panose="020B0502040504020204" pitchFamily="34"/>
                <a:ea typeface="Noto Sans" panose="020B0502040504020204" pitchFamily="34"/>
                <a:cs typeface="Noto Sans" panose="020B0502040504020204" pitchFamily="34"/>
              </a:rPr>
              <a:t>EDA - </a:t>
            </a:r>
            <a:r>
              <a:rPr lang="en-GB" sz="5000" b="1" dirty="0" err="1" smtClean="0">
                <a:solidFill>
                  <a:schemeClr val="tx2"/>
                </a:solidFill>
                <a:latin typeface="Noto Sans" panose="020B0502040504020204" pitchFamily="34"/>
                <a:ea typeface="Noto Sans" panose="020B0502040504020204" pitchFamily="34"/>
                <a:cs typeface="Noto Sans" panose="020B0502040504020204" pitchFamily="34"/>
              </a:rPr>
              <a:t>DebtRatio</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3" name="Picture 2"/>
          <p:cNvPicPr>
            <a:picLocks noChangeAspect="1"/>
          </p:cNvPicPr>
          <p:nvPr/>
        </p:nvPicPr>
        <p:blipFill>
          <a:blip r:embed="rId2"/>
          <a:stretch>
            <a:fillRect/>
          </a:stretch>
        </p:blipFill>
        <p:spPr>
          <a:xfrm>
            <a:off x="526392" y="1320400"/>
            <a:ext cx="2700701" cy="1565304"/>
          </a:xfrm>
          <a:prstGeom prst="rect">
            <a:avLst/>
          </a:prstGeom>
        </p:spPr>
      </p:pic>
      <p:pic>
        <p:nvPicPr>
          <p:cNvPr id="4" name="Picture 3"/>
          <p:cNvPicPr>
            <a:picLocks noChangeAspect="1"/>
          </p:cNvPicPr>
          <p:nvPr/>
        </p:nvPicPr>
        <p:blipFill>
          <a:blip r:embed="rId3"/>
          <a:stretch>
            <a:fillRect/>
          </a:stretch>
        </p:blipFill>
        <p:spPr>
          <a:xfrm>
            <a:off x="3392498" y="1237273"/>
            <a:ext cx="2723294" cy="4856541"/>
          </a:xfrm>
          <a:prstGeom prst="rect">
            <a:avLst/>
          </a:prstGeom>
        </p:spPr>
      </p:pic>
      <p:sp>
        <p:nvSpPr>
          <p:cNvPr id="2" name="TextBox 1"/>
          <p:cNvSpPr txBox="1"/>
          <p:nvPr/>
        </p:nvSpPr>
        <p:spPr>
          <a:xfrm>
            <a:off x="6240482" y="1237273"/>
            <a:ext cx="5854535" cy="5632311"/>
          </a:xfrm>
          <a:prstGeom prst="rect">
            <a:avLst/>
          </a:prstGeom>
          <a:noFill/>
        </p:spPr>
        <p:txBody>
          <a:bodyPr wrap="square" rtlCol="0">
            <a:spAutoFit/>
          </a:bodyPr>
          <a:lstStyle/>
          <a:p>
            <a:pPr>
              <a:lnSpc>
                <a:spcPct val="150000"/>
              </a:lnSpc>
            </a:pPr>
            <a:r>
              <a:rPr lang="en-US" sz="1600" dirty="0"/>
              <a:t>Debt Ratio </a:t>
            </a:r>
            <a:r>
              <a:rPr lang="en-US" sz="1600" dirty="0" err="1"/>
              <a:t>merupakan</a:t>
            </a:r>
            <a:r>
              <a:rPr lang="en-US" sz="1600" dirty="0"/>
              <a:t> </a:t>
            </a:r>
            <a:r>
              <a:rPr lang="en-US" sz="1600" dirty="0" err="1"/>
              <a:t>rasio</a:t>
            </a:r>
            <a:r>
              <a:rPr lang="en-US" sz="1600" dirty="0"/>
              <a:t> </a:t>
            </a:r>
            <a:r>
              <a:rPr lang="en-US" sz="1600" dirty="0" err="1"/>
              <a:t>jumlah</a:t>
            </a:r>
            <a:r>
              <a:rPr lang="en-US" sz="1600" dirty="0"/>
              <a:t> </a:t>
            </a:r>
            <a:r>
              <a:rPr lang="en-US" sz="1600" dirty="0" err="1"/>
              <a:t>tagihan</a:t>
            </a:r>
            <a:r>
              <a:rPr lang="en-US" sz="1600" dirty="0"/>
              <a:t> yang </a:t>
            </a:r>
            <a:r>
              <a:rPr lang="en-US" sz="1600" dirty="0" err="1"/>
              <a:t>harus</a:t>
            </a:r>
            <a:r>
              <a:rPr lang="en-US" sz="1600" dirty="0"/>
              <a:t> </a:t>
            </a:r>
            <a:r>
              <a:rPr lang="en-US" sz="1600" dirty="0" err="1"/>
              <a:t>dibayarkan</a:t>
            </a:r>
            <a:r>
              <a:rPr lang="en-US" sz="1600" dirty="0"/>
              <a:t> </a:t>
            </a:r>
            <a:r>
              <a:rPr lang="en-US" sz="1600" dirty="0" err="1"/>
              <a:t>terhadap</a:t>
            </a:r>
            <a:r>
              <a:rPr lang="en-US" sz="1600" dirty="0"/>
              <a:t> total </a:t>
            </a:r>
            <a:r>
              <a:rPr lang="en-US" sz="1600" dirty="0" err="1"/>
              <a:t>kredit</a:t>
            </a:r>
            <a:r>
              <a:rPr lang="en-US" sz="1600" dirty="0"/>
              <a:t>. </a:t>
            </a:r>
            <a:r>
              <a:rPr lang="en-US" sz="1600" dirty="0" err="1"/>
              <a:t>Seharusnya</a:t>
            </a:r>
            <a:r>
              <a:rPr lang="en-US" sz="1600" dirty="0"/>
              <a:t> </a:t>
            </a:r>
            <a:r>
              <a:rPr lang="en-US" sz="1600" dirty="0" err="1"/>
              <a:t>nilai</a:t>
            </a:r>
            <a:r>
              <a:rPr lang="en-US" sz="1600" dirty="0"/>
              <a:t> </a:t>
            </a:r>
            <a:r>
              <a:rPr lang="en-US" sz="1600" dirty="0" err="1"/>
              <a:t>ini</a:t>
            </a:r>
            <a:r>
              <a:rPr lang="en-US" sz="1600" dirty="0"/>
              <a:t> </a:t>
            </a:r>
            <a:r>
              <a:rPr lang="en-US" sz="1600" dirty="0" err="1"/>
              <a:t>dibawah</a:t>
            </a:r>
            <a:r>
              <a:rPr lang="en-US" sz="1600" dirty="0"/>
              <a:t> </a:t>
            </a:r>
            <a:r>
              <a:rPr lang="en-US" sz="1600" dirty="0" smtClean="0"/>
              <a:t>1 </a:t>
            </a:r>
            <a:r>
              <a:rPr lang="en-US" sz="1600" dirty="0" err="1"/>
              <a:t>namun</a:t>
            </a:r>
            <a:r>
              <a:rPr lang="en-US" sz="1600" dirty="0"/>
              <a:t> </a:t>
            </a:r>
            <a:r>
              <a:rPr lang="en-US" sz="1600" dirty="0" err="1"/>
              <a:t>ditemukan</a:t>
            </a:r>
            <a:r>
              <a:rPr lang="en-US" sz="1600" dirty="0"/>
              <a:t> </a:t>
            </a:r>
            <a:r>
              <a:rPr lang="en-US" sz="1600" dirty="0" err="1"/>
              <a:t>nilai</a:t>
            </a:r>
            <a:r>
              <a:rPr lang="en-US" sz="1600" dirty="0"/>
              <a:t> </a:t>
            </a:r>
            <a:r>
              <a:rPr lang="en-US" sz="1600" dirty="0" err="1"/>
              <a:t>diatas</a:t>
            </a:r>
            <a:r>
              <a:rPr lang="en-US" sz="1600" dirty="0"/>
              <a:t> 1 </a:t>
            </a:r>
            <a:r>
              <a:rPr lang="en-US" sz="1600" dirty="0" err="1"/>
              <a:t>bahkan</a:t>
            </a:r>
            <a:r>
              <a:rPr lang="en-US" sz="1600" dirty="0"/>
              <a:t> </a:t>
            </a:r>
            <a:r>
              <a:rPr lang="en-US" sz="1600" dirty="0" err="1"/>
              <a:t>sampai</a:t>
            </a:r>
            <a:r>
              <a:rPr lang="en-US" sz="1600" dirty="0"/>
              <a:t> di </a:t>
            </a:r>
            <a:r>
              <a:rPr lang="en-US" sz="1600" dirty="0" err="1"/>
              <a:t>angka</a:t>
            </a:r>
            <a:r>
              <a:rPr lang="en-US" sz="1600" dirty="0"/>
              <a:t> 329664, </a:t>
            </a:r>
            <a:r>
              <a:rPr lang="en-US" sz="1600" dirty="0" err="1"/>
              <a:t>hal</a:t>
            </a:r>
            <a:r>
              <a:rPr lang="en-US" sz="1600" dirty="0"/>
              <a:t> </a:t>
            </a:r>
            <a:r>
              <a:rPr lang="en-US" sz="1600" dirty="0" err="1"/>
              <a:t>ini</a:t>
            </a:r>
            <a:r>
              <a:rPr lang="en-US" sz="1600" dirty="0"/>
              <a:t> </a:t>
            </a:r>
            <a:r>
              <a:rPr lang="en-US" sz="1600" dirty="0" err="1"/>
              <a:t>dapat</a:t>
            </a:r>
            <a:r>
              <a:rPr lang="en-US" sz="1600" dirty="0"/>
              <a:t> </a:t>
            </a:r>
            <a:r>
              <a:rPr lang="en-US" sz="1600" dirty="0" err="1"/>
              <a:t>terjadi</a:t>
            </a:r>
            <a:r>
              <a:rPr lang="en-US" sz="1600" dirty="0"/>
              <a:t> </a:t>
            </a:r>
            <a:r>
              <a:rPr lang="en-US" sz="1600" dirty="0" err="1"/>
              <a:t>karena</a:t>
            </a:r>
            <a:r>
              <a:rPr lang="en-US" sz="1600" dirty="0"/>
              <a:t> </a:t>
            </a:r>
            <a:r>
              <a:rPr lang="en-US" sz="1600" dirty="0" err="1"/>
              <a:t>kesalahan</a:t>
            </a:r>
            <a:r>
              <a:rPr lang="en-US" sz="1600" dirty="0"/>
              <a:t> input </a:t>
            </a:r>
            <a:r>
              <a:rPr lang="en-US" sz="1600" dirty="0" smtClean="0"/>
              <a:t>data, </a:t>
            </a:r>
            <a:r>
              <a:rPr lang="en-US" sz="1600" dirty="0" err="1"/>
              <a:t>keterlambatan</a:t>
            </a:r>
            <a:r>
              <a:rPr lang="en-US" sz="1600" dirty="0"/>
              <a:t> </a:t>
            </a:r>
            <a:r>
              <a:rPr lang="en-US" sz="1600" dirty="0" err="1" smtClean="0"/>
              <a:t>bayar</a:t>
            </a:r>
            <a:r>
              <a:rPr lang="en-US" sz="1600" dirty="0" smtClean="0"/>
              <a:t>, </a:t>
            </a:r>
            <a:r>
              <a:rPr lang="en-US" sz="1600" dirty="0" err="1" smtClean="0"/>
              <a:t>kredit</a:t>
            </a:r>
            <a:r>
              <a:rPr lang="en-US" sz="1600" dirty="0" smtClean="0"/>
              <a:t> yang </a:t>
            </a:r>
            <a:r>
              <a:rPr lang="en-US" sz="1600" dirty="0" err="1" smtClean="0"/>
              <a:t>sudah</a:t>
            </a:r>
            <a:r>
              <a:rPr lang="en-US" sz="1600" dirty="0" smtClean="0"/>
              <a:t> </a:t>
            </a:r>
            <a:r>
              <a:rPr lang="en-US" sz="1600" dirty="0" err="1" smtClean="0"/>
              <a:t>mati</a:t>
            </a:r>
            <a:r>
              <a:rPr lang="en-US" sz="1600" dirty="0" smtClean="0"/>
              <a:t>, </a:t>
            </a:r>
            <a:r>
              <a:rPr lang="en-US" sz="1600" dirty="0" err="1" smtClean="0"/>
              <a:t>dll</a:t>
            </a:r>
            <a:r>
              <a:rPr lang="en-US" sz="1600" dirty="0" smtClean="0"/>
              <a:t>. </a:t>
            </a:r>
            <a:r>
              <a:rPr lang="en-US" sz="1600" dirty="0" err="1" smtClean="0"/>
              <a:t>Pada</a:t>
            </a:r>
            <a:r>
              <a:rPr lang="en-US" sz="1600" dirty="0" smtClean="0"/>
              <a:t> </a:t>
            </a:r>
            <a:r>
              <a:rPr lang="en-US" sz="1600" dirty="0" err="1"/>
              <a:t>tabel</a:t>
            </a:r>
            <a:r>
              <a:rPr lang="en-US" sz="1600" dirty="0"/>
              <a:t> </a:t>
            </a:r>
            <a:r>
              <a:rPr lang="en-US" sz="1600" dirty="0" err="1"/>
              <a:t>nilai</a:t>
            </a:r>
            <a:r>
              <a:rPr lang="en-US" sz="1600" dirty="0"/>
              <a:t> 42% </a:t>
            </a:r>
            <a:r>
              <a:rPr lang="en-US" sz="1600" dirty="0" err="1"/>
              <a:t>keatas</a:t>
            </a:r>
            <a:r>
              <a:rPr lang="en-US" sz="1600" dirty="0"/>
              <a:t> </a:t>
            </a:r>
            <a:r>
              <a:rPr lang="en-US" sz="1600" dirty="0" err="1"/>
              <a:t>untuk</a:t>
            </a:r>
            <a:r>
              <a:rPr lang="en-US" sz="1600" dirty="0"/>
              <a:t> DR </a:t>
            </a:r>
            <a:r>
              <a:rPr lang="en-US" sz="1600" dirty="0" err="1"/>
              <a:t>merupakan</a:t>
            </a:r>
            <a:r>
              <a:rPr lang="en-US" sz="1600" dirty="0"/>
              <a:t> </a:t>
            </a:r>
            <a:r>
              <a:rPr lang="en-US" sz="1600" dirty="0" err="1"/>
              <a:t>kelompok</a:t>
            </a:r>
            <a:r>
              <a:rPr lang="en-US" sz="1600" dirty="0"/>
              <a:t> customer yang </a:t>
            </a:r>
            <a:r>
              <a:rPr lang="en-US" sz="1600" dirty="0" err="1"/>
              <a:t>mengalami</a:t>
            </a:r>
            <a:r>
              <a:rPr lang="en-US" sz="1600" dirty="0"/>
              <a:t> </a:t>
            </a:r>
            <a:r>
              <a:rPr lang="en-US" sz="1600" dirty="0" err="1"/>
              <a:t>gagal</a:t>
            </a:r>
            <a:r>
              <a:rPr lang="en-US" sz="1600" dirty="0"/>
              <a:t> </a:t>
            </a:r>
            <a:r>
              <a:rPr lang="en-US" sz="1600" dirty="0" err="1"/>
              <a:t>bayar</a:t>
            </a:r>
            <a:r>
              <a:rPr lang="en-US" sz="1600" dirty="0"/>
              <a:t>, </a:t>
            </a:r>
            <a:r>
              <a:rPr lang="en-US" sz="1600" dirty="0" err="1"/>
              <a:t>sementara</a:t>
            </a:r>
            <a:r>
              <a:rPr lang="en-US" sz="1600" dirty="0"/>
              <a:t> </a:t>
            </a:r>
            <a:r>
              <a:rPr lang="en-US" sz="1600" dirty="0" err="1"/>
              <a:t>nilai</a:t>
            </a:r>
            <a:r>
              <a:rPr lang="en-US" sz="1600" dirty="0"/>
              <a:t> 36% </a:t>
            </a:r>
            <a:r>
              <a:rPr lang="en-US" sz="1600" dirty="0" err="1"/>
              <a:t>kebawah</a:t>
            </a:r>
            <a:r>
              <a:rPr lang="en-US" sz="1600" dirty="0"/>
              <a:t> </a:t>
            </a:r>
            <a:r>
              <a:rPr lang="en-US" sz="1600" dirty="0" err="1"/>
              <a:t>merupakan</a:t>
            </a:r>
            <a:r>
              <a:rPr lang="en-US" sz="1600" dirty="0"/>
              <a:t> </a:t>
            </a:r>
            <a:r>
              <a:rPr lang="en-US" sz="1600" dirty="0" err="1"/>
              <a:t>kelompok</a:t>
            </a:r>
            <a:r>
              <a:rPr lang="en-US" sz="1600" dirty="0"/>
              <a:t> customer yang </a:t>
            </a:r>
            <a:r>
              <a:rPr lang="en-US" sz="1600" dirty="0" err="1"/>
              <a:t>tidak</a:t>
            </a:r>
            <a:r>
              <a:rPr lang="en-US" sz="1600" dirty="0"/>
              <a:t>. FICO </a:t>
            </a:r>
            <a:r>
              <a:rPr lang="en-US" sz="1600" dirty="0" err="1"/>
              <a:t>sendiri</a:t>
            </a:r>
            <a:r>
              <a:rPr lang="en-US" sz="1600" dirty="0"/>
              <a:t> </a:t>
            </a:r>
            <a:r>
              <a:rPr lang="en-US" sz="1600" dirty="0" err="1"/>
              <a:t>memberikan</a:t>
            </a:r>
            <a:r>
              <a:rPr lang="en-US" sz="1600" dirty="0"/>
              <a:t> standard </a:t>
            </a:r>
            <a:r>
              <a:rPr lang="en-US" sz="1600" dirty="0" err="1"/>
              <a:t>bahwa</a:t>
            </a:r>
            <a:r>
              <a:rPr lang="en-US" sz="1600" dirty="0"/>
              <a:t> </a:t>
            </a:r>
            <a:r>
              <a:rPr lang="en-US" sz="1600" dirty="0" err="1"/>
              <a:t>nilai</a:t>
            </a:r>
            <a:r>
              <a:rPr lang="en-US" sz="1600" dirty="0"/>
              <a:t> DR yang </a:t>
            </a:r>
            <a:r>
              <a:rPr lang="en-US" sz="1600" dirty="0" err="1"/>
              <a:t>baik</a:t>
            </a:r>
            <a:r>
              <a:rPr lang="en-US" sz="1600" dirty="0"/>
              <a:t> </a:t>
            </a:r>
            <a:r>
              <a:rPr lang="en-US" sz="1600" dirty="0" err="1"/>
              <a:t>ada</a:t>
            </a:r>
            <a:r>
              <a:rPr lang="en-US" sz="1600" dirty="0"/>
              <a:t> di </a:t>
            </a:r>
            <a:r>
              <a:rPr lang="en-US" sz="1600" dirty="0" err="1"/>
              <a:t>angka</a:t>
            </a:r>
            <a:r>
              <a:rPr lang="en-US" sz="1600" dirty="0"/>
              <a:t> 30 %</a:t>
            </a:r>
          </a:p>
          <a:p>
            <a:pPr>
              <a:lnSpc>
                <a:spcPct val="150000"/>
              </a:lnSpc>
            </a:pPr>
            <a:r>
              <a:rPr lang="en-US" sz="1600" dirty="0"/>
              <a:t>Data </a:t>
            </a:r>
            <a:r>
              <a:rPr lang="en-US" sz="1600" dirty="0" err="1"/>
              <a:t>ini</a:t>
            </a:r>
            <a:r>
              <a:rPr lang="en-US" sz="1600" dirty="0"/>
              <a:t> </a:t>
            </a:r>
            <a:r>
              <a:rPr lang="en-US" sz="1600" dirty="0" err="1"/>
              <a:t>bisa</a:t>
            </a:r>
            <a:r>
              <a:rPr lang="en-US" sz="1600" dirty="0"/>
              <a:t> </a:t>
            </a:r>
            <a:r>
              <a:rPr lang="en-US" sz="1600" dirty="0" err="1"/>
              <a:t>dibuat</a:t>
            </a:r>
            <a:r>
              <a:rPr lang="en-US" sz="1600" dirty="0"/>
              <a:t> </a:t>
            </a:r>
            <a:r>
              <a:rPr lang="en-US" sz="1600" dirty="0" err="1"/>
              <a:t>lebih</a:t>
            </a:r>
            <a:r>
              <a:rPr lang="en-US" sz="1600" dirty="0"/>
              <a:t> </a:t>
            </a:r>
            <a:r>
              <a:rPr lang="en-US" sz="1600" dirty="0" err="1"/>
              <a:t>jelas</a:t>
            </a:r>
            <a:r>
              <a:rPr lang="en-US" sz="1600" dirty="0"/>
              <a:t> </a:t>
            </a:r>
            <a:r>
              <a:rPr lang="en-US" sz="1600" dirty="0" err="1"/>
              <a:t>dengan</a:t>
            </a:r>
            <a:r>
              <a:rPr lang="en-US" sz="1600" dirty="0"/>
              <a:t> </a:t>
            </a:r>
            <a:r>
              <a:rPr lang="en-US" sz="1600" dirty="0" err="1"/>
              <a:t>metode</a:t>
            </a:r>
            <a:r>
              <a:rPr lang="en-US" sz="1600" dirty="0"/>
              <a:t> binning, </a:t>
            </a:r>
            <a:r>
              <a:rPr lang="en-US" sz="1600" dirty="0" err="1"/>
              <a:t>dimana</a:t>
            </a:r>
            <a:r>
              <a:rPr lang="en-US" sz="1600" dirty="0"/>
              <a:t> </a:t>
            </a:r>
            <a:r>
              <a:rPr lang="en-US" sz="1600" dirty="0" err="1"/>
              <a:t>pengelompokkan</a:t>
            </a:r>
            <a:r>
              <a:rPr lang="en-US" sz="1600" dirty="0"/>
              <a:t> </a:t>
            </a:r>
            <a:r>
              <a:rPr lang="en-US" sz="1600" dirty="0" err="1"/>
              <a:t>dijadikan</a:t>
            </a:r>
            <a:r>
              <a:rPr lang="en-US" sz="1600" dirty="0"/>
              <a:t> per 2 </a:t>
            </a:r>
            <a:r>
              <a:rPr lang="en-US" sz="1600" dirty="0" err="1" smtClean="0"/>
              <a:t>poin</a:t>
            </a:r>
            <a:r>
              <a:rPr lang="en-US" sz="1600" dirty="0" smtClean="0"/>
              <a:t> </a:t>
            </a:r>
            <a:r>
              <a:rPr lang="en-US" sz="1600" dirty="0" err="1" smtClean="0"/>
              <a:t>sampai</a:t>
            </a:r>
            <a:r>
              <a:rPr lang="en-US" sz="1600" dirty="0" smtClean="0"/>
              <a:t> DR = 21. </a:t>
            </a:r>
            <a:r>
              <a:rPr lang="en-US" sz="1600" dirty="0" err="1"/>
              <a:t>Dalam</a:t>
            </a:r>
            <a:r>
              <a:rPr lang="en-US" sz="1600" dirty="0"/>
              <a:t> </a:t>
            </a:r>
            <a:r>
              <a:rPr lang="en-US" sz="1600" dirty="0" err="1"/>
              <a:t>tabel</a:t>
            </a:r>
            <a:r>
              <a:rPr lang="en-US" sz="1600" dirty="0"/>
              <a:t> </a:t>
            </a:r>
            <a:r>
              <a:rPr lang="en-US" sz="1600" dirty="0" err="1"/>
              <a:t>kelompok</a:t>
            </a:r>
            <a:r>
              <a:rPr lang="en-US" sz="1600" dirty="0"/>
              <a:t> DR 0-2 </a:t>
            </a:r>
            <a:r>
              <a:rPr lang="en-US" sz="1600" dirty="0" err="1"/>
              <a:t>merupakan</a:t>
            </a:r>
            <a:r>
              <a:rPr lang="en-US" sz="1600" dirty="0"/>
              <a:t> </a:t>
            </a:r>
            <a:r>
              <a:rPr lang="en-US" sz="1600" dirty="0" err="1"/>
              <a:t>kelompok</a:t>
            </a:r>
            <a:r>
              <a:rPr lang="en-US" sz="1600" dirty="0"/>
              <a:t> customer yang paling </a:t>
            </a:r>
            <a:r>
              <a:rPr lang="en-US" sz="1600" dirty="0" err="1"/>
              <a:t>banyak</a:t>
            </a:r>
            <a:r>
              <a:rPr lang="en-US" sz="1600" dirty="0"/>
              <a:t> </a:t>
            </a:r>
            <a:r>
              <a:rPr lang="en-US" sz="1600" dirty="0" err="1"/>
              <a:t>mengalami</a:t>
            </a:r>
            <a:r>
              <a:rPr lang="en-US" sz="1600" dirty="0"/>
              <a:t> </a:t>
            </a:r>
            <a:r>
              <a:rPr lang="en-US" sz="1600" dirty="0" err="1"/>
              <a:t>gagal</a:t>
            </a:r>
            <a:r>
              <a:rPr lang="en-US" sz="1600" dirty="0"/>
              <a:t> </a:t>
            </a:r>
            <a:r>
              <a:rPr lang="en-US" sz="1600" dirty="0" err="1"/>
              <a:t>bayar</a:t>
            </a:r>
            <a:r>
              <a:rPr lang="en-US" sz="1600" dirty="0"/>
              <a:t> </a:t>
            </a:r>
            <a:r>
              <a:rPr lang="en-US" sz="1600" dirty="0" err="1"/>
              <a:t>sebanyak</a:t>
            </a:r>
            <a:r>
              <a:rPr lang="en-US" sz="1600" dirty="0"/>
              <a:t> 5,5%, </a:t>
            </a:r>
            <a:r>
              <a:rPr lang="en-US" sz="1600" dirty="0" err="1"/>
              <a:t>ditemukan</a:t>
            </a:r>
            <a:r>
              <a:rPr lang="en-US" sz="1600" dirty="0"/>
              <a:t> </a:t>
            </a:r>
            <a:r>
              <a:rPr lang="en-US" sz="1600" dirty="0" err="1"/>
              <a:t>juga</a:t>
            </a:r>
            <a:r>
              <a:rPr lang="en-US" sz="1600" dirty="0"/>
              <a:t> </a:t>
            </a:r>
            <a:r>
              <a:rPr lang="en-US" sz="1600" dirty="0" err="1"/>
              <a:t>kelompok</a:t>
            </a:r>
            <a:r>
              <a:rPr lang="en-US" sz="1600" dirty="0"/>
              <a:t> customer yang </a:t>
            </a:r>
            <a:r>
              <a:rPr lang="en-US" sz="1600" dirty="0" err="1"/>
              <a:t>mengalami</a:t>
            </a:r>
            <a:r>
              <a:rPr lang="en-US" sz="1600" dirty="0"/>
              <a:t> </a:t>
            </a:r>
            <a:r>
              <a:rPr lang="en-US" sz="1600" dirty="0" err="1"/>
              <a:t>gagal</a:t>
            </a:r>
            <a:r>
              <a:rPr lang="en-US" sz="1600" dirty="0"/>
              <a:t> </a:t>
            </a:r>
            <a:r>
              <a:rPr lang="en-US" sz="1600" dirty="0" err="1"/>
              <a:t>bayar</a:t>
            </a:r>
            <a:r>
              <a:rPr lang="en-US" sz="1600" dirty="0"/>
              <a:t> </a:t>
            </a:r>
            <a:r>
              <a:rPr lang="en-US" sz="1600" dirty="0" err="1"/>
              <a:t>pada</a:t>
            </a:r>
            <a:r>
              <a:rPr lang="en-US" sz="1600" dirty="0"/>
              <a:t> </a:t>
            </a:r>
            <a:r>
              <a:rPr lang="en-US" sz="1600" dirty="0" err="1"/>
              <a:t>kelompok</a:t>
            </a:r>
            <a:r>
              <a:rPr lang="en-US" sz="1600" dirty="0"/>
              <a:t> DR &gt; </a:t>
            </a:r>
            <a:r>
              <a:rPr lang="en-US" sz="1600" dirty="0" smtClean="0"/>
              <a:t>21</a:t>
            </a:r>
            <a:r>
              <a:rPr lang="en-US" sz="1600" dirty="0"/>
              <a:t> </a:t>
            </a:r>
            <a:r>
              <a:rPr lang="en-US" sz="1600" dirty="0" err="1" smtClean="0"/>
              <a:t>walau</a:t>
            </a:r>
            <a:r>
              <a:rPr lang="en-US" sz="1600" dirty="0" smtClean="0"/>
              <a:t> </a:t>
            </a:r>
            <a:r>
              <a:rPr lang="en-US" sz="1600" dirty="0" err="1" smtClean="0"/>
              <a:t>jumlahnya</a:t>
            </a:r>
            <a:r>
              <a:rPr lang="en-US" sz="1600" dirty="0" smtClean="0"/>
              <a:t> </a:t>
            </a:r>
            <a:r>
              <a:rPr lang="en-US" sz="1600" dirty="0" err="1" smtClean="0"/>
              <a:t>dibawah</a:t>
            </a:r>
            <a:r>
              <a:rPr lang="en-US" sz="1600" dirty="0" smtClean="0"/>
              <a:t> 1%</a:t>
            </a:r>
            <a:endParaRPr lang="en-US" sz="1600" dirty="0"/>
          </a:p>
        </p:txBody>
      </p:sp>
    </p:spTree>
    <p:extLst>
      <p:ext uri="{BB962C8B-B14F-4D97-AF65-F5344CB8AC3E}">
        <p14:creationId xmlns:p14="http://schemas.microsoft.com/office/powerpoint/2010/main" val="26333173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267808" y="1089568"/>
            <a:ext cx="2363189" cy="461665"/>
          </a:xfrm>
          <a:prstGeom prst="rect">
            <a:avLst/>
          </a:prstGeom>
          <a:noFill/>
        </p:spPr>
        <p:txBody>
          <a:bodyPr wrap="square" rtlCol="0">
            <a:spAutoFit/>
          </a:bodyPr>
          <a:lstStyle/>
          <a:p>
            <a:r>
              <a:rPr lang="en-US" sz="2400" dirty="0" smtClean="0">
                <a:solidFill>
                  <a:schemeClr val="bg1"/>
                </a:solidFill>
              </a:rPr>
              <a:t>SeriousDlqin2yrs</a:t>
            </a:r>
            <a:endParaRPr lang="en-US" sz="2400" dirty="0">
              <a:solidFill>
                <a:schemeClr val="bg1"/>
              </a:solidFill>
            </a:endParaRPr>
          </a:p>
        </p:txBody>
      </p:sp>
      <p:sp>
        <p:nvSpPr>
          <p:cNvPr id="13" name="TextBox 12"/>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4" name="TextBox 13"/>
          <p:cNvSpPr txBox="1"/>
          <p:nvPr/>
        </p:nvSpPr>
        <p:spPr>
          <a:xfrm>
            <a:off x="510639" y="156550"/>
            <a:ext cx="11210306" cy="861774"/>
          </a:xfrm>
          <a:prstGeom prst="rect">
            <a:avLst/>
          </a:prstGeom>
          <a:noFill/>
        </p:spPr>
        <p:txBody>
          <a:bodyPr wrap="square" rtlCol="0">
            <a:spAutoFit/>
          </a:bodyPr>
          <a:lstStyle/>
          <a:p>
            <a:pPr lvl="0" algn="ctr">
              <a:defRPr/>
            </a:pPr>
            <a:r>
              <a:rPr lang="en-GB" sz="5000" b="1" dirty="0" smtClean="0">
                <a:solidFill>
                  <a:schemeClr val="tx2"/>
                </a:solidFill>
                <a:latin typeface="Noto Sans" panose="020B0502040504020204" pitchFamily="34"/>
                <a:ea typeface="Noto Sans" panose="020B0502040504020204" pitchFamily="34"/>
                <a:cs typeface="Noto Sans" panose="020B0502040504020204" pitchFamily="34"/>
              </a:rPr>
              <a:t>EDA - </a:t>
            </a:r>
            <a:r>
              <a:rPr lang="en-GB" sz="5000" b="1" dirty="0" err="1" smtClean="0">
                <a:solidFill>
                  <a:schemeClr val="tx2"/>
                </a:solidFill>
                <a:latin typeface="Noto Sans" panose="020B0502040504020204" pitchFamily="34"/>
                <a:ea typeface="Noto Sans" panose="020B0502040504020204" pitchFamily="34"/>
                <a:cs typeface="Noto Sans" panose="020B0502040504020204" pitchFamily="34"/>
              </a:rPr>
              <a:t>MonthlyIncome</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2" name="Picture 1"/>
          <p:cNvPicPr>
            <a:picLocks noChangeAspect="1"/>
          </p:cNvPicPr>
          <p:nvPr/>
        </p:nvPicPr>
        <p:blipFill>
          <a:blip r:embed="rId2"/>
          <a:stretch>
            <a:fillRect/>
          </a:stretch>
        </p:blipFill>
        <p:spPr>
          <a:xfrm>
            <a:off x="695642" y="1724670"/>
            <a:ext cx="2940281" cy="1683548"/>
          </a:xfrm>
          <a:prstGeom prst="rect">
            <a:avLst/>
          </a:prstGeom>
        </p:spPr>
      </p:pic>
      <p:pic>
        <p:nvPicPr>
          <p:cNvPr id="5" name="Picture 4"/>
          <p:cNvPicPr>
            <a:picLocks noChangeAspect="1"/>
          </p:cNvPicPr>
          <p:nvPr/>
        </p:nvPicPr>
        <p:blipFill>
          <a:blip r:embed="rId3"/>
          <a:stretch>
            <a:fillRect/>
          </a:stretch>
        </p:blipFill>
        <p:spPr>
          <a:xfrm>
            <a:off x="795655" y="3783566"/>
            <a:ext cx="2840268" cy="2077024"/>
          </a:xfrm>
          <a:prstGeom prst="rect">
            <a:avLst/>
          </a:prstGeom>
        </p:spPr>
      </p:pic>
      <p:sp>
        <p:nvSpPr>
          <p:cNvPr id="3" name="TextBox 2"/>
          <p:cNvSpPr txBox="1"/>
          <p:nvPr/>
        </p:nvSpPr>
        <p:spPr>
          <a:xfrm>
            <a:off x="4773881" y="2323305"/>
            <a:ext cx="6329548" cy="2169825"/>
          </a:xfrm>
          <a:prstGeom prst="rect">
            <a:avLst/>
          </a:prstGeom>
          <a:noFill/>
        </p:spPr>
        <p:txBody>
          <a:bodyPr wrap="square" rtlCol="0">
            <a:spAutoFit/>
          </a:bodyPr>
          <a:lstStyle/>
          <a:p>
            <a:pPr>
              <a:lnSpc>
                <a:spcPct val="150000"/>
              </a:lnSpc>
            </a:pPr>
            <a:r>
              <a:rPr lang="en-US" dirty="0" err="1"/>
              <a:t>Pada</a:t>
            </a:r>
            <a:r>
              <a:rPr lang="en-US" dirty="0"/>
              <a:t> features </a:t>
            </a:r>
            <a:r>
              <a:rPr lang="en-US" dirty="0" err="1"/>
              <a:t>MonthlyIncome</a:t>
            </a:r>
            <a:r>
              <a:rPr lang="en-US" dirty="0"/>
              <a:t>, customer yang paling </a:t>
            </a:r>
            <a:r>
              <a:rPr lang="en-US" dirty="0" err="1"/>
              <a:t>banyak</a:t>
            </a:r>
            <a:r>
              <a:rPr lang="en-US" dirty="0"/>
              <a:t> </a:t>
            </a:r>
            <a:r>
              <a:rPr lang="en-US" dirty="0" err="1"/>
              <a:t>mengalami</a:t>
            </a:r>
            <a:r>
              <a:rPr lang="en-US" dirty="0"/>
              <a:t> default </a:t>
            </a:r>
            <a:r>
              <a:rPr lang="en-US" dirty="0" err="1"/>
              <a:t>atau</a:t>
            </a:r>
            <a:r>
              <a:rPr lang="en-US" dirty="0"/>
              <a:t> </a:t>
            </a:r>
            <a:r>
              <a:rPr lang="en-US" dirty="0" err="1"/>
              <a:t>gagal</a:t>
            </a:r>
            <a:r>
              <a:rPr lang="en-US" dirty="0"/>
              <a:t> </a:t>
            </a:r>
            <a:r>
              <a:rPr lang="en-US" dirty="0" err="1"/>
              <a:t>bayar</a:t>
            </a:r>
            <a:r>
              <a:rPr lang="en-US" dirty="0"/>
              <a:t> </a:t>
            </a:r>
            <a:r>
              <a:rPr lang="en-US" dirty="0" err="1"/>
              <a:t>adalah</a:t>
            </a:r>
            <a:r>
              <a:rPr lang="en-US" dirty="0"/>
              <a:t> </a:t>
            </a:r>
            <a:r>
              <a:rPr lang="en-US" dirty="0" err="1"/>
              <a:t>kelompok</a:t>
            </a:r>
            <a:r>
              <a:rPr lang="en-US" dirty="0"/>
              <a:t> Monthly Income </a:t>
            </a:r>
            <a:r>
              <a:rPr lang="en-US" dirty="0" err="1"/>
              <a:t>dibawah</a:t>
            </a:r>
            <a:r>
              <a:rPr lang="en-US" dirty="0"/>
              <a:t> 50000 </a:t>
            </a:r>
            <a:r>
              <a:rPr lang="en-US" dirty="0" err="1"/>
              <a:t>yaitu</a:t>
            </a:r>
            <a:r>
              <a:rPr lang="en-US" dirty="0"/>
              <a:t> </a:t>
            </a:r>
            <a:r>
              <a:rPr lang="en-US" dirty="0" err="1"/>
              <a:t>sebanyak</a:t>
            </a:r>
            <a:r>
              <a:rPr lang="en-US" dirty="0"/>
              <a:t> 6.9%. Dari </a:t>
            </a:r>
            <a:r>
              <a:rPr lang="en-US" dirty="0" err="1"/>
              <a:t>tabel</a:t>
            </a:r>
            <a:r>
              <a:rPr lang="en-US" dirty="0"/>
              <a:t> </a:t>
            </a:r>
            <a:r>
              <a:rPr lang="en-US" dirty="0" err="1"/>
              <a:t>ini</a:t>
            </a:r>
            <a:r>
              <a:rPr lang="en-US" dirty="0"/>
              <a:t> </a:t>
            </a:r>
            <a:r>
              <a:rPr lang="en-US" dirty="0" err="1"/>
              <a:t>juga</a:t>
            </a:r>
            <a:r>
              <a:rPr lang="en-US" dirty="0"/>
              <a:t> </a:t>
            </a:r>
            <a:r>
              <a:rPr lang="en-US" dirty="0" err="1"/>
              <a:t>dapat</a:t>
            </a:r>
            <a:r>
              <a:rPr lang="en-US" dirty="0"/>
              <a:t> </a:t>
            </a:r>
            <a:r>
              <a:rPr lang="en-US" dirty="0" err="1"/>
              <a:t>diperoleh</a:t>
            </a:r>
            <a:r>
              <a:rPr lang="en-US" dirty="0"/>
              <a:t> </a:t>
            </a:r>
            <a:r>
              <a:rPr lang="en-US" dirty="0" err="1"/>
              <a:t>hubungan</a:t>
            </a:r>
            <a:r>
              <a:rPr lang="en-US" dirty="0"/>
              <a:t> </a:t>
            </a:r>
            <a:r>
              <a:rPr lang="en-US" dirty="0" err="1"/>
              <a:t>semakin</a:t>
            </a:r>
            <a:r>
              <a:rPr lang="en-US" dirty="0"/>
              <a:t> </a:t>
            </a:r>
            <a:r>
              <a:rPr lang="en-US" dirty="0" err="1"/>
              <a:t>besar</a:t>
            </a:r>
            <a:r>
              <a:rPr lang="en-US" dirty="0"/>
              <a:t> </a:t>
            </a:r>
            <a:r>
              <a:rPr lang="en-US" dirty="0" err="1"/>
              <a:t>nilai</a:t>
            </a:r>
            <a:r>
              <a:rPr lang="en-US" dirty="0"/>
              <a:t> MI </a:t>
            </a:r>
            <a:r>
              <a:rPr lang="en-US" dirty="0" err="1" smtClean="0"/>
              <a:t>maka</a:t>
            </a:r>
            <a:r>
              <a:rPr lang="en-US" dirty="0" smtClean="0"/>
              <a:t> </a:t>
            </a:r>
            <a:r>
              <a:rPr lang="en-US" dirty="0" err="1"/>
              <a:t>semakin</a:t>
            </a:r>
            <a:r>
              <a:rPr lang="en-US" dirty="0"/>
              <a:t> </a:t>
            </a:r>
            <a:r>
              <a:rPr lang="en-US" dirty="0" err="1" smtClean="0"/>
              <a:t>kecil</a:t>
            </a:r>
            <a:r>
              <a:rPr lang="en-US" dirty="0" smtClean="0"/>
              <a:t> </a:t>
            </a:r>
            <a:r>
              <a:rPr lang="en-US" dirty="0" err="1" smtClean="0"/>
              <a:t>jumlah</a:t>
            </a:r>
            <a:r>
              <a:rPr lang="en-US" dirty="0" smtClean="0"/>
              <a:t> customer yang </a:t>
            </a:r>
            <a:r>
              <a:rPr lang="en-US" dirty="0" err="1" smtClean="0"/>
              <a:t>mengalami</a:t>
            </a:r>
            <a:r>
              <a:rPr lang="en-US" dirty="0" smtClean="0"/>
              <a:t> </a:t>
            </a:r>
            <a:r>
              <a:rPr lang="en-US" dirty="0"/>
              <a:t>default</a:t>
            </a:r>
          </a:p>
        </p:txBody>
      </p:sp>
      <p:sp>
        <p:nvSpPr>
          <p:cNvPr id="4" name="Rectangle 3"/>
          <p:cNvSpPr/>
          <p:nvPr/>
        </p:nvSpPr>
        <p:spPr>
          <a:xfrm>
            <a:off x="795655" y="4822078"/>
            <a:ext cx="2933197" cy="308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68489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267808" y="1089568"/>
            <a:ext cx="2363189" cy="461665"/>
          </a:xfrm>
          <a:prstGeom prst="rect">
            <a:avLst/>
          </a:prstGeom>
          <a:noFill/>
        </p:spPr>
        <p:txBody>
          <a:bodyPr wrap="square" rtlCol="0">
            <a:spAutoFit/>
          </a:bodyPr>
          <a:lstStyle/>
          <a:p>
            <a:r>
              <a:rPr lang="en-US" sz="2400" dirty="0" smtClean="0">
                <a:solidFill>
                  <a:schemeClr val="bg1"/>
                </a:solidFill>
              </a:rPr>
              <a:t>SeriousDlqin2yrs</a:t>
            </a:r>
            <a:endParaRPr lang="en-US" sz="2400" dirty="0">
              <a:solidFill>
                <a:schemeClr val="bg1"/>
              </a:solidFill>
            </a:endParaRPr>
          </a:p>
        </p:txBody>
      </p:sp>
      <p:sp>
        <p:nvSpPr>
          <p:cNvPr id="13" name="TextBox 12"/>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4" name="TextBox 13"/>
          <p:cNvSpPr txBox="1"/>
          <p:nvPr/>
        </p:nvSpPr>
        <p:spPr>
          <a:xfrm>
            <a:off x="510639" y="156550"/>
            <a:ext cx="11210306" cy="769441"/>
          </a:xfrm>
          <a:prstGeom prst="rect">
            <a:avLst/>
          </a:prstGeom>
          <a:noFill/>
        </p:spPr>
        <p:txBody>
          <a:bodyPr wrap="square" rtlCol="0">
            <a:spAutoFit/>
          </a:bodyPr>
          <a:lstStyle/>
          <a:p>
            <a:pPr lvl="0" algn="ctr">
              <a:defRPr/>
            </a:pPr>
            <a:r>
              <a:rPr lang="en-GB" sz="4400" b="1" dirty="0" smtClean="0">
                <a:solidFill>
                  <a:schemeClr val="tx2"/>
                </a:solidFill>
                <a:latin typeface="Noto Sans" panose="020B0502040504020204" pitchFamily="34"/>
                <a:ea typeface="Noto Sans" panose="020B0502040504020204" pitchFamily="34"/>
                <a:cs typeface="Noto Sans" panose="020B0502040504020204" pitchFamily="34"/>
              </a:rPr>
              <a:t>EDA - </a:t>
            </a:r>
            <a:r>
              <a:rPr lang="en-GB" sz="4400" b="1" dirty="0" err="1" smtClean="0">
                <a:solidFill>
                  <a:schemeClr val="tx2"/>
                </a:solidFill>
                <a:latin typeface="Noto Sans" panose="020B0502040504020204" pitchFamily="34"/>
                <a:ea typeface="Noto Sans" panose="020B0502040504020204" pitchFamily="34"/>
                <a:cs typeface="Noto Sans" panose="020B0502040504020204" pitchFamily="34"/>
              </a:rPr>
              <a:t>NumberOfOpenCreditLinesAndLoans</a:t>
            </a:r>
            <a:endParaRPr kumimoji="0" lang="en-GB" sz="44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3" name="Picture 2"/>
          <p:cNvPicPr>
            <a:picLocks noChangeAspect="1"/>
          </p:cNvPicPr>
          <p:nvPr/>
        </p:nvPicPr>
        <p:blipFill>
          <a:blip r:embed="rId2"/>
          <a:stretch>
            <a:fillRect/>
          </a:stretch>
        </p:blipFill>
        <p:spPr>
          <a:xfrm>
            <a:off x="785791" y="1243947"/>
            <a:ext cx="2924195" cy="1775881"/>
          </a:xfrm>
          <a:prstGeom prst="rect">
            <a:avLst/>
          </a:prstGeom>
        </p:spPr>
      </p:pic>
      <p:pic>
        <p:nvPicPr>
          <p:cNvPr id="4" name="Picture 3"/>
          <p:cNvPicPr>
            <a:picLocks noChangeAspect="1"/>
          </p:cNvPicPr>
          <p:nvPr/>
        </p:nvPicPr>
        <p:blipFill>
          <a:blip r:embed="rId3"/>
          <a:stretch>
            <a:fillRect/>
          </a:stretch>
        </p:blipFill>
        <p:spPr>
          <a:xfrm>
            <a:off x="785790" y="3159653"/>
            <a:ext cx="2924195" cy="3152055"/>
          </a:xfrm>
          <a:prstGeom prst="rect">
            <a:avLst/>
          </a:prstGeom>
        </p:spPr>
      </p:pic>
      <p:sp>
        <p:nvSpPr>
          <p:cNvPr id="2" name="Rectangle 1"/>
          <p:cNvSpPr/>
          <p:nvPr/>
        </p:nvSpPr>
        <p:spPr>
          <a:xfrm>
            <a:off x="4306784" y="2048244"/>
            <a:ext cx="7414161" cy="2585323"/>
          </a:xfrm>
          <a:prstGeom prst="rect">
            <a:avLst/>
          </a:prstGeom>
        </p:spPr>
        <p:txBody>
          <a:bodyPr wrap="square">
            <a:spAutoFit/>
          </a:bodyPr>
          <a:lstStyle/>
          <a:p>
            <a:pPr>
              <a:lnSpc>
                <a:spcPct val="150000"/>
              </a:lnSpc>
            </a:pPr>
            <a:r>
              <a:rPr lang="en-US" dirty="0" smtClean="0"/>
              <a:t>Features </a:t>
            </a:r>
            <a:r>
              <a:rPr lang="en-US" dirty="0" err="1"/>
              <a:t>ini</a:t>
            </a:r>
            <a:r>
              <a:rPr lang="en-US" dirty="0"/>
              <a:t> </a:t>
            </a:r>
            <a:r>
              <a:rPr lang="en-US" dirty="0" err="1" smtClean="0"/>
              <a:t>memuat</a:t>
            </a:r>
            <a:r>
              <a:rPr lang="en-US" dirty="0" smtClean="0"/>
              <a:t> </a:t>
            </a:r>
            <a:r>
              <a:rPr lang="en-US" dirty="0"/>
              <a:t>data </a:t>
            </a:r>
            <a:r>
              <a:rPr lang="en-US" dirty="0" err="1"/>
              <a:t>tentang</a:t>
            </a:r>
            <a:r>
              <a:rPr lang="en-US" dirty="0"/>
              <a:t> </a:t>
            </a:r>
            <a:r>
              <a:rPr lang="en-US" dirty="0" err="1"/>
              <a:t>berapa</a:t>
            </a:r>
            <a:r>
              <a:rPr lang="en-US" dirty="0"/>
              <a:t> </a:t>
            </a:r>
            <a:r>
              <a:rPr lang="en-US" dirty="0" err="1"/>
              <a:t>jumlah</a:t>
            </a:r>
            <a:r>
              <a:rPr lang="en-US" dirty="0"/>
              <a:t> </a:t>
            </a:r>
            <a:r>
              <a:rPr lang="en-US" dirty="0" err="1"/>
              <a:t>kredit</a:t>
            </a:r>
            <a:r>
              <a:rPr lang="en-US" dirty="0"/>
              <a:t> lain yang </a:t>
            </a:r>
            <a:r>
              <a:rPr lang="en-US" dirty="0" err="1"/>
              <a:t>dimiliki</a:t>
            </a:r>
            <a:r>
              <a:rPr lang="en-US" dirty="0"/>
              <a:t> customer </a:t>
            </a:r>
            <a:r>
              <a:rPr lang="en-US" dirty="0" err="1"/>
              <a:t>selain</a:t>
            </a:r>
            <a:r>
              <a:rPr lang="en-US" dirty="0"/>
              <a:t> credit yang </a:t>
            </a:r>
            <a:r>
              <a:rPr lang="en-US" dirty="0" err="1"/>
              <a:t>dipakai</a:t>
            </a:r>
            <a:r>
              <a:rPr lang="en-US" dirty="0"/>
              <a:t> </a:t>
            </a:r>
            <a:r>
              <a:rPr lang="en-US" dirty="0" err="1"/>
              <a:t>ini</a:t>
            </a:r>
            <a:r>
              <a:rPr lang="en-US" dirty="0"/>
              <a:t>. Dari </a:t>
            </a:r>
            <a:r>
              <a:rPr lang="en-US" dirty="0" err="1"/>
              <a:t>hasil</a:t>
            </a:r>
            <a:r>
              <a:rPr lang="en-US" dirty="0"/>
              <a:t> </a:t>
            </a:r>
            <a:r>
              <a:rPr lang="en-US" dirty="0" err="1"/>
              <a:t>pengelompokkan</a:t>
            </a:r>
            <a:r>
              <a:rPr lang="en-US" dirty="0"/>
              <a:t> </a:t>
            </a:r>
            <a:r>
              <a:rPr lang="en-US" dirty="0" err="1"/>
              <a:t>didapat</a:t>
            </a:r>
            <a:r>
              <a:rPr lang="en-US" dirty="0"/>
              <a:t> </a:t>
            </a:r>
            <a:r>
              <a:rPr lang="en-US" dirty="0" err="1"/>
              <a:t>kelompok</a:t>
            </a:r>
            <a:r>
              <a:rPr lang="en-US" dirty="0"/>
              <a:t> customer </a:t>
            </a:r>
            <a:r>
              <a:rPr lang="en-US" dirty="0" err="1"/>
              <a:t>dengan</a:t>
            </a:r>
            <a:r>
              <a:rPr lang="en-US" dirty="0"/>
              <a:t> NOCLL 0-10 </a:t>
            </a:r>
            <a:r>
              <a:rPr lang="en-US" dirty="0" err="1"/>
              <a:t>memiliki</a:t>
            </a:r>
            <a:r>
              <a:rPr lang="en-US" dirty="0"/>
              <a:t> </a:t>
            </a:r>
            <a:r>
              <a:rPr lang="en-US" dirty="0" err="1"/>
              <a:t>jumlah</a:t>
            </a:r>
            <a:r>
              <a:rPr lang="en-US" dirty="0"/>
              <a:t> default paling </a:t>
            </a:r>
            <a:r>
              <a:rPr lang="en-US" dirty="0" err="1"/>
              <a:t>banyak</a:t>
            </a:r>
            <a:r>
              <a:rPr lang="en-US" dirty="0"/>
              <a:t> </a:t>
            </a:r>
            <a:r>
              <a:rPr lang="en-US" dirty="0" err="1"/>
              <a:t>yaitu</a:t>
            </a:r>
            <a:r>
              <a:rPr lang="en-US" dirty="0"/>
              <a:t> 5.1%. </a:t>
            </a:r>
            <a:r>
              <a:rPr lang="en-US" dirty="0" err="1"/>
              <a:t>Diperoleh</a:t>
            </a:r>
            <a:r>
              <a:rPr lang="en-US" dirty="0"/>
              <a:t> </a:t>
            </a:r>
            <a:r>
              <a:rPr lang="en-US" dirty="0" err="1"/>
              <a:t>juga</a:t>
            </a:r>
            <a:r>
              <a:rPr lang="en-US" dirty="0"/>
              <a:t> </a:t>
            </a:r>
            <a:r>
              <a:rPr lang="en-US" dirty="0" err="1"/>
              <a:t>kecenderungan</a:t>
            </a:r>
            <a:r>
              <a:rPr lang="en-US" dirty="0"/>
              <a:t> </a:t>
            </a:r>
            <a:r>
              <a:rPr lang="en-US" dirty="0" err="1"/>
              <a:t>bahwa</a:t>
            </a:r>
            <a:r>
              <a:rPr lang="en-US" dirty="0"/>
              <a:t> </a:t>
            </a:r>
            <a:r>
              <a:rPr lang="en-US" dirty="0" err="1"/>
              <a:t>semakin</a:t>
            </a:r>
            <a:r>
              <a:rPr lang="en-US" dirty="0"/>
              <a:t> </a:t>
            </a:r>
            <a:r>
              <a:rPr lang="en-US" dirty="0" err="1"/>
              <a:t>banyak</a:t>
            </a:r>
            <a:r>
              <a:rPr lang="en-US" dirty="0"/>
              <a:t> </a:t>
            </a:r>
            <a:r>
              <a:rPr lang="en-US" dirty="0" err="1"/>
              <a:t>nilai</a:t>
            </a:r>
            <a:r>
              <a:rPr lang="en-US" dirty="0"/>
              <a:t> NOCLL yang </a:t>
            </a:r>
            <a:r>
              <a:rPr lang="en-US" dirty="0" err="1"/>
              <a:t>dimiliki</a:t>
            </a:r>
            <a:r>
              <a:rPr lang="en-US" dirty="0"/>
              <a:t> </a:t>
            </a:r>
            <a:r>
              <a:rPr lang="en-US" dirty="0" err="1"/>
              <a:t>maka</a:t>
            </a:r>
            <a:r>
              <a:rPr lang="en-US" dirty="0"/>
              <a:t> </a:t>
            </a:r>
            <a:r>
              <a:rPr lang="en-US" dirty="0" err="1"/>
              <a:t>akan</a:t>
            </a:r>
            <a:r>
              <a:rPr lang="en-US" dirty="0"/>
              <a:t> </a:t>
            </a:r>
            <a:r>
              <a:rPr lang="en-US" dirty="0" err="1"/>
              <a:t>semakin</a:t>
            </a:r>
            <a:r>
              <a:rPr lang="en-US" dirty="0"/>
              <a:t> </a:t>
            </a:r>
            <a:r>
              <a:rPr lang="en-US" dirty="0" err="1"/>
              <a:t>sedikit</a:t>
            </a:r>
            <a:r>
              <a:rPr lang="en-US" dirty="0"/>
              <a:t> </a:t>
            </a:r>
            <a:r>
              <a:rPr lang="en-US" dirty="0" err="1"/>
              <a:t>juga</a:t>
            </a:r>
            <a:r>
              <a:rPr lang="en-US" dirty="0"/>
              <a:t> </a:t>
            </a:r>
            <a:r>
              <a:rPr lang="en-US" dirty="0" err="1"/>
              <a:t>jumlah</a:t>
            </a:r>
            <a:r>
              <a:rPr lang="en-US" dirty="0"/>
              <a:t> customer yang </a:t>
            </a:r>
            <a:r>
              <a:rPr lang="en-US" dirty="0" err="1"/>
              <a:t>mengalami</a:t>
            </a:r>
            <a:r>
              <a:rPr lang="en-US" dirty="0"/>
              <a:t> </a:t>
            </a:r>
            <a:r>
              <a:rPr lang="en-US" dirty="0" err="1"/>
              <a:t>gagal</a:t>
            </a:r>
            <a:r>
              <a:rPr lang="en-US" dirty="0"/>
              <a:t> </a:t>
            </a:r>
            <a:r>
              <a:rPr lang="en-US" dirty="0" err="1"/>
              <a:t>bayar</a:t>
            </a:r>
            <a:endParaRPr lang="en-US" dirty="0"/>
          </a:p>
        </p:txBody>
      </p:sp>
      <p:sp>
        <p:nvSpPr>
          <p:cNvPr id="5" name="Rectangle 4"/>
          <p:cNvSpPr/>
          <p:nvPr/>
        </p:nvSpPr>
        <p:spPr>
          <a:xfrm>
            <a:off x="1543792" y="4203862"/>
            <a:ext cx="2054431" cy="2493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60416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267808" y="1089568"/>
            <a:ext cx="2363189" cy="461665"/>
          </a:xfrm>
          <a:prstGeom prst="rect">
            <a:avLst/>
          </a:prstGeom>
          <a:noFill/>
        </p:spPr>
        <p:txBody>
          <a:bodyPr wrap="square" rtlCol="0">
            <a:spAutoFit/>
          </a:bodyPr>
          <a:lstStyle/>
          <a:p>
            <a:r>
              <a:rPr lang="en-US" sz="2400" dirty="0" smtClean="0">
                <a:solidFill>
                  <a:schemeClr val="bg1"/>
                </a:solidFill>
              </a:rPr>
              <a:t>SeriousDlqin2yrs</a:t>
            </a:r>
            <a:endParaRPr lang="en-US" sz="2400" dirty="0">
              <a:solidFill>
                <a:schemeClr val="bg1"/>
              </a:solidFill>
            </a:endParaRPr>
          </a:p>
        </p:txBody>
      </p:sp>
      <p:sp>
        <p:nvSpPr>
          <p:cNvPr id="13" name="TextBox 12"/>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4" name="TextBox 13"/>
          <p:cNvSpPr txBox="1"/>
          <p:nvPr/>
        </p:nvSpPr>
        <p:spPr>
          <a:xfrm>
            <a:off x="510639" y="156550"/>
            <a:ext cx="11210306" cy="861774"/>
          </a:xfrm>
          <a:prstGeom prst="rect">
            <a:avLst/>
          </a:prstGeom>
          <a:noFill/>
        </p:spPr>
        <p:txBody>
          <a:bodyPr wrap="square" rtlCol="0">
            <a:spAutoFit/>
          </a:bodyPr>
          <a:lstStyle/>
          <a:p>
            <a:pPr lvl="0" algn="ctr">
              <a:defRPr/>
            </a:pPr>
            <a:r>
              <a:rPr lang="en-GB" sz="5000" b="1" dirty="0" smtClean="0">
                <a:solidFill>
                  <a:schemeClr val="tx2"/>
                </a:solidFill>
                <a:latin typeface="Noto Sans" panose="020B0502040504020204" pitchFamily="34"/>
                <a:ea typeface="Noto Sans" panose="020B0502040504020204" pitchFamily="34"/>
                <a:cs typeface="Noto Sans" panose="020B0502040504020204" pitchFamily="34"/>
              </a:rPr>
              <a:t>EDA - NumberOfTimes90DaysLate</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2" name="Picture 1"/>
          <p:cNvPicPr>
            <a:picLocks noChangeAspect="1"/>
          </p:cNvPicPr>
          <p:nvPr/>
        </p:nvPicPr>
        <p:blipFill>
          <a:blip r:embed="rId2"/>
          <a:stretch>
            <a:fillRect/>
          </a:stretch>
        </p:blipFill>
        <p:spPr>
          <a:xfrm>
            <a:off x="987472" y="1089568"/>
            <a:ext cx="2895759" cy="1820914"/>
          </a:xfrm>
          <a:prstGeom prst="rect">
            <a:avLst/>
          </a:prstGeom>
        </p:spPr>
      </p:pic>
      <p:pic>
        <p:nvPicPr>
          <p:cNvPr id="5" name="Picture 4"/>
          <p:cNvPicPr>
            <a:picLocks noChangeAspect="1"/>
          </p:cNvPicPr>
          <p:nvPr/>
        </p:nvPicPr>
        <p:blipFill>
          <a:blip r:embed="rId3"/>
          <a:stretch>
            <a:fillRect/>
          </a:stretch>
        </p:blipFill>
        <p:spPr>
          <a:xfrm>
            <a:off x="987471" y="2981726"/>
            <a:ext cx="2895759" cy="3144322"/>
          </a:xfrm>
          <a:prstGeom prst="rect">
            <a:avLst/>
          </a:prstGeom>
        </p:spPr>
      </p:pic>
      <p:sp>
        <p:nvSpPr>
          <p:cNvPr id="3" name="TextBox 2"/>
          <p:cNvSpPr txBox="1"/>
          <p:nvPr/>
        </p:nvSpPr>
        <p:spPr>
          <a:xfrm>
            <a:off x="5037504" y="1320400"/>
            <a:ext cx="6101550" cy="4662815"/>
          </a:xfrm>
          <a:prstGeom prst="rect">
            <a:avLst/>
          </a:prstGeom>
          <a:noFill/>
        </p:spPr>
        <p:txBody>
          <a:bodyPr wrap="square" rtlCol="0">
            <a:spAutoFit/>
          </a:bodyPr>
          <a:lstStyle/>
          <a:p>
            <a:pPr>
              <a:lnSpc>
                <a:spcPct val="150000"/>
              </a:lnSpc>
            </a:pPr>
            <a:r>
              <a:rPr lang="en-US" dirty="0"/>
              <a:t>Features NT90 </a:t>
            </a:r>
            <a:r>
              <a:rPr lang="en-US" dirty="0" err="1"/>
              <a:t>ini</a:t>
            </a:r>
            <a:r>
              <a:rPr lang="en-US" dirty="0"/>
              <a:t> </a:t>
            </a:r>
            <a:r>
              <a:rPr lang="en-US" dirty="0" err="1"/>
              <a:t>mirip</a:t>
            </a:r>
            <a:r>
              <a:rPr lang="en-US" dirty="0"/>
              <a:t> </a:t>
            </a:r>
            <a:r>
              <a:rPr lang="en-US" dirty="0" err="1"/>
              <a:t>dengan</a:t>
            </a:r>
            <a:r>
              <a:rPr lang="en-US" dirty="0"/>
              <a:t> yang </a:t>
            </a:r>
            <a:r>
              <a:rPr lang="en-US" dirty="0" err="1"/>
              <a:t>ada</a:t>
            </a:r>
            <a:r>
              <a:rPr lang="en-US" dirty="0"/>
              <a:t> </a:t>
            </a:r>
            <a:r>
              <a:rPr lang="en-US" dirty="0" err="1"/>
              <a:t>sebelumnya</a:t>
            </a:r>
            <a:r>
              <a:rPr lang="en-US" dirty="0"/>
              <a:t> </a:t>
            </a:r>
            <a:r>
              <a:rPr lang="en-US" dirty="0" err="1"/>
              <a:t>yaitu</a:t>
            </a:r>
            <a:r>
              <a:rPr lang="en-US" dirty="0"/>
              <a:t> NT3059 </a:t>
            </a:r>
            <a:r>
              <a:rPr lang="en-US" dirty="0" err="1" smtClean="0"/>
              <a:t>dimana</a:t>
            </a:r>
            <a:r>
              <a:rPr lang="en-US" dirty="0" smtClean="0"/>
              <a:t> </a:t>
            </a:r>
            <a:r>
              <a:rPr lang="en-US" dirty="0" err="1"/>
              <a:t>mencakup</a:t>
            </a:r>
            <a:r>
              <a:rPr lang="en-US" dirty="0"/>
              <a:t> data </a:t>
            </a:r>
            <a:r>
              <a:rPr lang="en-US" dirty="0" err="1"/>
              <a:t>berapa</a:t>
            </a:r>
            <a:r>
              <a:rPr lang="en-US" dirty="0"/>
              <a:t> </a:t>
            </a:r>
            <a:r>
              <a:rPr lang="en-US" dirty="0" err="1" smtClean="0"/>
              <a:t>kalikah</a:t>
            </a:r>
            <a:r>
              <a:rPr lang="en-US" dirty="0" smtClean="0"/>
              <a:t> </a:t>
            </a:r>
            <a:r>
              <a:rPr lang="en-US" dirty="0" err="1"/>
              <a:t>terjadi</a:t>
            </a:r>
            <a:r>
              <a:rPr lang="en-US" dirty="0"/>
              <a:t> </a:t>
            </a:r>
            <a:r>
              <a:rPr lang="en-US" dirty="0" err="1"/>
              <a:t>keterlambatan</a:t>
            </a:r>
            <a:r>
              <a:rPr lang="en-US" dirty="0"/>
              <a:t> </a:t>
            </a:r>
            <a:r>
              <a:rPr lang="en-US" dirty="0" err="1"/>
              <a:t>bayar</a:t>
            </a:r>
            <a:r>
              <a:rPr lang="en-US" dirty="0"/>
              <a:t> </a:t>
            </a:r>
            <a:r>
              <a:rPr lang="en-US" dirty="0" err="1"/>
              <a:t>oleh</a:t>
            </a:r>
            <a:r>
              <a:rPr lang="en-US" dirty="0"/>
              <a:t> customer. </a:t>
            </a:r>
            <a:r>
              <a:rPr lang="en-US" dirty="0" err="1"/>
              <a:t>Pada</a:t>
            </a:r>
            <a:r>
              <a:rPr lang="en-US" dirty="0"/>
              <a:t> </a:t>
            </a:r>
            <a:r>
              <a:rPr lang="en-US" dirty="0" err="1"/>
              <a:t>nilai</a:t>
            </a:r>
            <a:r>
              <a:rPr lang="en-US" dirty="0"/>
              <a:t> median, features </a:t>
            </a:r>
            <a:r>
              <a:rPr lang="en-US" dirty="0" err="1"/>
              <a:t>ini</a:t>
            </a:r>
            <a:r>
              <a:rPr lang="en-US" dirty="0"/>
              <a:t> </a:t>
            </a:r>
            <a:r>
              <a:rPr lang="en-US" dirty="0" err="1"/>
              <a:t>juga</a:t>
            </a:r>
            <a:r>
              <a:rPr lang="en-US" dirty="0"/>
              <a:t> </a:t>
            </a:r>
            <a:r>
              <a:rPr lang="en-US" dirty="0" err="1"/>
              <a:t>memiliki</a:t>
            </a:r>
            <a:r>
              <a:rPr lang="en-US" dirty="0"/>
              <a:t> </a:t>
            </a:r>
            <a:r>
              <a:rPr lang="en-US" dirty="0" err="1"/>
              <a:t>nilai</a:t>
            </a:r>
            <a:r>
              <a:rPr lang="en-US" dirty="0"/>
              <a:t> 0 </a:t>
            </a:r>
            <a:r>
              <a:rPr lang="en-US" dirty="0" err="1"/>
              <a:t>karena</a:t>
            </a:r>
            <a:r>
              <a:rPr lang="en-US" dirty="0"/>
              <a:t> </a:t>
            </a:r>
            <a:r>
              <a:rPr lang="en-US" dirty="0" err="1"/>
              <a:t>banyak</a:t>
            </a:r>
            <a:r>
              <a:rPr lang="en-US" dirty="0"/>
              <a:t> </a:t>
            </a:r>
            <a:r>
              <a:rPr lang="en-US" dirty="0" err="1"/>
              <a:t>terdapat</a:t>
            </a:r>
            <a:r>
              <a:rPr lang="en-US" dirty="0"/>
              <a:t> data </a:t>
            </a:r>
            <a:r>
              <a:rPr lang="en-US" dirty="0" err="1"/>
              <a:t>dengan</a:t>
            </a:r>
            <a:r>
              <a:rPr lang="en-US" dirty="0"/>
              <a:t> </a:t>
            </a:r>
            <a:r>
              <a:rPr lang="en-US" dirty="0" err="1"/>
              <a:t>nilai</a:t>
            </a:r>
            <a:r>
              <a:rPr lang="en-US" dirty="0"/>
              <a:t> 0. </a:t>
            </a:r>
            <a:r>
              <a:rPr lang="en-US" dirty="0" err="1"/>
              <a:t>Setelah</a:t>
            </a:r>
            <a:r>
              <a:rPr lang="en-US" dirty="0"/>
              <a:t> </a:t>
            </a:r>
            <a:r>
              <a:rPr lang="en-US" dirty="0" err="1"/>
              <a:t>dikelompokkan</a:t>
            </a:r>
            <a:r>
              <a:rPr lang="en-US" dirty="0"/>
              <a:t>, customer </a:t>
            </a:r>
            <a:r>
              <a:rPr lang="en-US" dirty="0" err="1"/>
              <a:t>dengan</a:t>
            </a:r>
            <a:r>
              <a:rPr lang="en-US" dirty="0"/>
              <a:t> </a:t>
            </a:r>
            <a:r>
              <a:rPr lang="en-US" dirty="0" err="1"/>
              <a:t>nilai</a:t>
            </a:r>
            <a:r>
              <a:rPr lang="en-US" dirty="0"/>
              <a:t> NT90 0-3 </a:t>
            </a:r>
            <a:r>
              <a:rPr lang="en-US" dirty="0" err="1"/>
              <a:t>memiliki</a:t>
            </a:r>
            <a:r>
              <a:rPr lang="en-US" dirty="0"/>
              <a:t> </a:t>
            </a:r>
            <a:r>
              <a:rPr lang="en-US" dirty="0" err="1"/>
              <a:t>jumlah</a:t>
            </a:r>
            <a:r>
              <a:rPr lang="en-US" dirty="0"/>
              <a:t> default paling </a:t>
            </a:r>
            <a:r>
              <a:rPr lang="en-US" dirty="0" err="1"/>
              <a:t>banyak</a:t>
            </a:r>
            <a:r>
              <a:rPr lang="en-US" dirty="0"/>
              <a:t> </a:t>
            </a:r>
            <a:r>
              <a:rPr lang="en-US" dirty="0" err="1"/>
              <a:t>yaitu</a:t>
            </a:r>
            <a:r>
              <a:rPr lang="en-US" dirty="0"/>
              <a:t> 6.4%. </a:t>
            </a:r>
            <a:r>
              <a:rPr lang="en-US" dirty="0" err="1"/>
              <a:t>Pada</a:t>
            </a:r>
            <a:r>
              <a:rPr lang="en-US" dirty="0"/>
              <a:t> </a:t>
            </a:r>
            <a:r>
              <a:rPr lang="en-US" dirty="0" err="1"/>
              <a:t>nilai</a:t>
            </a:r>
            <a:r>
              <a:rPr lang="en-US" dirty="0"/>
              <a:t> </a:t>
            </a:r>
            <a:r>
              <a:rPr lang="en-US" dirty="0" err="1" smtClean="0"/>
              <a:t>maksimum</a:t>
            </a:r>
            <a:r>
              <a:rPr lang="en-US" dirty="0" smtClean="0"/>
              <a:t> </a:t>
            </a:r>
            <a:r>
              <a:rPr lang="en-US" dirty="0"/>
              <a:t>di features </a:t>
            </a:r>
            <a:r>
              <a:rPr lang="en-US" dirty="0" err="1"/>
              <a:t>ini</a:t>
            </a:r>
            <a:r>
              <a:rPr lang="en-US" dirty="0"/>
              <a:t> </a:t>
            </a:r>
            <a:r>
              <a:rPr lang="en-US" dirty="0" err="1"/>
              <a:t>terdapat</a:t>
            </a:r>
            <a:r>
              <a:rPr lang="en-US" dirty="0"/>
              <a:t> data </a:t>
            </a:r>
            <a:r>
              <a:rPr lang="en-US" dirty="0" err="1"/>
              <a:t>dengan</a:t>
            </a:r>
            <a:r>
              <a:rPr lang="en-US" dirty="0"/>
              <a:t> </a:t>
            </a:r>
            <a:r>
              <a:rPr lang="en-US" dirty="0" err="1"/>
              <a:t>nilai</a:t>
            </a:r>
            <a:r>
              <a:rPr lang="en-US" dirty="0"/>
              <a:t> </a:t>
            </a:r>
            <a:r>
              <a:rPr lang="en-US" dirty="0" err="1"/>
              <a:t>sama</a:t>
            </a:r>
            <a:r>
              <a:rPr lang="en-US" dirty="0"/>
              <a:t> yang </a:t>
            </a:r>
            <a:r>
              <a:rPr lang="en-US" dirty="0" err="1"/>
              <a:t>juga</a:t>
            </a:r>
            <a:r>
              <a:rPr lang="en-US" dirty="0"/>
              <a:t> </a:t>
            </a:r>
            <a:r>
              <a:rPr lang="en-US" dirty="0" err="1"/>
              <a:t>terdapat</a:t>
            </a:r>
            <a:r>
              <a:rPr lang="en-US" dirty="0"/>
              <a:t> </a:t>
            </a:r>
            <a:r>
              <a:rPr lang="en-US" dirty="0" err="1"/>
              <a:t>pada</a:t>
            </a:r>
            <a:r>
              <a:rPr lang="en-US" dirty="0"/>
              <a:t> NT3059 </a:t>
            </a:r>
            <a:r>
              <a:rPr lang="en-US" dirty="0" err="1"/>
              <a:t>yaitu</a:t>
            </a:r>
            <a:r>
              <a:rPr lang="en-US" dirty="0"/>
              <a:t> 98, </a:t>
            </a:r>
            <a:r>
              <a:rPr lang="en-US" dirty="0" err="1"/>
              <a:t>hal</a:t>
            </a:r>
            <a:r>
              <a:rPr lang="en-US" dirty="0"/>
              <a:t> </a:t>
            </a:r>
            <a:r>
              <a:rPr lang="en-US" dirty="0" err="1"/>
              <a:t>ini</a:t>
            </a:r>
            <a:r>
              <a:rPr lang="en-US" dirty="0"/>
              <a:t> </a:t>
            </a:r>
            <a:r>
              <a:rPr lang="en-US" dirty="0" err="1"/>
              <a:t>mengindikasikan</a:t>
            </a:r>
            <a:r>
              <a:rPr lang="en-US" dirty="0"/>
              <a:t> </a:t>
            </a:r>
            <a:r>
              <a:rPr lang="en-US" dirty="0" err="1"/>
              <a:t>adanya</a:t>
            </a:r>
            <a:r>
              <a:rPr lang="en-US" dirty="0"/>
              <a:t> </a:t>
            </a:r>
            <a:r>
              <a:rPr lang="en-US" dirty="0" err="1"/>
              <a:t>kesalahan</a:t>
            </a:r>
            <a:r>
              <a:rPr lang="en-US" dirty="0"/>
              <a:t> </a:t>
            </a:r>
            <a:r>
              <a:rPr lang="en-US" dirty="0" err="1"/>
              <a:t>pada</a:t>
            </a:r>
            <a:r>
              <a:rPr lang="en-US" dirty="0"/>
              <a:t> input data. Hal </a:t>
            </a:r>
            <a:r>
              <a:rPr lang="en-US" dirty="0" err="1"/>
              <a:t>ini</a:t>
            </a:r>
            <a:r>
              <a:rPr lang="en-US" dirty="0"/>
              <a:t> </a:t>
            </a:r>
            <a:r>
              <a:rPr lang="en-US" dirty="0" err="1"/>
              <a:t>akan</a:t>
            </a:r>
            <a:r>
              <a:rPr lang="en-US" dirty="0"/>
              <a:t> </a:t>
            </a:r>
            <a:r>
              <a:rPr lang="en-US" dirty="0" err="1"/>
              <a:t>semakin</a:t>
            </a:r>
            <a:r>
              <a:rPr lang="en-US" dirty="0"/>
              <a:t> </a:t>
            </a:r>
            <a:r>
              <a:rPr lang="en-US" dirty="0" err="1"/>
              <a:t>diperkuat</a:t>
            </a:r>
            <a:r>
              <a:rPr lang="en-US" dirty="0"/>
              <a:t> </a:t>
            </a:r>
            <a:r>
              <a:rPr lang="en-US" dirty="0" err="1"/>
              <a:t>apabila</a:t>
            </a:r>
            <a:r>
              <a:rPr lang="en-US" dirty="0"/>
              <a:t> </a:t>
            </a:r>
            <a:r>
              <a:rPr lang="en-US" dirty="0" err="1"/>
              <a:t>ditemukan</a:t>
            </a:r>
            <a:r>
              <a:rPr lang="en-US" dirty="0"/>
              <a:t> </a:t>
            </a:r>
            <a:r>
              <a:rPr lang="en-US" dirty="0" err="1"/>
              <a:t>kembali</a:t>
            </a:r>
            <a:r>
              <a:rPr lang="en-US" dirty="0"/>
              <a:t> </a:t>
            </a:r>
            <a:r>
              <a:rPr lang="en-US" dirty="0" err="1"/>
              <a:t>hal</a:t>
            </a:r>
            <a:r>
              <a:rPr lang="en-US" dirty="0"/>
              <a:t> yang </a:t>
            </a:r>
            <a:r>
              <a:rPr lang="en-US" dirty="0" err="1"/>
              <a:t>sama</a:t>
            </a:r>
            <a:r>
              <a:rPr lang="en-US" dirty="0"/>
              <a:t> </a:t>
            </a:r>
            <a:r>
              <a:rPr lang="en-US" dirty="0" err="1"/>
              <a:t>pada</a:t>
            </a:r>
            <a:r>
              <a:rPr lang="en-US" dirty="0"/>
              <a:t> feature yang </a:t>
            </a:r>
            <a:r>
              <a:rPr lang="en-US" dirty="0" err="1"/>
              <a:t>serupa</a:t>
            </a:r>
            <a:r>
              <a:rPr lang="en-US" dirty="0"/>
              <a:t> </a:t>
            </a:r>
            <a:r>
              <a:rPr lang="en-US" dirty="0" err="1"/>
              <a:t>berikutnya</a:t>
            </a:r>
            <a:r>
              <a:rPr lang="en-US" dirty="0"/>
              <a:t>. </a:t>
            </a:r>
          </a:p>
        </p:txBody>
      </p:sp>
      <p:sp>
        <p:nvSpPr>
          <p:cNvPr id="8" name="Rectangle 7"/>
          <p:cNvSpPr/>
          <p:nvPr/>
        </p:nvSpPr>
        <p:spPr>
          <a:xfrm>
            <a:off x="1793173" y="4085112"/>
            <a:ext cx="2054431" cy="2493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7715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267808" y="1089568"/>
            <a:ext cx="2363189" cy="461665"/>
          </a:xfrm>
          <a:prstGeom prst="rect">
            <a:avLst/>
          </a:prstGeom>
          <a:noFill/>
        </p:spPr>
        <p:txBody>
          <a:bodyPr wrap="square" rtlCol="0">
            <a:spAutoFit/>
          </a:bodyPr>
          <a:lstStyle/>
          <a:p>
            <a:r>
              <a:rPr lang="en-US" sz="2400" dirty="0" smtClean="0">
                <a:solidFill>
                  <a:schemeClr val="bg1"/>
                </a:solidFill>
              </a:rPr>
              <a:t>SeriousDlqin2yrs</a:t>
            </a:r>
            <a:endParaRPr lang="en-US" sz="2400" dirty="0">
              <a:solidFill>
                <a:schemeClr val="bg1"/>
              </a:solidFill>
            </a:endParaRPr>
          </a:p>
        </p:txBody>
      </p:sp>
      <p:sp>
        <p:nvSpPr>
          <p:cNvPr id="13" name="TextBox 12"/>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4" name="TextBox 13"/>
          <p:cNvSpPr txBox="1"/>
          <p:nvPr/>
        </p:nvSpPr>
        <p:spPr>
          <a:xfrm>
            <a:off x="510639" y="156550"/>
            <a:ext cx="11210306" cy="861774"/>
          </a:xfrm>
          <a:prstGeom prst="rect">
            <a:avLst/>
          </a:prstGeom>
          <a:noFill/>
        </p:spPr>
        <p:txBody>
          <a:bodyPr wrap="square" rtlCol="0">
            <a:spAutoFit/>
          </a:bodyPr>
          <a:lstStyle/>
          <a:p>
            <a:pPr lvl="0" algn="ctr">
              <a:defRPr/>
            </a:pPr>
            <a:r>
              <a:rPr lang="en-GB" sz="5000" b="1" dirty="0" smtClean="0">
                <a:solidFill>
                  <a:schemeClr val="tx2"/>
                </a:solidFill>
                <a:latin typeface="Noto Sans" panose="020B0502040504020204" pitchFamily="34"/>
                <a:ea typeface="Noto Sans" panose="020B0502040504020204" pitchFamily="34"/>
                <a:cs typeface="Noto Sans" panose="020B0502040504020204" pitchFamily="34"/>
              </a:rPr>
              <a:t>EDA - </a:t>
            </a:r>
            <a:r>
              <a:rPr lang="en-GB" sz="5000" b="1" dirty="0" err="1" smtClean="0">
                <a:solidFill>
                  <a:schemeClr val="tx2"/>
                </a:solidFill>
                <a:latin typeface="Noto Sans" panose="020B0502040504020204" pitchFamily="34"/>
                <a:ea typeface="Noto Sans" panose="020B0502040504020204" pitchFamily="34"/>
                <a:cs typeface="Noto Sans" panose="020B0502040504020204" pitchFamily="34"/>
              </a:rPr>
              <a:t>NumberRealEstateLoansOrLines</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3" name="Picture 2"/>
          <p:cNvPicPr>
            <a:picLocks noChangeAspect="1"/>
          </p:cNvPicPr>
          <p:nvPr/>
        </p:nvPicPr>
        <p:blipFill>
          <a:blip r:embed="rId2"/>
          <a:stretch>
            <a:fillRect/>
          </a:stretch>
        </p:blipFill>
        <p:spPr>
          <a:xfrm>
            <a:off x="510639" y="1199818"/>
            <a:ext cx="2886034" cy="1890415"/>
          </a:xfrm>
          <a:prstGeom prst="rect">
            <a:avLst/>
          </a:prstGeom>
        </p:spPr>
      </p:pic>
      <p:pic>
        <p:nvPicPr>
          <p:cNvPr id="4" name="Picture 3"/>
          <p:cNvPicPr>
            <a:picLocks noChangeAspect="1"/>
          </p:cNvPicPr>
          <p:nvPr/>
        </p:nvPicPr>
        <p:blipFill>
          <a:blip r:embed="rId3"/>
          <a:stretch>
            <a:fillRect/>
          </a:stretch>
        </p:blipFill>
        <p:spPr>
          <a:xfrm>
            <a:off x="510639" y="3294484"/>
            <a:ext cx="2874316" cy="2785681"/>
          </a:xfrm>
          <a:prstGeom prst="rect">
            <a:avLst/>
          </a:prstGeom>
        </p:spPr>
      </p:pic>
      <p:sp>
        <p:nvSpPr>
          <p:cNvPr id="2" name="Rectangle 1"/>
          <p:cNvSpPr/>
          <p:nvPr/>
        </p:nvSpPr>
        <p:spPr>
          <a:xfrm>
            <a:off x="4081154" y="2013581"/>
            <a:ext cx="7307282" cy="3000821"/>
          </a:xfrm>
          <a:prstGeom prst="rect">
            <a:avLst/>
          </a:prstGeom>
        </p:spPr>
        <p:txBody>
          <a:bodyPr wrap="square">
            <a:spAutoFit/>
          </a:bodyPr>
          <a:lstStyle/>
          <a:p>
            <a:pPr>
              <a:lnSpc>
                <a:spcPct val="150000"/>
              </a:lnSpc>
            </a:pPr>
            <a:r>
              <a:rPr lang="en-US" dirty="0"/>
              <a:t>Features </a:t>
            </a:r>
            <a:r>
              <a:rPr lang="en-US" dirty="0" err="1"/>
              <a:t>ini</a:t>
            </a:r>
            <a:r>
              <a:rPr lang="en-US" dirty="0"/>
              <a:t> </a:t>
            </a:r>
            <a:r>
              <a:rPr lang="en-US" dirty="0" err="1"/>
              <a:t>mencakup</a:t>
            </a:r>
            <a:r>
              <a:rPr lang="en-US" dirty="0"/>
              <a:t> data </a:t>
            </a:r>
            <a:r>
              <a:rPr lang="en-US" dirty="0" err="1"/>
              <a:t>berapa</a:t>
            </a:r>
            <a:r>
              <a:rPr lang="en-US" dirty="0"/>
              <a:t> </a:t>
            </a:r>
            <a:r>
              <a:rPr lang="en-US" dirty="0" err="1"/>
              <a:t>banyak</a:t>
            </a:r>
            <a:r>
              <a:rPr lang="en-US" dirty="0"/>
              <a:t> </a:t>
            </a:r>
            <a:r>
              <a:rPr lang="en-US" dirty="0" err="1"/>
              <a:t>kredit</a:t>
            </a:r>
            <a:r>
              <a:rPr lang="en-US" dirty="0"/>
              <a:t>/</a:t>
            </a:r>
            <a:r>
              <a:rPr lang="en-US" dirty="0" err="1"/>
              <a:t>pinjaman</a:t>
            </a:r>
            <a:r>
              <a:rPr lang="en-US" dirty="0"/>
              <a:t> yang </a:t>
            </a:r>
            <a:r>
              <a:rPr lang="en-US" dirty="0" err="1"/>
              <a:t>dimiliki</a:t>
            </a:r>
            <a:r>
              <a:rPr lang="en-US" dirty="0"/>
              <a:t> customer </a:t>
            </a:r>
            <a:r>
              <a:rPr lang="en-US" dirty="0" err="1"/>
              <a:t>dalam</a:t>
            </a:r>
            <a:r>
              <a:rPr lang="en-US" dirty="0"/>
              <a:t> </a:t>
            </a:r>
            <a:r>
              <a:rPr lang="en-US" dirty="0" err="1"/>
              <a:t>properti</a:t>
            </a:r>
            <a:r>
              <a:rPr lang="en-US" dirty="0"/>
              <a:t>. Features </a:t>
            </a:r>
            <a:r>
              <a:rPr lang="en-US" dirty="0" err="1"/>
              <a:t>ini</a:t>
            </a:r>
            <a:r>
              <a:rPr lang="en-US" dirty="0"/>
              <a:t> </a:t>
            </a:r>
            <a:r>
              <a:rPr lang="en-US" dirty="0" err="1"/>
              <a:t>memiliki</a:t>
            </a:r>
            <a:r>
              <a:rPr lang="en-US" dirty="0"/>
              <a:t> median 1, </a:t>
            </a:r>
            <a:r>
              <a:rPr lang="en-US" dirty="0" err="1"/>
              <a:t>setelah</a:t>
            </a:r>
            <a:r>
              <a:rPr lang="en-US" dirty="0"/>
              <a:t> </a:t>
            </a:r>
            <a:r>
              <a:rPr lang="en-US" dirty="0" err="1"/>
              <a:t>pengelompokkan</a:t>
            </a:r>
            <a:r>
              <a:rPr lang="en-US" dirty="0"/>
              <a:t> customer </a:t>
            </a:r>
            <a:r>
              <a:rPr lang="en-US" dirty="0" err="1"/>
              <a:t>dengan</a:t>
            </a:r>
            <a:r>
              <a:rPr lang="en-US" dirty="0"/>
              <a:t> </a:t>
            </a:r>
            <a:r>
              <a:rPr lang="en-US" dirty="0" err="1"/>
              <a:t>nilai</a:t>
            </a:r>
            <a:r>
              <a:rPr lang="en-US" dirty="0"/>
              <a:t> NRELL 0-10 </a:t>
            </a:r>
            <a:r>
              <a:rPr lang="en-US" dirty="0" err="1"/>
              <a:t>memiiki</a:t>
            </a:r>
            <a:r>
              <a:rPr lang="en-US" dirty="0"/>
              <a:t> </a:t>
            </a:r>
            <a:r>
              <a:rPr lang="en-US" dirty="0" err="1"/>
              <a:t>jumlah</a:t>
            </a:r>
            <a:r>
              <a:rPr lang="en-US" dirty="0"/>
              <a:t> customer yang paling </a:t>
            </a:r>
            <a:r>
              <a:rPr lang="en-US" dirty="0" err="1"/>
              <a:t>banyak</a:t>
            </a:r>
            <a:r>
              <a:rPr lang="en-US" dirty="0"/>
              <a:t> </a:t>
            </a:r>
            <a:r>
              <a:rPr lang="en-US" dirty="0" err="1"/>
              <a:t>mengalami</a:t>
            </a:r>
            <a:r>
              <a:rPr lang="en-US" dirty="0"/>
              <a:t> default </a:t>
            </a:r>
            <a:r>
              <a:rPr lang="en-US" dirty="0" err="1"/>
              <a:t>yaitu</a:t>
            </a:r>
            <a:r>
              <a:rPr lang="en-US" dirty="0"/>
              <a:t> 6.67%. </a:t>
            </a:r>
            <a:r>
              <a:rPr lang="en-US" dirty="0" err="1"/>
              <a:t>Selain</a:t>
            </a:r>
            <a:r>
              <a:rPr lang="en-US" dirty="0"/>
              <a:t> </a:t>
            </a:r>
            <a:r>
              <a:rPr lang="en-US" dirty="0" err="1"/>
              <a:t>itu</a:t>
            </a:r>
            <a:r>
              <a:rPr lang="en-US" dirty="0"/>
              <a:t> </a:t>
            </a:r>
            <a:r>
              <a:rPr lang="en-US" dirty="0" err="1"/>
              <a:t>ditemukan</a:t>
            </a:r>
            <a:r>
              <a:rPr lang="en-US" dirty="0"/>
              <a:t> </a:t>
            </a:r>
            <a:r>
              <a:rPr lang="en-US" dirty="0" err="1"/>
              <a:t>juga</a:t>
            </a:r>
            <a:r>
              <a:rPr lang="en-US" dirty="0"/>
              <a:t> </a:t>
            </a:r>
            <a:r>
              <a:rPr lang="en-US" dirty="0" err="1"/>
              <a:t>kecenderungan</a:t>
            </a:r>
            <a:r>
              <a:rPr lang="en-US" dirty="0"/>
              <a:t> </a:t>
            </a:r>
            <a:r>
              <a:rPr lang="en-US" dirty="0" err="1"/>
              <a:t>bahwa</a:t>
            </a:r>
            <a:r>
              <a:rPr lang="en-US" dirty="0"/>
              <a:t> </a:t>
            </a:r>
            <a:r>
              <a:rPr lang="en-US" dirty="0" err="1"/>
              <a:t>semakin</a:t>
            </a:r>
            <a:r>
              <a:rPr lang="en-US" dirty="0"/>
              <a:t> </a:t>
            </a:r>
            <a:r>
              <a:rPr lang="en-US" dirty="0" err="1"/>
              <a:t>banyak</a:t>
            </a:r>
            <a:r>
              <a:rPr lang="en-US" dirty="0"/>
              <a:t> </a:t>
            </a:r>
            <a:r>
              <a:rPr lang="en-US" dirty="0" err="1"/>
              <a:t>nilai</a:t>
            </a:r>
            <a:r>
              <a:rPr lang="en-US" dirty="0"/>
              <a:t> NRELL yang </a:t>
            </a:r>
            <a:r>
              <a:rPr lang="en-US" dirty="0" err="1"/>
              <a:t>dimiliki</a:t>
            </a:r>
            <a:r>
              <a:rPr lang="en-US" dirty="0"/>
              <a:t> </a:t>
            </a:r>
            <a:r>
              <a:rPr lang="en-US" dirty="0" err="1"/>
              <a:t>oleh</a:t>
            </a:r>
            <a:r>
              <a:rPr lang="en-US" dirty="0"/>
              <a:t> customer </a:t>
            </a:r>
            <a:r>
              <a:rPr lang="en-US" dirty="0" err="1"/>
              <a:t>maka</a:t>
            </a:r>
            <a:r>
              <a:rPr lang="en-US" dirty="0"/>
              <a:t> </a:t>
            </a:r>
            <a:r>
              <a:rPr lang="en-US" dirty="0" err="1"/>
              <a:t>akan</a:t>
            </a:r>
            <a:r>
              <a:rPr lang="en-US" dirty="0"/>
              <a:t> </a:t>
            </a:r>
            <a:r>
              <a:rPr lang="en-US" dirty="0" err="1"/>
              <a:t>semakin</a:t>
            </a:r>
            <a:r>
              <a:rPr lang="en-US" dirty="0"/>
              <a:t> </a:t>
            </a:r>
            <a:r>
              <a:rPr lang="en-US" dirty="0" err="1"/>
              <a:t>kecil</a:t>
            </a:r>
            <a:r>
              <a:rPr lang="en-US" dirty="0"/>
              <a:t> </a:t>
            </a:r>
            <a:r>
              <a:rPr lang="en-US" dirty="0" err="1"/>
              <a:t>juga</a:t>
            </a:r>
            <a:r>
              <a:rPr lang="en-US" dirty="0"/>
              <a:t> </a:t>
            </a:r>
            <a:r>
              <a:rPr lang="en-US" dirty="0" err="1"/>
              <a:t>jumlah</a:t>
            </a:r>
            <a:r>
              <a:rPr lang="en-US" dirty="0"/>
              <a:t> yang </a:t>
            </a:r>
            <a:r>
              <a:rPr lang="en-US" dirty="0" err="1"/>
              <a:t>mengalami</a:t>
            </a:r>
            <a:r>
              <a:rPr lang="en-US" dirty="0"/>
              <a:t> default.</a:t>
            </a:r>
          </a:p>
        </p:txBody>
      </p:sp>
      <p:sp>
        <p:nvSpPr>
          <p:cNvPr id="8" name="Rectangle 7"/>
          <p:cNvSpPr/>
          <p:nvPr/>
        </p:nvSpPr>
        <p:spPr>
          <a:xfrm>
            <a:off x="1258786" y="4370113"/>
            <a:ext cx="2054431" cy="2493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6105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267808" y="1089568"/>
            <a:ext cx="2363189" cy="461665"/>
          </a:xfrm>
          <a:prstGeom prst="rect">
            <a:avLst/>
          </a:prstGeom>
          <a:noFill/>
        </p:spPr>
        <p:txBody>
          <a:bodyPr wrap="square" rtlCol="0">
            <a:spAutoFit/>
          </a:bodyPr>
          <a:lstStyle/>
          <a:p>
            <a:r>
              <a:rPr lang="en-US" sz="2400" dirty="0" smtClean="0">
                <a:solidFill>
                  <a:schemeClr val="bg1"/>
                </a:solidFill>
              </a:rPr>
              <a:t>SeriousDlqin2yrs</a:t>
            </a:r>
            <a:endParaRPr lang="en-US" sz="2400" dirty="0">
              <a:solidFill>
                <a:schemeClr val="bg1"/>
              </a:solidFill>
            </a:endParaRPr>
          </a:p>
        </p:txBody>
      </p:sp>
      <p:sp>
        <p:nvSpPr>
          <p:cNvPr id="13" name="TextBox 12"/>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4" name="TextBox 13"/>
          <p:cNvSpPr txBox="1"/>
          <p:nvPr/>
        </p:nvSpPr>
        <p:spPr>
          <a:xfrm>
            <a:off x="510639" y="156550"/>
            <a:ext cx="11459688" cy="1446550"/>
          </a:xfrm>
          <a:prstGeom prst="rect">
            <a:avLst/>
          </a:prstGeom>
          <a:noFill/>
        </p:spPr>
        <p:txBody>
          <a:bodyPr wrap="square" rtlCol="0">
            <a:spAutoFit/>
          </a:bodyPr>
          <a:lstStyle/>
          <a:p>
            <a:pPr lvl="0" algn="ctr">
              <a:defRPr/>
            </a:pPr>
            <a:r>
              <a:rPr lang="en-GB" sz="4400" b="1" dirty="0" smtClean="0">
                <a:solidFill>
                  <a:schemeClr val="tx2"/>
                </a:solidFill>
                <a:latin typeface="Noto Sans" panose="020B0502040504020204" pitchFamily="34"/>
                <a:ea typeface="Noto Sans" panose="020B0502040504020204" pitchFamily="34"/>
                <a:cs typeface="Noto Sans" panose="020B0502040504020204" pitchFamily="34"/>
              </a:rPr>
              <a:t>EDA - NumberOfTime60-89DaysPastDueNotWorse</a:t>
            </a:r>
            <a:endParaRPr kumimoji="0" lang="en-GB" sz="44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2" name="Picture 1"/>
          <p:cNvPicPr>
            <a:picLocks noChangeAspect="1"/>
          </p:cNvPicPr>
          <p:nvPr/>
        </p:nvPicPr>
        <p:blipFill>
          <a:blip r:embed="rId2"/>
          <a:stretch>
            <a:fillRect/>
          </a:stretch>
        </p:blipFill>
        <p:spPr>
          <a:xfrm>
            <a:off x="890528" y="1803524"/>
            <a:ext cx="2705045" cy="1644960"/>
          </a:xfrm>
          <a:prstGeom prst="rect">
            <a:avLst/>
          </a:prstGeom>
        </p:spPr>
      </p:pic>
      <p:pic>
        <p:nvPicPr>
          <p:cNvPr id="5" name="Picture 4"/>
          <p:cNvPicPr>
            <a:picLocks noChangeAspect="1"/>
          </p:cNvPicPr>
          <p:nvPr/>
        </p:nvPicPr>
        <p:blipFill>
          <a:blip r:embed="rId3"/>
          <a:stretch>
            <a:fillRect/>
          </a:stretch>
        </p:blipFill>
        <p:spPr>
          <a:xfrm>
            <a:off x="764547" y="3487599"/>
            <a:ext cx="2957006" cy="2519883"/>
          </a:xfrm>
          <a:prstGeom prst="rect">
            <a:avLst/>
          </a:prstGeom>
        </p:spPr>
      </p:pic>
      <p:sp>
        <p:nvSpPr>
          <p:cNvPr id="3" name="Rectangle 2"/>
          <p:cNvSpPr/>
          <p:nvPr/>
        </p:nvSpPr>
        <p:spPr>
          <a:xfrm>
            <a:off x="4615542" y="1969822"/>
            <a:ext cx="7129153" cy="3831818"/>
          </a:xfrm>
          <a:prstGeom prst="rect">
            <a:avLst/>
          </a:prstGeom>
        </p:spPr>
        <p:txBody>
          <a:bodyPr wrap="square">
            <a:spAutoFit/>
          </a:bodyPr>
          <a:lstStyle/>
          <a:p>
            <a:pPr>
              <a:lnSpc>
                <a:spcPct val="150000"/>
              </a:lnSpc>
            </a:pPr>
            <a:r>
              <a:rPr lang="en-US" dirty="0"/>
              <a:t>Features </a:t>
            </a:r>
            <a:r>
              <a:rPr lang="en-US" dirty="0" err="1"/>
              <a:t>ini</a:t>
            </a:r>
            <a:r>
              <a:rPr lang="en-US" dirty="0"/>
              <a:t> </a:t>
            </a:r>
            <a:r>
              <a:rPr lang="en-US" dirty="0" err="1" smtClean="0"/>
              <a:t>memuat</a:t>
            </a:r>
            <a:r>
              <a:rPr lang="en-US" dirty="0" smtClean="0"/>
              <a:t> </a:t>
            </a:r>
            <a:r>
              <a:rPr lang="en-US" dirty="0"/>
              <a:t>data </a:t>
            </a:r>
            <a:r>
              <a:rPr lang="en-US" dirty="0" err="1"/>
              <a:t>berapa</a:t>
            </a:r>
            <a:r>
              <a:rPr lang="en-US" dirty="0"/>
              <a:t> </a:t>
            </a:r>
            <a:r>
              <a:rPr lang="en-US" dirty="0" err="1" smtClean="0"/>
              <a:t>kalikah</a:t>
            </a:r>
            <a:r>
              <a:rPr lang="en-US" dirty="0" smtClean="0"/>
              <a:t> </a:t>
            </a:r>
            <a:r>
              <a:rPr lang="en-US" dirty="0"/>
              <a:t>customer </a:t>
            </a:r>
            <a:r>
              <a:rPr lang="en-US" dirty="0" err="1"/>
              <a:t>mengalami</a:t>
            </a:r>
            <a:r>
              <a:rPr lang="en-US" dirty="0"/>
              <a:t> </a:t>
            </a:r>
            <a:r>
              <a:rPr lang="en-US" dirty="0" err="1"/>
              <a:t>keterlambatan</a:t>
            </a:r>
            <a:r>
              <a:rPr lang="en-US" dirty="0"/>
              <a:t> </a:t>
            </a:r>
            <a:r>
              <a:rPr lang="en-US" dirty="0" err="1"/>
              <a:t>bayar</a:t>
            </a:r>
            <a:r>
              <a:rPr lang="en-US" dirty="0"/>
              <a:t> </a:t>
            </a:r>
            <a:r>
              <a:rPr lang="en-US" dirty="0" err="1"/>
              <a:t>dalam</a:t>
            </a:r>
            <a:r>
              <a:rPr lang="en-US" dirty="0"/>
              <a:t> </a:t>
            </a:r>
            <a:r>
              <a:rPr lang="en-US" dirty="0" err="1"/>
              <a:t>kurun</a:t>
            </a:r>
            <a:r>
              <a:rPr lang="en-US" dirty="0"/>
              <a:t> </a:t>
            </a:r>
            <a:r>
              <a:rPr lang="en-US" dirty="0" err="1"/>
              <a:t>waktu</a:t>
            </a:r>
            <a:r>
              <a:rPr lang="en-US" dirty="0"/>
              <a:t> 60-89 </a:t>
            </a:r>
            <a:r>
              <a:rPr lang="en-US" dirty="0" err="1"/>
              <a:t>hari</a:t>
            </a:r>
            <a:r>
              <a:rPr lang="en-US" dirty="0"/>
              <a:t>. Hal yang </a:t>
            </a:r>
            <a:r>
              <a:rPr lang="en-US" dirty="0" err="1"/>
              <a:t>sama</a:t>
            </a:r>
            <a:r>
              <a:rPr lang="en-US" dirty="0"/>
              <a:t> </a:t>
            </a:r>
            <a:r>
              <a:rPr lang="en-US" dirty="0" err="1"/>
              <a:t>ditemukan</a:t>
            </a:r>
            <a:r>
              <a:rPr lang="en-US" dirty="0"/>
              <a:t> </a:t>
            </a:r>
            <a:r>
              <a:rPr lang="en-US" dirty="0" err="1"/>
              <a:t>pada</a:t>
            </a:r>
            <a:r>
              <a:rPr lang="en-US" dirty="0"/>
              <a:t> features ini,NT90,dan NT3059 </a:t>
            </a:r>
            <a:r>
              <a:rPr lang="en-US" dirty="0" err="1"/>
              <a:t>dimana</a:t>
            </a:r>
            <a:r>
              <a:rPr lang="en-US" dirty="0"/>
              <a:t> </a:t>
            </a:r>
            <a:r>
              <a:rPr lang="en-US" dirty="0" err="1"/>
              <a:t>kesemuanya</a:t>
            </a:r>
            <a:r>
              <a:rPr lang="en-US" dirty="0"/>
              <a:t> </a:t>
            </a:r>
            <a:r>
              <a:rPr lang="en-US" dirty="0" err="1"/>
              <a:t>memiliki</a:t>
            </a:r>
            <a:r>
              <a:rPr lang="en-US" dirty="0"/>
              <a:t> median 0 yang </a:t>
            </a:r>
            <a:r>
              <a:rPr lang="en-US" dirty="0" err="1"/>
              <a:t>disebabkan</a:t>
            </a:r>
            <a:r>
              <a:rPr lang="en-US" dirty="0"/>
              <a:t> </a:t>
            </a:r>
            <a:r>
              <a:rPr lang="en-US" dirty="0" err="1"/>
              <a:t>oleh</a:t>
            </a:r>
            <a:r>
              <a:rPr lang="en-US" dirty="0"/>
              <a:t> </a:t>
            </a:r>
            <a:r>
              <a:rPr lang="en-US" dirty="0" err="1"/>
              <a:t>banyaknya</a:t>
            </a:r>
            <a:r>
              <a:rPr lang="en-US" dirty="0"/>
              <a:t> data yang </a:t>
            </a:r>
            <a:r>
              <a:rPr lang="en-US" dirty="0" err="1"/>
              <a:t>bernilai</a:t>
            </a:r>
            <a:r>
              <a:rPr lang="en-US" dirty="0"/>
              <a:t> </a:t>
            </a:r>
            <a:r>
              <a:rPr lang="en-US" dirty="0" smtClean="0"/>
              <a:t>0. </a:t>
            </a:r>
            <a:r>
              <a:rPr lang="en-US" dirty="0" err="1"/>
              <a:t>Lalu</a:t>
            </a:r>
            <a:r>
              <a:rPr lang="en-US" dirty="0"/>
              <a:t> </a:t>
            </a:r>
            <a:r>
              <a:rPr lang="en-US" dirty="0" err="1"/>
              <a:t>diperoleh</a:t>
            </a:r>
            <a:r>
              <a:rPr lang="en-US" dirty="0"/>
              <a:t> </a:t>
            </a:r>
            <a:r>
              <a:rPr lang="en-US" dirty="0" err="1"/>
              <a:t>juga</a:t>
            </a:r>
            <a:r>
              <a:rPr lang="en-US" dirty="0"/>
              <a:t> </a:t>
            </a:r>
            <a:r>
              <a:rPr lang="en-US" dirty="0" err="1"/>
              <a:t>nilai</a:t>
            </a:r>
            <a:r>
              <a:rPr lang="en-US" dirty="0"/>
              <a:t> </a:t>
            </a:r>
            <a:r>
              <a:rPr lang="en-US" dirty="0" err="1" smtClean="0"/>
              <a:t>maksimum</a:t>
            </a:r>
            <a:r>
              <a:rPr lang="en-US" dirty="0" smtClean="0"/>
              <a:t> </a:t>
            </a:r>
            <a:r>
              <a:rPr lang="en-US" dirty="0"/>
              <a:t>yang </a:t>
            </a:r>
            <a:r>
              <a:rPr lang="en-US" dirty="0" err="1"/>
              <a:t>sama</a:t>
            </a:r>
            <a:r>
              <a:rPr lang="en-US" dirty="0"/>
              <a:t> </a:t>
            </a:r>
            <a:r>
              <a:rPr lang="en-US" dirty="0" err="1"/>
              <a:t>yaitu</a:t>
            </a:r>
            <a:r>
              <a:rPr lang="en-US" dirty="0"/>
              <a:t> 98, </a:t>
            </a:r>
            <a:r>
              <a:rPr lang="en-US" dirty="0" err="1"/>
              <a:t>pada</a:t>
            </a:r>
            <a:r>
              <a:rPr lang="en-US" dirty="0"/>
              <a:t> proses Outlier Handling </a:t>
            </a:r>
            <a:r>
              <a:rPr lang="en-US" dirty="0" err="1"/>
              <a:t>nilai</a:t>
            </a:r>
            <a:r>
              <a:rPr lang="en-US" dirty="0"/>
              <a:t> </a:t>
            </a:r>
            <a:r>
              <a:rPr lang="en-US" dirty="0" err="1"/>
              <a:t>ini</a:t>
            </a:r>
            <a:r>
              <a:rPr lang="en-US" dirty="0"/>
              <a:t> </a:t>
            </a:r>
            <a:r>
              <a:rPr lang="en-US" dirty="0" err="1"/>
              <a:t>akan</a:t>
            </a:r>
            <a:r>
              <a:rPr lang="en-US" dirty="0"/>
              <a:t> </a:t>
            </a:r>
            <a:r>
              <a:rPr lang="en-US" dirty="0" err="1"/>
              <a:t>didrop</a:t>
            </a:r>
            <a:r>
              <a:rPr lang="en-US" dirty="0"/>
              <a:t> </a:t>
            </a:r>
            <a:r>
              <a:rPr lang="en-US" dirty="0" err="1"/>
              <a:t>karena</a:t>
            </a:r>
            <a:r>
              <a:rPr lang="en-US" dirty="0"/>
              <a:t> </a:t>
            </a:r>
            <a:r>
              <a:rPr lang="en-US" dirty="0" err="1"/>
              <a:t>mengindikasikan</a:t>
            </a:r>
            <a:r>
              <a:rPr lang="en-US" dirty="0"/>
              <a:t> </a:t>
            </a:r>
            <a:r>
              <a:rPr lang="en-US" dirty="0" err="1"/>
              <a:t>salah</a:t>
            </a:r>
            <a:r>
              <a:rPr lang="en-US" dirty="0"/>
              <a:t> input (</a:t>
            </a:r>
            <a:r>
              <a:rPr lang="en-US" dirty="0" err="1"/>
              <a:t>tercantum</a:t>
            </a:r>
            <a:r>
              <a:rPr lang="en-US" dirty="0"/>
              <a:t> </a:t>
            </a:r>
            <a:r>
              <a:rPr lang="en-US" dirty="0" err="1"/>
              <a:t>pada</a:t>
            </a:r>
            <a:r>
              <a:rPr lang="en-US" dirty="0"/>
              <a:t> </a:t>
            </a:r>
            <a:r>
              <a:rPr lang="en-US" dirty="0" err="1"/>
              <a:t>ketiga</a:t>
            </a:r>
            <a:r>
              <a:rPr lang="en-US" dirty="0"/>
              <a:t> features </a:t>
            </a:r>
            <a:r>
              <a:rPr lang="en-US" dirty="0" err="1"/>
              <a:t>dan</a:t>
            </a:r>
            <a:r>
              <a:rPr lang="en-US" dirty="0"/>
              <a:t> </a:t>
            </a:r>
            <a:r>
              <a:rPr lang="en-US" dirty="0" err="1"/>
              <a:t>nilainya</a:t>
            </a:r>
            <a:r>
              <a:rPr lang="en-US" dirty="0"/>
              <a:t> </a:t>
            </a:r>
            <a:r>
              <a:rPr lang="en-US" dirty="0" err="1"/>
              <a:t>tidak</a:t>
            </a:r>
            <a:r>
              <a:rPr lang="en-US" dirty="0"/>
              <a:t> </a:t>
            </a:r>
            <a:r>
              <a:rPr lang="en-US" dirty="0" err="1"/>
              <a:t>masuk</a:t>
            </a:r>
            <a:r>
              <a:rPr lang="en-US" dirty="0"/>
              <a:t> </a:t>
            </a:r>
            <a:r>
              <a:rPr lang="en-US" dirty="0" err="1"/>
              <a:t>akal</a:t>
            </a:r>
            <a:r>
              <a:rPr lang="en-US" dirty="0"/>
              <a:t>).</a:t>
            </a:r>
          </a:p>
          <a:p>
            <a:pPr>
              <a:lnSpc>
                <a:spcPct val="150000"/>
              </a:lnSpc>
            </a:pPr>
            <a:r>
              <a:rPr lang="en-US" dirty="0" err="1"/>
              <a:t>Pada</a:t>
            </a:r>
            <a:r>
              <a:rPr lang="en-US" dirty="0"/>
              <a:t> features </a:t>
            </a:r>
            <a:r>
              <a:rPr lang="en-US" dirty="0" err="1"/>
              <a:t>ini</a:t>
            </a:r>
            <a:r>
              <a:rPr lang="en-US" dirty="0"/>
              <a:t> </a:t>
            </a:r>
            <a:r>
              <a:rPr lang="en-US" dirty="0" err="1"/>
              <a:t>kelompok</a:t>
            </a:r>
            <a:r>
              <a:rPr lang="en-US" dirty="0"/>
              <a:t> customer </a:t>
            </a:r>
            <a:r>
              <a:rPr lang="en-US" dirty="0" err="1"/>
              <a:t>dengan</a:t>
            </a:r>
            <a:r>
              <a:rPr lang="en-US" dirty="0"/>
              <a:t> </a:t>
            </a:r>
            <a:r>
              <a:rPr lang="en-US" dirty="0" err="1"/>
              <a:t>nilai</a:t>
            </a:r>
            <a:r>
              <a:rPr lang="en-US" dirty="0"/>
              <a:t> NT6089 0-3 yang </a:t>
            </a:r>
            <a:r>
              <a:rPr lang="en-US" dirty="0" err="1"/>
              <a:t>memiliki</a:t>
            </a:r>
            <a:r>
              <a:rPr lang="en-US" dirty="0"/>
              <a:t> </a:t>
            </a:r>
            <a:r>
              <a:rPr lang="en-US" dirty="0" err="1"/>
              <a:t>jumlah</a:t>
            </a:r>
            <a:r>
              <a:rPr lang="en-US" dirty="0"/>
              <a:t> default paling </a:t>
            </a:r>
            <a:r>
              <a:rPr lang="en-US" dirty="0" err="1"/>
              <a:t>banyak</a:t>
            </a:r>
            <a:r>
              <a:rPr lang="en-US" dirty="0"/>
              <a:t> </a:t>
            </a:r>
            <a:r>
              <a:rPr lang="en-US" dirty="0" err="1"/>
              <a:t>yaitu</a:t>
            </a:r>
            <a:r>
              <a:rPr lang="en-US" dirty="0"/>
              <a:t> </a:t>
            </a:r>
            <a:r>
              <a:rPr lang="en-US" dirty="0" err="1"/>
              <a:t>sebesar</a:t>
            </a:r>
            <a:r>
              <a:rPr lang="en-US" dirty="0"/>
              <a:t> 6.5%</a:t>
            </a:r>
          </a:p>
        </p:txBody>
      </p:sp>
      <p:sp>
        <p:nvSpPr>
          <p:cNvPr id="8" name="Rectangle 7"/>
          <p:cNvSpPr/>
          <p:nvPr/>
        </p:nvSpPr>
        <p:spPr>
          <a:xfrm>
            <a:off x="1579418" y="4560119"/>
            <a:ext cx="2054431" cy="2493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66612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267808" y="1089568"/>
            <a:ext cx="2363189" cy="461665"/>
          </a:xfrm>
          <a:prstGeom prst="rect">
            <a:avLst/>
          </a:prstGeom>
          <a:noFill/>
        </p:spPr>
        <p:txBody>
          <a:bodyPr wrap="square" rtlCol="0">
            <a:spAutoFit/>
          </a:bodyPr>
          <a:lstStyle/>
          <a:p>
            <a:r>
              <a:rPr lang="en-US" sz="2400" dirty="0" smtClean="0">
                <a:solidFill>
                  <a:schemeClr val="bg1"/>
                </a:solidFill>
              </a:rPr>
              <a:t>SeriousDlqin2yrs</a:t>
            </a:r>
            <a:endParaRPr lang="en-US" sz="2400" dirty="0">
              <a:solidFill>
                <a:schemeClr val="bg1"/>
              </a:solidFill>
            </a:endParaRPr>
          </a:p>
        </p:txBody>
      </p:sp>
      <p:sp>
        <p:nvSpPr>
          <p:cNvPr id="13" name="TextBox 12"/>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4" name="TextBox 13"/>
          <p:cNvSpPr txBox="1"/>
          <p:nvPr/>
        </p:nvSpPr>
        <p:spPr>
          <a:xfrm>
            <a:off x="510639" y="156550"/>
            <a:ext cx="11210306" cy="861774"/>
          </a:xfrm>
          <a:prstGeom prst="rect">
            <a:avLst/>
          </a:prstGeom>
          <a:noFill/>
        </p:spPr>
        <p:txBody>
          <a:bodyPr wrap="square" rtlCol="0">
            <a:spAutoFit/>
          </a:bodyPr>
          <a:lstStyle/>
          <a:p>
            <a:pPr lvl="0" algn="ctr">
              <a:defRPr/>
            </a:pPr>
            <a:r>
              <a:rPr lang="en-GB" sz="5000" b="1" dirty="0" smtClean="0">
                <a:solidFill>
                  <a:schemeClr val="tx2"/>
                </a:solidFill>
                <a:latin typeface="Noto Sans" panose="020B0502040504020204" pitchFamily="34"/>
                <a:ea typeface="Noto Sans" panose="020B0502040504020204" pitchFamily="34"/>
                <a:cs typeface="Noto Sans" panose="020B0502040504020204" pitchFamily="34"/>
              </a:rPr>
              <a:t>EDA - </a:t>
            </a:r>
            <a:r>
              <a:rPr lang="en-GB" sz="5000" b="1" dirty="0" err="1" smtClean="0">
                <a:solidFill>
                  <a:schemeClr val="tx2"/>
                </a:solidFill>
                <a:latin typeface="Noto Sans" panose="020B0502040504020204" pitchFamily="34"/>
                <a:ea typeface="Noto Sans" panose="020B0502040504020204" pitchFamily="34"/>
                <a:cs typeface="Noto Sans" panose="020B0502040504020204" pitchFamily="34"/>
              </a:rPr>
              <a:t>NumberOfDependents</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3" name="Picture 2"/>
          <p:cNvPicPr>
            <a:picLocks noChangeAspect="1"/>
          </p:cNvPicPr>
          <p:nvPr/>
        </p:nvPicPr>
        <p:blipFill>
          <a:blip r:embed="rId2"/>
          <a:stretch>
            <a:fillRect/>
          </a:stretch>
        </p:blipFill>
        <p:spPr>
          <a:xfrm>
            <a:off x="1058007" y="1435816"/>
            <a:ext cx="2909184" cy="1865531"/>
          </a:xfrm>
          <a:prstGeom prst="rect">
            <a:avLst/>
          </a:prstGeom>
        </p:spPr>
      </p:pic>
      <p:pic>
        <p:nvPicPr>
          <p:cNvPr id="4" name="Picture 3"/>
          <p:cNvPicPr>
            <a:picLocks noChangeAspect="1"/>
          </p:cNvPicPr>
          <p:nvPr/>
        </p:nvPicPr>
        <p:blipFill>
          <a:blip r:embed="rId3"/>
          <a:stretch>
            <a:fillRect/>
          </a:stretch>
        </p:blipFill>
        <p:spPr>
          <a:xfrm>
            <a:off x="1058007" y="3542775"/>
            <a:ext cx="2909184" cy="2462546"/>
          </a:xfrm>
          <a:prstGeom prst="rect">
            <a:avLst/>
          </a:prstGeom>
        </p:spPr>
      </p:pic>
      <p:sp>
        <p:nvSpPr>
          <p:cNvPr id="2" name="TextBox 1"/>
          <p:cNvSpPr txBox="1"/>
          <p:nvPr/>
        </p:nvSpPr>
        <p:spPr>
          <a:xfrm>
            <a:off x="5167858" y="1872114"/>
            <a:ext cx="5781191" cy="3831818"/>
          </a:xfrm>
          <a:prstGeom prst="rect">
            <a:avLst/>
          </a:prstGeom>
          <a:noFill/>
        </p:spPr>
        <p:txBody>
          <a:bodyPr wrap="square" rtlCol="0">
            <a:spAutoFit/>
          </a:bodyPr>
          <a:lstStyle/>
          <a:p>
            <a:pPr>
              <a:lnSpc>
                <a:spcPct val="150000"/>
              </a:lnSpc>
            </a:pPr>
            <a:r>
              <a:rPr lang="en-US"/>
              <a:t>Features ini mencakup data yang menunjukkan berapa jumlah tanggungan (anak, keluarga, dll.) yang dimiliki oleh customer. Pada nilai median features ini memiliki nilai 0, hal ini sama dengan features sebelumnya disebabkan oleh banyaknya data dengan nilai 0. Kelompok customer dengan nilai ND 0-5 memiliki jumlah default paling banyak yaitu 6.7%. Terdapat kecenderungan semakin banyak jumlah dependents yang dimiliki oleh customer maka semakin kecil jumlah customer yang mengalami default. </a:t>
            </a:r>
            <a:endParaRPr lang="en-US" dirty="0"/>
          </a:p>
        </p:txBody>
      </p:sp>
      <p:sp>
        <p:nvSpPr>
          <p:cNvPr id="5" name="Rectangle 4"/>
          <p:cNvSpPr/>
          <p:nvPr/>
        </p:nvSpPr>
        <p:spPr>
          <a:xfrm>
            <a:off x="1058007" y="4583875"/>
            <a:ext cx="2909184" cy="3087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43043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4376" y="2716760"/>
            <a:ext cx="4634078" cy="1325563"/>
          </a:xfrm>
        </p:spPr>
        <p:txBody>
          <a:bodyPr/>
          <a:lstStyle/>
          <a:p>
            <a:r>
              <a:rPr lang="en-US" dirty="0" smtClean="0"/>
              <a:t>Bivariate Analysis</a:t>
            </a:r>
            <a:endParaRPr lang="en-US" dirty="0"/>
          </a:p>
        </p:txBody>
      </p:sp>
    </p:spTree>
    <p:extLst>
      <p:ext uri="{BB962C8B-B14F-4D97-AF65-F5344CB8AC3E}">
        <p14:creationId xmlns:p14="http://schemas.microsoft.com/office/powerpoint/2010/main" val="1647070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0058" y="224595"/>
            <a:ext cx="10259980" cy="861774"/>
          </a:xfrm>
          <a:prstGeom prst="rect">
            <a:avLst/>
          </a:prstGeom>
          <a:noFill/>
        </p:spPr>
        <p:txBody>
          <a:bodyPr wrap="square" rtlCol="0">
            <a:spAutoFit/>
          </a:bodyPr>
          <a:lstStyle/>
          <a:p>
            <a:pPr lvl="0" algn="ctr">
              <a:defRPr/>
            </a:pPr>
            <a:r>
              <a:rPr lang="en-GB" sz="5000" b="1" dirty="0" smtClean="0">
                <a:solidFill>
                  <a:schemeClr val="tx2"/>
                </a:solidFill>
                <a:latin typeface="Noto Sans" panose="020B0502040504020204" pitchFamily="34"/>
                <a:ea typeface="Noto Sans" panose="020B0502040504020204" pitchFamily="34"/>
                <a:cs typeface="Noto Sans" panose="020B0502040504020204" pitchFamily="34"/>
              </a:rPr>
              <a:t>Correlation Matrix - Pearson</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 name="TextBox 4"/>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7" name="Group 6"/>
          <p:cNvGrpSpPr/>
          <p:nvPr/>
        </p:nvGrpSpPr>
        <p:grpSpPr>
          <a:xfrm>
            <a:off x="576247" y="1141543"/>
            <a:ext cx="7218752" cy="5291949"/>
            <a:chOff x="1402571" y="1196718"/>
            <a:chExt cx="7218752" cy="5291949"/>
          </a:xfrm>
        </p:grpSpPr>
        <p:pic>
          <p:nvPicPr>
            <p:cNvPr id="3" name="Picture 2"/>
            <p:cNvPicPr>
              <a:picLocks noChangeAspect="1"/>
            </p:cNvPicPr>
            <p:nvPr/>
          </p:nvPicPr>
          <p:blipFill>
            <a:blip r:embed="rId2"/>
            <a:stretch>
              <a:fillRect/>
            </a:stretch>
          </p:blipFill>
          <p:spPr>
            <a:xfrm>
              <a:off x="3458773" y="1196718"/>
              <a:ext cx="5162550" cy="5181600"/>
            </a:xfrm>
            <a:prstGeom prst="rect">
              <a:avLst/>
            </a:prstGeom>
          </p:spPr>
        </p:pic>
        <p:pic>
          <p:nvPicPr>
            <p:cNvPr id="6" name="Picture 5"/>
            <p:cNvPicPr>
              <a:picLocks noChangeAspect="1"/>
            </p:cNvPicPr>
            <p:nvPr/>
          </p:nvPicPr>
          <p:blipFill>
            <a:blip r:embed="rId3"/>
            <a:stretch>
              <a:fillRect/>
            </a:stretch>
          </p:blipFill>
          <p:spPr>
            <a:xfrm>
              <a:off x="1402571" y="1196718"/>
              <a:ext cx="2000250" cy="5291949"/>
            </a:xfrm>
            <a:prstGeom prst="rect">
              <a:avLst/>
            </a:prstGeom>
          </p:spPr>
        </p:pic>
      </p:grpSp>
      <p:sp>
        <p:nvSpPr>
          <p:cNvPr id="2" name="Rectangle 1"/>
          <p:cNvSpPr/>
          <p:nvPr/>
        </p:nvSpPr>
        <p:spPr>
          <a:xfrm>
            <a:off x="7905685" y="1824794"/>
            <a:ext cx="4032168" cy="3613746"/>
          </a:xfrm>
          <a:prstGeom prst="rect">
            <a:avLst/>
          </a:prstGeom>
        </p:spPr>
        <p:txBody>
          <a:bodyPr wrap="square">
            <a:spAutoFit/>
          </a:bodyPr>
          <a:lstStyle/>
          <a:p>
            <a:pPr marL="285750" indent="-285750">
              <a:lnSpc>
                <a:spcPct val="150000"/>
              </a:lnSpc>
              <a:buFont typeface="Arial" panose="020B0604020202020204" pitchFamily="34" charset="0"/>
              <a:buChar char="•"/>
            </a:pPr>
            <a:r>
              <a:rPr lang="en-US" sz="1400" dirty="0" err="1" smtClean="0"/>
              <a:t>Korelasi</a:t>
            </a:r>
            <a:r>
              <a:rPr lang="en-US" sz="1400" dirty="0" smtClean="0"/>
              <a:t> </a:t>
            </a:r>
            <a:r>
              <a:rPr lang="en-US" sz="1400" dirty="0" err="1"/>
              <a:t>positif</a:t>
            </a:r>
            <a:r>
              <a:rPr lang="en-US" sz="1400" dirty="0"/>
              <a:t> </a:t>
            </a:r>
            <a:r>
              <a:rPr lang="en-US" sz="1400" dirty="0" err="1"/>
              <a:t>terkuat</a:t>
            </a:r>
            <a:r>
              <a:rPr lang="en-US" sz="1400" dirty="0"/>
              <a:t> </a:t>
            </a:r>
            <a:r>
              <a:rPr lang="en-US" sz="1400" dirty="0" err="1"/>
              <a:t>terhadap</a:t>
            </a:r>
            <a:r>
              <a:rPr lang="en-US" sz="1400" dirty="0"/>
              <a:t> target </a:t>
            </a:r>
            <a:r>
              <a:rPr lang="en-US" sz="1400" dirty="0" err="1"/>
              <a:t>terdapat</a:t>
            </a:r>
            <a:r>
              <a:rPr lang="en-US" sz="1400" dirty="0"/>
              <a:t> </a:t>
            </a:r>
            <a:r>
              <a:rPr lang="en-US" sz="1400" dirty="0" err="1"/>
              <a:t>pada</a:t>
            </a:r>
            <a:r>
              <a:rPr lang="en-US" sz="1400" dirty="0"/>
              <a:t> features NumberOfTime30-59DaysPastDueNotWorse </a:t>
            </a:r>
            <a:r>
              <a:rPr lang="en-US" sz="1400" dirty="0" err="1"/>
              <a:t>yaitu</a:t>
            </a:r>
            <a:r>
              <a:rPr lang="en-US" sz="1400" dirty="0"/>
              <a:t> </a:t>
            </a:r>
            <a:r>
              <a:rPr lang="en-US" sz="1400" dirty="0" err="1"/>
              <a:t>sebesar</a:t>
            </a:r>
            <a:r>
              <a:rPr lang="en-US" sz="1400" dirty="0"/>
              <a:t> 0.13. </a:t>
            </a:r>
            <a:r>
              <a:rPr lang="en-US" sz="1400" dirty="0" err="1"/>
              <a:t>Selain</a:t>
            </a:r>
            <a:r>
              <a:rPr lang="en-US" sz="1400" dirty="0"/>
              <a:t> </a:t>
            </a:r>
            <a:r>
              <a:rPr lang="en-US" sz="1400" dirty="0" err="1"/>
              <a:t>itu</a:t>
            </a:r>
            <a:r>
              <a:rPr lang="en-US" sz="1400" dirty="0"/>
              <a:t> </a:t>
            </a:r>
            <a:r>
              <a:rPr lang="en-US" sz="1400" dirty="0" err="1"/>
              <a:t>kekuatan</a:t>
            </a:r>
            <a:r>
              <a:rPr lang="en-US" sz="1400" dirty="0"/>
              <a:t> </a:t>
            </a:r>
            <a:r>
              <a:rPr lang="en-US" sz="1400" dirty="0" err="1"/>
              <a:t>korelasi</a:t>
            </a:r>
            <a:r>
              <a:rPr lang="en-US" sz="1400" dirty="0"/>
              <a:t> yang </a:t>
            </a:r>
            <a:r>
              <a:rPr lang="en-US" sz="1400" dirty="0" err="1"/>
              <a:t>sama</a:t>
            </a:r>
            <a:r>
              <a:rPr lang="en-US" sz="1400" dirty="0"/>
              <a:t> </a:t>
            </a:r>
            <a:r>
              <a:rPr lang="en-US" sz="1400" dirty="0" err="1"/>
              <a:t>ditemukan</a:t>
            </a:r>
            <a:r>
              <a:rPr lang="en-US" sz="1400" dirty="0"/>
              <a:t> </a:t>
            </a:r>
            <a:r>
              <a:rPr lang="en-US" sz="1400" dirty="0" err="1"/>
              <a:t>juga</a:t>
            </a:r>
            <a:r>
              <a:rPr lang="en-US" sz="1400" dirty="0"/>
              <a:t> </a:t>
            </a:r>
            <a:r>
              <a:rPr lang="en-US" sz="1400" dirty="0" err="1"/>
              <a:t>pada</a:t>
            </a:r>
            <a:r>
              <a:rPr lang="en-US" sz="1400" dirty="0"/>
              <a:t> features NumberOfTimes90DaysLate </a:t>
            </a:r>
            <a:r>
              <a:rPr lang="en-US" sz="1400" dirty="0" err="1"/>
              <a:t>sebesar</a:t>
            </a:r>
            <a:r>
              <a:rPr lang="en-US" sz="1400" dirty="0"/>
              <a:t> 0.12 </a:t>
            </a:r>
            <a:r>
              <a:rPr lang="en-US" sz="1400" dirty="0" err="1"/>
              <a:t>dan</a:t>
            </a:r>
            <a:r>
              <a:rPr lang="en-US" sz="1400" dirty="0"/>
              <a:t> NumberOfTime60-89DaysPastDueNotWorse </a:t>
            </a:r>
            <a:r>
              <a:rPr lang="en-US" sz="1400" dirty="0" err="1"/>
              <a:t>sebesar</a:t>
            </a:r>
            <a:r>
              <a:rPr lang="en-US" sz="1400" dirty="0"/>
              <a:t> 1. </a:t>
            </a:r>
            <a:endParaRPr lang="en-US" sz="1400" dirty="0" smtClean="0"/>
          </a:p>
          <a:p>
            <a:pPr>
              <a:lnSpc>
                <a:spcPct val="150000"/>
              </a:lnSpc>
            </a:pPr>
            <a:endParaRPr lang="en-US" sz="1400" dirty="0"/>
          </a:p>
          <a:p>
            <a:pPr marL="285750" indent="-285750">
              <a:lnSpc>
                <a:spcPct val="150000"/>
              </a:lnSpc>
              <a:buFont typeface="Arial" panose="020B0604020202020204" pitchFamily="34" charset="0"/>
              <a:buChar char="•"/>
            </a:pPr>
            <a:r>
              <a:rPr lang="en-US" sz="1400" dirty="0" smtClean="0"/>
              <a:t> </a:t>
            </a:r>
            <a:r>
              <a:rPr lang="en-US" sz="1400" dirty="0" err="1" smtClean="0"/>
              <a:t>Korelasi</a:t>
            </a:r>
            <a:r>
              <a:rPr lang="en-US" sz="1400" dirty="0" smtClean="0"/>
              <a:t> </a:t>
            </a:r>
            <a:r>
              <a:rPr lang="en-US" sz="1400" dirty="0" err="1"/>
              <a:t>negatif</a:t>
            </a:r>
            <a:r>
              <a:rPr lang="en-US" sz="1400" dirty="0"/>
              <a:t> </a:t>
            </a:r>
            <a:r>
              <a:rPr lang="en-US" sz="1400" dirty="0" err="1"/>
              <a:t>terkuat</a:t>
            </a:r>
            <a:r>
              <a:rPr lang="en-US" sz="1400" dirty="0"/>
              <a:t> </a:t>
            </a:r>
            <a:r>
              <a:rPr lang="en-US" sz="1400" dirty="0" err="1"/>
              <a:t>terhadap</a:t>
            </a:r>
            <a:r>
              <a:rPr lang="en-US" sz="1400" dirty="0"/>
              <a:t> </a:t>
            </a:r>
            <a:r>
              <a:rPr lang="en-US" sz="1400" dirty="0" err="1"/>
              <a:t>terget</a:t>
            </a:r>
            <a:r>
              <a:rPr lang="en-US" sz="1400" dirty="0"/>
              <a:t> </a:t>
            </a:r>
            <a:r>
              <a:rPr lang="en-US" sz="1400" dirty="0" err="1" smtClean="0"/>
              <a:t>terdapat</a:t>
            </a:r>
            <a:r>
              <a:rPr lang="en-US" sz="1400" dirty="0" smtClean="0"/>
              <a:t>  </a:t>
            </a:r>
            <a:r>
              <a:rPr lang="en-US" sz="1400" dirty="0" err="1" smtClean="0"/>
              <a:t>pada</a:t>
            </a:r>
            <a:r>
              <a:rPr lang="en-US" sz="1400" dirty="0" smtClean="0"/>
              <a:t> </a:t>
            </a:r>
            <a:r>
              <a:rPr lang="en-US" sz="1400" dirty="0"/>
              <a:t>features age </a:t>
            </a:r>
            <a:r>
              <a:rPr lang="en-US" sz="1400" dirty="0" err="1"/>
              <a:t>yaitu</a:t>
            </a:r>
            <a:r>
              <a:rPr lang="en-US" sz="1400" dirty="0"/>
              <a:t> </a:t>
            </a:r>
            <a:r>
              <a:rPr lang="en-US" sz="1400" dirty="0" err="1"/>
              <a:t>sebesar</a:t>
            </a:r>
            <a:r>
              <a:rPr lang="en-US" sz="1400" dirty="0"/>
              <a:t> -0.12. </a:t>
            </a:r>
          </a:p>
        </p:txBody>
      </p:sp>
      <p:sp>
        <p:nvSpPr>
          <p:cNvPr id="8" name="Rectangle 7"/>
          <p:cNvSpPr/>
          <p:nvPr/>
        </p:nvSpPr>
        <p:spPr>
          <a:xfrm>
            <a:off x="2632449" y="1086367"/>
            <a:ext cx="5162550" cy="5286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9933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2623" y="2606426"/>
            <a:ext cx="6129849" cy="861774"/>
          </a:xfrm>
          <a:prstGeom prst="rect">
            <a:avLst/>
          </a:prstGeom>
          <a:noFill/>
        </p:spPr>
        <p:txBody>
          <a:bodyPr wrap="square" rtlCol="0">
            <a:spAutoFit/>
          </a:bodyPr>
          <a:lstStyle/>
          <a:p>
            <a:pPr lvl="0" algn="ctr">
              <a:defRPr/>
            </a:pPr>
            <a:r>
              <a:rPr lang="en-GB" sz="5000" b="1" dirty="0" smtClean="0">
                <a:solidFill>
                  <a:schemeClr val="bg2">
                    <a:lumMod val="10000"/>
                  </a:schemeClr>
                </a:solidFill>
                <a:latin typeface="Noto Sans" panose="020B0502040504020204" pitchFamily="34"/>
                <a:ea typeface="Noto Sans" panose="020B0502040504020204" pitchFamily="34"/>
                <a:cs typeface="Noto Sans" panose="020B0502040504020204" pitchFamily="34"/>
              </a:rPr>
              <a:t>Abstract</a:t>
            </a:r>
            <a:endParaRPr lang="en-GB" sz="5000" b="1" dirty="0">
              <a:solidFill>
                <a:schemeClr val="bg2">
                  <a:lumMod val="10000"/>
                </a:schemeClr>
              </a:solidFill>
              <a:latin typeface="Noto Sans" panose="020B0502040504020204" pitchFamily="34"/>
              <a:ea typeface="Noto Sans" panose="020B0502040504020204" pitchFamily="34"/>
              <a:cs typeface="Noto Sans" panose="020B0502040504020204" pitchFamily="34"/>
            </a:endParaRPr>
          </a:p>
        </p:txBody>
      </p:sp>
      <p:sp>
        <p:nvSpPr>
          <p:cNvPr id="18" name="TextBox 17"/>
          <p:cNvSpPr txBox="1"/>
          <p:nvPr/>
        </p:nvSpPr>
        <p:spPr>
          <a:xfrm>
            <a:off x="457200" y="6349245"/>
            <a:ext cx="11366500"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www.yourwebsite.com</a:t>
            </a:r>
          </a:p>
        </p:txBody>
      </p:sp>
      <p:grpSp>
        <p:nvGrpSpPr>
          <p:cNvPr id="10" name="Group 9"/>
          <p:cNvGrpSpPr/>
          <p:nvPr/>
        </p:nvGrpSpPr>
        <p:grpSpPr>
          <a:xfrm>
            <a:off x="1219860" y="2846674"/>
            <a:ext cx="13615822" cy="4242061"/>
            <a:chOff x="1219860" y="2846674"/>
            <a:chExt cx="13615822" cy="4242061"/>
          </a:xfrm>
          <a:blipFill dpi="0" rotWithShape="1">
            <a:blip r:embed="rId2">
              <a:extLst>
                <a:ext uri="{28A0092B-C50C-407E-A947-70E740481C1C}">
                  <a14:useLocalDpi xmlns:a14="http://schemas.microsoft.com/office/drawing/2010/main" val="0"/>
                </a:ext>
              </a:extLst>
            </a:blip>
            <a:srcRect/>
            <a:stretch>
              <a:fillRect/>
            </a:stretch>
          </a:blipFill>
        </p:grpSpPr>
        <p:sp>
          <p:nvSpPr>
            <p:cNvPr id="14" name="Rectangle 13"/>
            <p:cNvSpPr/>
            <p:nvPr/>
          </p:nvSpPr>
          <p:spPr>
            <a:xfrm rot="2877484">
              <a:off x="11125149" y="5325153"/>
              <a:ext cx="1172929" cy="2354235"/>
            </a:xfrm>
            <a:custGeom>
              <a:avLst/>
              <a:gdLst>
                <a:gd name="connsiteX0" fmla="*/ 0 w 1259414"/>
                <a:gd name="connsiteY0" fmla="*/ 0 h 6858000"/>
                <a:gd name="connsiteX1" fmla="*/ 1259414 w 1259414"/>
                <a:gd name="connsiteY1" fmla="*/ 0 h 6858000"/>
                <a:gd name="connsiteX2" fmla="*/ 1259414 w 1259414"/>
                <a:gd name="connsiteY2" fmla="*/ 6858000 h 6858000"/>
                <a:gd name="connsiteX3" fmla="*/ 0 w 1259414"/>
                <a:gd name="connsiteY3" fmla="*/ 6858000 h 6858000"/>
                <a:gd name="connsiteX4" fmla="*/ 0 w 1259414"/>
                <a:gd name="connsiteY4" fmla="*/ 0 h 6858000"/>
                <a:gd name="connsiteX0-1" fmla="*/ 0 w 1260893"/>
                <a:gd name="connsiteY0-2" fmla="*/ 2052213 h 6858000"/>
                <a:gd name="connsiteX1-3" fmla="*/ 1260893 w 1260893"/>
                <a:gd name="connsiteY1-4" fmla="*/ 0 h 6858000"/>
                <a:gd name="connsiteX2-5" fmla="*/ 1260893 w 1260893"/>
                <a:gd name="connsiteY2-6" fmla="*/ 6858000 h 6858000"/>
                <a:gd name="connsiteX3-7" fmla="*/ 1479 w 1260893"/>
                <a:gd name="connsiteY3-8" fmla="*/ 6858000 h 6858000"/>
                <a:gd name="connsiteX4-9" fmla="*/ 0 w 1260893"/>
                <a:gd name="connsiteY4-10" fmla="*/ 2052213 h 6858000"/>
                <a:gd name="connsiteX0-11" fmla="*/ 0 w 1260893"/>
                <a:gd name="connsiteY0-12" fmla="*/ 0 h 4805787"/>
                <a:gd name="connsiteX1-13" fmla="*/ 960453 w 1260893"/>
                <a:gd name="connsiteY1-14" fmla="*/ 1209669 h 4805787"/>
                <a:gd name="connsiteX2-15" fmla="*/ 1260893 w 1260893"/>
                <a:gd name="connsiteY2-16" fmla="*/ 4805787 h 4805787"/>
                <a:gd name="connsiteX3-17" fmla="*/ 1479 w 1260893"/>
                <a:gd name="connsiteY3-18" fmla="*/ 4805787 h 4805787"/>
                <a:gd name="connsiteX4-19" fmla="*/ 0 w 1260893"/>
                <a:gd name="connsiteY4-20" fmla="*/ 0 h 4805787"/>
                <a:gd name="connsiteX0-21" fmla="*/ 0 w 1260893"/>
                <a:gd name="connsiteY0-22" fmla="*/ 0 h 4805787"/>
                <a:gd name="connsiteX1-23" fmla="*/ 1169549 w 1260893"/>
                <a:gd name="connsiteY1-24" fmla="*/ 1050159 h 4805787"/>
                <a:gd name="connsiteX2-25" fmla="*/ 1260893 w 1260893"/>
                <a:gd name="connsiteY2-26" fmla="*/ 4805787 h 4805787"/>
                <a:gd name="connsiteX3-27" fmla="*/ 1479 w 1260893"/>
                <a:gd name="connsiteY3-28" fmla="*/ 4805787 h 4805787"/>
                <a:gd name="connsiteX4-29" fmla="*/ 0 w 1260893"/>
                <a:gd name="connsiteY4-30" fmla="*/ 0 h 4805787"/>
                <a:gd name="connsiteX0-31" fmla="*/ 0 w 1169549"/>
                <a:gd name="connsiteY0-32" fmla="*/ 0 h 4805787"/>
                <a:gd name="connsiteX1-33" fmla="*/ 1169549 w 1169549"/>
                <a:gd name="connsiteY1-34" fmla="*/ 1050159 h 4805787"/>
                <a:gd name="connsiteX2-35" fmla="*/ 768846 w 1169549"/>
                <a:gd name="connsiteY2-36" fmla="*/ 1481907 h 4805787"/>
                <a:gd name="connsiteX3-37" fmla="*/ 1479 w 1169549"/>
                <a:gd name="connsiteY3-38" fmla="*/ 4805787 h 4805787"/>
                <a:gd name="connsiteX4-39" fmla="*/ 0 w 1169549"/>
                <a:gd name="connsiteY4-40" fmla="*/ 0 h 4805787"/>
                <a:gd name="connsiteX0-41" fmla="*/ 0 w 1169549"/>
                <a:gd name="connsiteY0-42" fmla="*/ 0 h 2337129"/>
                <a:gd name="connsiteX1-43" fmla="*/ 1169549 w 1169549"/>
                <a:gd name="connsiteY1-44" fmla="*/ 1050159 h 2337129"/>
                <a:gd name="connsiteX2-45" fmla="*/ 768846 w 1169549"/>
                <a:gd name="connsiteY2-46" fmla="*/ 1481907 h 2337129"/>
                <a:gd name="connsiteX3-47" fmla="*/ 4316 w 1169549"/>
                <a:gd name="connsiteY3-48" fmla="*/ 2337129 h 2337129"/>
                <a:gd name="connsiteX4-49" fmla="*/ 0 w 1169549"/>
                <a:gd name="connsiteY4-50" fmla="*/ 0 h 2337129"/>
                <a:gd name="connsiteX0-51" fmla="*/ 0 w 1166591"/>
                <a:gd name="connsiteY0-52" fmla="*/ 0 h 2345150"/>
                <a:gd name="connsiteX1-53" fmla="*/ 1166591 w 1166591"/>
                <a:gd name="connsiteY1-54" fmla="*/ 1058180 h 2345150"/>
                <a:gd name="connsiteX2-55" fmla="*/ 765888 w 1166591"/>
                <a:gd name="connsiteY2-56" fmla="*/ 1489928 h 2345150"/>
                <a:gd name="connsiteX3-57" fmla="*/ 1358 w 1166591"/>
                <a:gd name="connsiteY3-58" fmla="*/ 2345150 h 2345150"/>
                <a:gd name="connsiteX4-59" fmla="*/ 0 w 1166591"/>
                <a:gd name="connsiteY4-60" fmla="*/ 0 h 2345150"/>
                <a:gd name="connsiteX0-61" fmla="*/ 0 w 1172138"/>
                <a:gd name="connsiteY0-62" fmla="*/ 0 h 2345150"/>
                <a:gd name="connsiteX1-63" fmla="*/ 1172138 w 1172138"/>
                <a:gd name="connsiteY1-64" fmla="*/ 1056770 h 2345150"/>
                <a:gd name="connsiteX2-65" fmla="*/ 765888 w 1172138"/>
                <a:gd name="connsiteY2-66" fmla="*/ 1489928 h 2345150"/>
                <a:gd name="connsiteX3-67" fmla="*/ 1358 w 1172138"/>
                <a:gd name="connsiteY3-68" fmla="*/ 2345150 h 2345150"/>
                <a:gd name="connsiteX4-69" fmla="*/ 0 w 1172138"/>
                <a:gd name="connsiteY4-70" fmla="*/ 0 h 2345150"/>
                <a:gd name="connsiteX0-71" fmla="*/ 0 w 1172138"/>
                <a:gd name="connsiteY0-72" fmla="*/ 0 h 2345150"/>
                <a:gd name="connsiteX1-73" fmla="*/ 1172138 w 1172138"/>
                <a:gd name="connsiteY1-74" fmla="*/ 1056770 h 2345150"/>
                <a:gd name="connsiteX2-75" fmla="*/ 776383 w 1172138"/>
                <a:gd name="connsiteY2-76" fmla="*/ 1497254 h 2345150"/>
                <a:gd name="connsiteX3-77" fmla="*/ 1358 w 1172138"/>
                <a:gd name="connsiteY3-78" fmla="*/ 2345150 h 2345150"/>
                <a:gd name="connsiteX4-79" fmla="*/ 0 w 1172138"/>
                <a:gd name="connsiteY4-80" fmla="*/ 0 h 2345150"/>
                <a:gd name="connsiteX0-81" fmla="*/ 792 w 1172930"/>
                <a:gd name="connsiteY0-82" fmla="*/ 0 h 2354235"/>
                <a:gd name="connsiteX1-83" fmla="*/ 1172930 w 1172930"/>
                <a:gd name="connsiteY1-84" fmla="*/ 1056770 h 2354235"/>
                <a:gd name="connsiteX2-85" fmla="*/ 777175 w 1172930"/>
                <a:gd name="connsiteY2-86" fmla="*/ 1497254 h 2354235"/>
                <a:gd name="connsiteX3-87" fmla="*/ 372 w 1172930"/>
                <a:gd name="connsiteY3-88" fmla="*/ 2354235 h 2354235"/>
                <a:gd name="connsiteX4-89" fmla="*/ 792 w 1172930"/>
                <a:gd name="connsiteY4-90" fmla="*/ 0 h 235423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72930" h="2354235">
                  <a:moveTo>
                    <a:pt x="792" y="0"/>
                  </a:moveTo>
                  <a:lnTo>
                    <a:pt x="1172930" y="1056770"/>
                  </a:lnTo>
                  <a:lnTo>
                    <a:pt x="777175" y="1497254"/>
                  </a:lnTo>
                  <a:lnTo>
                    <a:pt x="372" y="2354235"/>
                  </a:lnTo>
                  <a:cubicBezTo>
                    <a:pt x="-1067" y="1575192"/>
                    <a:pt x="2231" y="779043"/>
                    <a:pt x="7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877484">
              <a:off x="9759053" y="2525860"/>
              <a:ext cx="1536694" cy="5874652"/>
            </a:xfrm>
            <a:custGeom>
              <a:avLst/>
              <a:gdLst>
                <a:gd name="connsiteX0" fmla="*/ 0 w 1536795"/>
                <a:gd name="connsiteY0" fmla="*/ 0 h 9426570"/>
                <a:gd name="connsiteX1" fmla="*/ 1536795 w 1536795"/>
                <a:gd name="connsiteY1" fmla="*/ 0 h 9426570"/>
                <a:gd name="connsiteX2" fmla="*/ 1536795 w 1536795"/>
                <a:gd name="connsiteY2" fmla="*/ 9426570 h 9426570"/>
                <a:gd name="connsiteX3" fmla="*/ 0 w 1536795"/>
                <a:gd name="connsiteY3" fmla="*/ 9426570 h 9426570"/>
                <a:gd name="connsiteX4" fmla="*/ 0 w 1536795"/>
                <a:gd name="connsiteY4" fmla="*/ 0 h 9426570"/>
                <a:gd name="connsiteX0-1" fmla="*/ 0 w 1537405"/>
                <a:gd name="connsiteY0-2" fmla="*/ 1380340 h 9426570"/>
                <a:gd name="connsiteX1-3" fmla="*/ 1537405 w 1537405"/>
                <a:gd name="connsiteY1-4" fmla="*/ 0 h 9426570"/>
                <a:gd name="connsiteX2-5" fmla="*/ 1537405 w 1537405"/>
                <a:gd name="connsiteY2-6" fmla="*/ 9426570 h 9426570"/>
                <a:gd name="connsiteX3-7" fmla="*/ 610 w 1537405"/>
                <a:gd name="connsiteY3-8" fmla="*/ 9426570 h 9426570"/>
                <a:gd name="connsiteX4-9" fmla="*/ 0 w 1537405"/>
                <a:gd name="connsiteY4-10" fmla="*/ 1380340 h 9426570"/>
                <a:gd name="connsiteX0-11" fmla="*/ 0 w 1539469"/>
                <a:gd name="connsiteY0-12" fmla="*/ 0 h 8046230"/>
                <a:gd name="connsiteX1-13" fmla="*/ 1539469 w 1539469"/>
                <a:gd name="connsiteY1-14" fmla="*/ 1400403 h 8046230"/>
                <a:gd name="connsiteX2-15" fmla="*/ 1537405 w 1539469"/>
                <a:gd name="connsiteY2-16" fmla="*/ 8046230 h 8046230"/>
                <a:gd name="connsiteX3-17" fmla="*/ 610 w 1539469"/>
                <a:gd name="connsiteY3-18" fmla="*/ 8046230 h 8046230"/>
                <a:gd name="connsiteX4-19" fmla="*/ 0 w 1539469"/>
                <a:gd name="connsiteY4-20" fmla="*/ 0 h 8046230"/>
                <a:gd name="connsiteX0-21" fmla="*/ 0 w 1537405"/>
                <a:gd name="connsiteY0-22" fmla="*/ 0 h 8046230"/>
                <a:gd name="connsiteX1-23" fmla="*/ 1534521 w 1537405"/>
                <a:gd name="connsiteY1-24" fmla="*/ 1391667 h 8046230"/>
                <a:gd name="connsiteX2-25" fmla="*/ 1537405 w 1537405"/>
                <a:gd name="connsiteY2-26" fmla="*/ 8046230 h 8046230"/>
                <a:gd name="connsiteX3-27" fmla="*/ 610 w 1537405"/>
                <a:gd name="connsiteY3-28" fmla="*/ 8046230 h 8046230"/>
                <a:gd name="connsiteX4-29" fmla="*/ 0 w 1537405"/>
                <a:gd name="connsiteY4-30" fmla="*/ 0 h 8046230"/>
                <a:gd name="connsiteX0-31" fmla="*/ 0 w 1537405"/>
                <a:gd name="connsiteY0-32" fmla="*/ 0 h 8046230"/>
                <a:gd name="connsiteX1-33" fmla="*/ 1536532 w 1537405"/>
                <a:gd name="connsiteY1-34" fmla="*/ 1387067 h 8046230"/>
                <a:gd name="connsiteX2-35" fmla="*/ 1537405 w 1537405"/>
                <a:gd name="connsiteY2-36" fmla="*/ 8046230 h 8046230"/>
                <a:gd name="connsiteX3-37" fmla="*/ 610 w 1537405"/>
                <a:gd name="connsiteY3-38" fmla="*/ 8046230 h 8046230"/>
                <a:gd name="connsiteX4-39" fmla="*/ 0 w 1537405"/>
                <a:gd name="connsiteY4-40" fmla="*/ 0 h 8046230"/>
                <a:gd name="connsiteX0-41" fmla="*/ 0 w 1537405"/>
                <a:gd name="connsiteY0-42" fmla="*/ 0 h 8046230"/>
                <a:gd name="connsiteX1-43" fmla="*/ 1536532 w 1537405"/>
                <a:gd name="connsiteY1-44" fmla="*/ 1387067 h 8046230"/>
                <a:gd name="connsiteX2-45" fmla="*/ 1537405 w 1537405"/>
                <a:gd name="connsiteY2-46" fmla="*/ 8046230 h 8046230"/>
                <a:gd name="connsiteX3-47" fmla="*/ 3670 w 1537405"/>
                <a:gd name="connsiteY3-48" fmla="*/ 5847517 h 8046230"/>
                <a:gd name="connsiteX4-49" fmla="*/ 0 w 1537405"/>
                <a:gd name="connsiteY4-50" fmla="*/ 0 h 8046230"/>
                <a:gd name="connsiteX0-51" fmla="*/ 0 w 1536695"/>
                <a:gd name="connsiteY0-52" fmla="*/ 0 h 5847517"/>
                <a:gd name="connsiteX1-53" fmla="*/ 1536532 w 1536695"/>
                <a:gd name="connsiteY1-54" fmla="*/ 1387067 h 5847517"/>
                <a:gd name="connsiteX2-55" fmla="*/ 1534816 w 1536695"/>
                <a:gd name="connsiteY2-56" fmla="*/ 4167712 h 5847517"/>
                <a:gd name="connsiteX3-57" fmla="*/ 3670 w 1536695"/>
                <a:gd name="connsiteY3-58" fmla="*/ 5847517 h 5847517"/>
                <a:gd name="connsiteX4-59" fmla="*/ 0 w 1536695"/>
                <a:gd name="connsiteY4-60" fmla="*/ 0 h 5847517"/>
                <a:gd name="connsiteX0-61" fmla="*/ 0 w 1536695"/>
                <a:gd name="connsiteY0-62" fmla="*/ 0 h 5862264"/>
                <a:gd name="connsiteX1-63" fmla="*/ 1536532 w 1536695"/>
                <a:gd name="connsiteY1-64" fmla="*/ 1387067 h 5862264"/>
                <a:gd name="connsiteX2-65" fmla="*/ 1534816 w 1536695"/>
                <a:gd name="connsiteY2-66" fmla="*/ 4167712 h 5862264"/>
                <a:gd name="connsiteX3-67" fmla="*/ 1060 w 1536695"/>
                <a:gd name="connsiteY3-68" fmla="*/ 5862264 h 5862264"/>
                <a:gd name="connsiteX4-69" fmla="*/ 0 w 1536695"/>
                <a:gd name="connsiteY4-70" fmla="*/ 0 h 5862264"/>
                <a:gd name="connsiteX0-71" fmla="*/ 0 w 1536695"/>
                <a:gd name="connsiteY0-72" fmla="*/ 0 h 5874652"/>
                <a:gd name="connsiteX1-73" fmla="*/ 1536532 w 1536695"/>
                <a:gd name="connsiteY1-74" fmla="*/ 1387067 h 5874652"/>
                <a:gd name="connsiteX2-75" fmla="*/ 1534816 w 1536695"/>
                <a:gd name="connsiteY2-76" fmla="*/ 4167712 h 5874652"/>
                <a:gd name="connsiteX3-77" fmla="*/ 575 w 1536695"/>
                <a:gd name="connsiteY3-78" fmla="*/ 5874652 h 5874652"/>
                <a:gd name="connsiteX4-79" fmla="*/ 0 w 1536695"/>
                <a:gd name="connsiteY4-80" fmla="*/ 0 h 58746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36695" h="5874652">
                  <a:moveTo>
                    <a:pt x="0" y="0"/>
                  </a:moveTo>
                  <a:lnTo>
                    <a:pt x="1536532" y="1387067"/>
                  </a:lnTo>
                  <a:cubicBezTo>
                    <a:pt x="1537493" y="3605255"/>
                    <a:pt x="1533855" y="1949524"/>
                    <a:pt x="1534816" y="4167712"/>
                  </a:cubicBezTo>
                  <a:lnTo>
                    <a:pt x="575" y="5874652"/>
                  </a:lnTo>
                  <a:cubicBezTo>
                    <a:pt x="372" y="3192575"/>
                    <a:pt x="203" y="2682077"/>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rot="2877484">
              <a:off x="8709241" y="-50531"/>
              <a:ext cx="1243052" cy="8826679"/>
            </a:xfrm>
            <a:custGeom>
              <a:avLst/>
              <a:gdLst>
                <a:gd name="connsiteX0" fmla="*/ 0 w 1248570"/>
                <a:gd name="connsiteY0" fmla="*/ 0 h 11864421"/>
                <a:gd name="connsiteX1" fmla="*/ 1248570 w 1248570"/>
                <a:gd name="connsiteY1" fmla="*/ 0 h 11864421"/>
                <a:gd name="connsiteX2" fmla="*/ 1248570 w 1248570"/>
                <a:gd name="connsiteY2" fmla="*/ 11864421 h 11864421"/>
                <a:gd name="connsiteX3" fmla="*/ 0 w 1248570"/>
                <a:gd name="connsiteY3" fmla="*/ 11864421 h 11864421"/>
                <a:gd name="connsiteX4" fmla="*/ 0 w 1248570"/>
                <a:gd name="connsiteY4" fmla="*/ 0 h 11864421"/>
                <a:gd name="connsiteX0-1" fmla="*/ 0 w 1257043"/>
                <a:gd name="connsiteY0-2" fmla="*/ 0 h 11864421"/>
                <a:gd name="connsiteX1-3" fmla="*/ 1257043 w 1257043"/>
                <a:gd name="connsiteY1-4" fmla="*/ 1672118 h 11864421"/>
                <a:gd name="connsiteX2-5" fmla="*/ 1248570 w 1257043"/>
                <a:gd name="connsiteY2-6" fmla="*/ 11864421 h 11864421"/>
                <a:gd name="connsiteX3-7" fmla="*/ 0 w 1257043"/>
                <a:gd name="connsiteY3-8" fmla="*/ 11864421 h 11864421"/>
                <a:gd name="connsiteX4-9" fmla="*/ 0 w 1257043"/>
                <a:gd name="connsiteY4-10" fmla="*/ 0 h 11864421"/>
                <a:gd name="connsiteX0-11" fmla="*/ 0 w 1259441"/>
                <a:gd name="connsiteY0-12" fmla="*/ 0 h 11330759"/>
                <a:gd name="connsiteX1-13" fmla="*/ 1259441 w 1259441"/>
                <a:gd name="connsiteY1-14" fmla="*/ 1138456 h 11330759"/>
                <a:gd name="connsiteX2-15" fmla="*/ 1250968 w 1259441"/>
                <a:gd name="connsiteY2-16" fmla="*/ 11330759 h 11330759"/>
                <a:gd name="connsiteX3-17" fmla="*/ 2398 w 1259441"/>
                <a:gd name="connsiteY3-18" fmla="*/ 11330759 h 11330759"/>
                <a:gd name="connsiteX4-19" fmla="*/ 0 w 1259441"/>
                <a:gd name="connsiteY4-20" fmla="*/ 0 h 11330759"/>
                <a:gd name="connsiteX0-21" fmla="*/ 0 w 1256688"/>
                <a:gd name="connsiteY0-22" fmla="*/ 0 h 11330759"/>
                <a:gd name="connsiteX1-23" fmla="*/ 1256688 w 1256688"/>
                <a:gd name="connsiteY1-24" fmla="*/ 1302707 h 11330759"/>
                <a:gd name="connsiteX2-25" fmla="*/ 1250968 w 1256688"/>
                <a:gd name="connsiteY2-26" fmla="*/ 11330759 h 11330759"/>
                <a:gd name="connsiteX3-27" fmla="*/ 2398 w 1256688"/>
                <a:gd name="connsiteY3-28" fmla="*/ 11330759 h 11330759"/>
                <a:gd name="connsiteX4-29" fmla="*/ 0 w 1256688"/>
                <a:gd name="connsiteY4-30" fmla="*/ 0 h 11330759"/>
                <a:gd name="connsiteX0-31" fmla="*/ 0 w 1251806"/>
                <a:gd name="connsiteY0-32" fmla="*/ 0 h 11330759"/>
                <a:gd name="connsiteX1-33" fmla="*/ 1251168 w 1251806"/>
                <a:gd name="connsiteY1-34" fmla="*/ 1152373 h 11330759"/>
                <a:gd name="connsiteX2-35" fmla="*/ 1250968 w 1251806"/>
                <a:gd name="connsiteY2-36" fmla="*/ 11330759 h 11330759"/>
                <a:gd name="connsiteX3-37" fmla="*/ 2398 w 1251806"/>
                <a:gd name="connsiteY3-38" fmla="*/ 11330759 h 11330759"/>
                <a:gd name="connsiteX4-39" fmla="*/ 0 w 1251806"/>
                <a:gd name="connsiteY4-40" fmla="*/ 0 h 11330759"/>
                <a:gd name="connsiteX0-41" fmla="*/ 0 w 1251806"/>
                <a:gd name="connsiteY0-42" fmla="*/ 0 h 11330759"/>
                <a:gd name="connsiteX1-43" fmla="*/ 1251168 w 1251806"/>
                <a:gd name="connsiteY1-44" fmla="*/ 1152373 h 11330759"/>
                <a:gd name="connsiteX2-45" fmla="*/ 1250968 w 1251806"/>
                <a:gd name="connsiteY2-46" fmla="*/ 11330759 h 11330759"/>
                <a:gd name="connsiteX3-47" fmla="*/ 2398 w 1251806"/>
                <a:gd name="connsiteY3-48" fmla="*/ 11330759 h 11330759"/>
                <a:gd name="connsiteX4-49" fmla="*/ 0 w 1251806"/>
                <a:gd name="connsiteY4-50" fmla="*/ 0 h 11330759"/>
                <a:gd name="connsiteX0-51" fmla="*/ 0 w 1251383"/>
                <a:gd name="connsiteY0-52" fmla="*/ 0 h 11279076"/>
                <a:gd name="connsiteX1-53" fmla="*/ 1250745 w 1251383"/>
                <a:gd name="connsiteY1-54" fmla="*/ 1100690 h 11279076"/>
                <a:gd name="connsiteX2-55" fmla="*/ 1250545 w 1251383"/>
                <a:gd name="connsiteY2-56" fmla="*/ 11279076 h 11279076"/>
                <a:gd name="connsiteX3-57" fmla="*/ 1975 w 1251383"/>
                <a:gd name="connsiteY3-58" fmla="*/ 11279076 h 11279076"/>
                <a:gd name="connsiteX4-59" fmla="*/ 0 w 1251383"/>
                <a:gd name="connsiteY4-60" fmla="*/ 0 h 11279076"/>
                <a:gd name="connsiteX0-61" fmla="*/ 8471 w 1249454"/>
                <a:gd name="connsiteY0-62" fmla="*/ 0 h 11295350"/>
                <a:gd name="connsiteX1-63" fmla="*/ 1248816 w 1249454"/>
                <a:gd name="connsiteY1-64" fmla="*/ 1116964 h 11295350"/>
                <a:gd name="connsiteX2-65" fmla="*/ 1248616 w 1249454"/>
                <a:gd name="connsiteY2-66" fmla="*/ 11295350 h 11295350"/>
                <a:gd name="connsiteX3-67" fmla="*/ 46 w 1249454"/>
                <a:gd name="connsiteY3-68" fmla="*/ 11295350 h 11295350"/>
                <a:gd name="connsiteX4-69" fmla="*/ 8471 w 1249454"/>
                <a:gd name="connsiteY4-70" fmla="*/ 0 h 11295350"/>
                <a:gd name="connsiteX0-71" fmla="*/ 4451 w 1245434"/>
                <a:gd name="connsiteY0-72" fmla="*/ 0 h 11295350"/>
                <a:gd name="connsiteX1-73" fmla="*/ 1244796 w 1245434"/>
                <a:gd name="connsiteY1-74" fmla="*/ 1116964 h 11295350"/>
                <a:gd name="connsiteX2-75" fmla="*/ 1244596 w 1245434"/>
                <a:gd name="connsiteY2-76" fmla="*/ 11295350 h 11295350"/>
                <a:gd name="connsiteX3-77" fmla="*/ 74 w 1245434"/>
                <a:gd name="connsiteY3-78" fmla="*/ 8705376 h 11295350"/>
                <a:gd name="connsiteX4-79" fmla="*/ 4451 w 1245434"/>
                <a:gd name="connsiteY4-80" fmla="*/ 0 h 11295350"/>
                <a:gd name="connsiteX0-81" fmla="*/ 4451 w 1244796"/>
                <a:gd name="connsiteY0-82" fmla="*/ 0 h 8705376"/>
                <a:gd name="connsiteX1-83" fmla="*/ 1244796 w 1244796"/>
                <a:gd name="connsiteY1-84" fmla="*/ 1116964 h 8705376"/>
                <a:gd name="connsiteX2-85" fmla="*/ 1237627 w 1244796"/>
                <a:gd name="connsiteY2-86" fmla="*/ 7390081 h 8705376"/>
                <a:gd name="connsiteX3-87" fmla="*/ 74 w 1244796"/>
                <a:gd name="connsiteY3-88" fmla="*/ 8705376 h 8705376"/>
                <a:gd name="connsiteX4-89" fmla="*/ 4451 w 1244796"/>
                <a:gd name="connsiteY4-90" fmla="*/ 0 h 8705376"/>
                <a:gd name="connsiteX0-91" fmla="*/ 2707 w 1243052"/>
                <a:gd name="connsiteY0-92" fmla="*/ 0 h 8826679"/>
                <a:gd name="connsiteX1-93" fmla="*/ 1243052 w 1243052"/>
                <a:gd name="connsiteY1-94" fmla="*/ 1116964 h 8826679"/>
                <a:gd name="connsiteX2-95" fmla="*/ 1235883 w 1243052"/>
                <a:gd name="connsiteY2-96" fmla="*/ 7390081 h 8826679"/>
                <a:gd name="connsiteX3-97" fmla="*/ 102 w 1243052"/>
                <a:gd name="connsiteY3-98" fmla="*/ 8826679 h 8826679"/>
                <a:gd name="connsiteX4-99" fmla="*/ 2707 w 1243052"/>
                <a:gd name="connsiteY4-100" fmla="*/ 0 h 8826679"/>
                <a:gd name="connsiteX0-101" fmla="*/ 2707 w 1243052"/>
                <a:gd name="connsiteY0-102" fmla="*/ 0 h 8826679"/>
                <a:gd name="connsiteX1-103" fmla="*/ 1243052 w 1243052"/>
                <a:gd name="connsiteY1-104" fmla="*/ 1116964 h 8826679"/>
                <a:gd name="connsiteX2-105" fmla="*/ 1228265 w 1243052"/>
                <a:gd name="connsiteY2-106" fmla="*/ 7460164 h 8826679"/>
                <a:gd name="connsiteX3-107" fmla="*/ 102 w 1243052"/>
                <a:gd name="connsiteY3-108" fmla="*/ 8826679 h 8826679"/>
                <a:gd name="connsiteX4-109" fmla="*/ 2707 w 1243052"/>
                <a:gd name="connsiteY4-110" fmla="*/ 0 h 88266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43052" h="8826679">
                  <a:moveTo>
                    <a:pt x="2707" y="0"/>
                  </a:moveTo>
                  <a:lnTo>
                    <a:pt x="1243052" y="1116964"/>
                  </a:lnTo>
                  <a:cubicBezTo>
                    <a:pt x="1240228" y="4514398"/>
                    <a:pt x="1231089" y="4062730"/>
                    <a:pt x="1228265" y="7460164"/>
                  </a:cubicBezTo>
                  <a:lnTo>
                    <a:pt x="102" y="8826679"/>
                  </a:lnTo>
                  <a:cubicBezTo>
                    <a:pt x="-697" y="5049759"/>
                    <a:pt x="3506" y="3776920"/>
                    <a:pt x="270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5"/>
            <p:cNvSpPr/>
            <p:nvPr/>
          </p:nvSpPr>
          <p:spPr>
            <a:xfrm rot="2877484">
              <a:off x="7406245" y="-3339711"/>
              <a:ext cx="1243052" cy="13615822"/>
            </a:xfrm>
            <a:custGeom>
              <a:avLst/>
              <a:gdLst>
                <a:gd name="connsiteX0" fmla="*/ 0 w 1248570"/>
                <a:gd name="connsiteY0" fmla="*/ 0 h 11864421"/>
                <a:gd name="connsiteX1" fmla="*/ 1248570 w 1248570"/>
                <a:gd name="connsiteY1" fmla="*/ 0 h 11864421"/>
                <a:gd name="connsiteX2" fmla="*/ 1248570 w 1248570"/>
                <a:gd name="connsiteY2" fmla="*/ 11864421 h 11864421"/>
                <a:gd name="connsiteX3" fmla="*/ 0 w 1248570"/>
                <a:gd name="connsiteY3" fmla="*/ 11864421 h 11864421"/>
                <a:gd name="connsiteX4" fmla="*/ 0 w 1248570"/>
                <a:gd name="connsiteY4" fmla="*/ 0 h 11864421"/>
                <a:gd name="connsiteX0-1" fmla="*/ 0 w 1257043"/>
                <a:gd name="connsiteY0-2" fmla="*/ 0 h 11864421"/>
                <a:gd name="connsiteX1-3" fmla="*/ 1257043 w 1257043"/>
                <a:gd name="connsiteY1-4" fmla="*/ 1672118 h 11864421"/>
                <a:gd name="connsiteX2-5" fmla="*/ 1248570 w 1257043"/>
                <a:gd name="connsiteY2-6" fmla="*/ 11864421 h 11864421"/>
                <a:gd name="connsiteX3-7" fmla="*/ 0 w 1257043"/>
                <a:gd name="connsiteY3-8" fmla="*/ 11864421 h 11864421"/>
                <a:gd name="connsiteX4-9" fmla="*/ 0 w 1257043"/>
                <a:gd name="connsiteY4-10" fmla="*/ 0 h 11864421"/>
                <a:gd name="connsiteX0-11" fmla="*/ 0 w 1259441"/>
                <a:gd name="connsiteY0-12" fmla="*/ 0 h 11330759"/>
                <a:gd name="connsiteX1-13" fmla="*/ 1259441 w 1259441"/>
                <a:gd name="connsiteY1-14" fmla="*/ 1138456 h 11330759"/>
                <a:gd name="connsiteX2-15" fmla="*/ 1250968 w 1259441"/>
                <a:gd name="connsiteY2-16" fmla="*/ 11330759 h 11330759"/>
                <a:gd name="connsiteX3-17" fmla="*/ 2398 w 1259441"/>
                <a:gd name="connsiteY3-18" fmla="*/ 11330759 h 11330759"/>
                <a:gd name="connsiteX4-19" fmla="*/ 0 w 1259441"/>
                <a:gd name="connsiteY4-20" fmla="*/ 0 h 11330759"/>
                <a:gd name="connsiteX0-21" fmla="*/ 0 w 1256688"/>
                <a:gd name="connsiteY0-22" fmla="*/ 0 h 11330759"/>
                <a:gd name="connsiteX1-23" fmla="*/ 1256688 w 1256688"/>
                <a:gd name="connsiteY1-24" fmla="*/ 1302707 h 11330759"/>
                <a:gd name="connsiteX2-25" fmla="*/ 1250968 w 1256688"/>
                <a:gd name="connsiteY2-26" fmla="*/ 11330759 h 11330759"/>
                <a:gd name="connsiteX3-27" fmla="*/ 2398 w 1256688"/>
                <a:gd name="connsiteY3-28" fmla="*/ 11330759 h 11330759"/>
                <a:gd name="connsiteX4-29" fmla="*/ 0 w 1256688"/>
                <a:gd name="connsiteY4-30" fmla="*/ 0 h 11330759"/>
                <a:gd name="connsiteX0-31" fmla="*/ 0 w 1251806"/>
                <a:gd name="connsiteY0-32" fmla="*/ 0 h 11330759"/>
                <a:gd name="connsiteX1-33" fmla="*/ 1251168 w 1251806"/>
                <a:gd name="connsiteY1-34" fmla="*/ 1152373 h 11330759"/>
                <a:gd name="connsiteX2-35" fmla="*/ 1250968 w 1251806"/>
                <a:gd name="connsiteY2-36" fmla="*/ 11330759 h 11330759"/>
                <a:gd name="connsiteX3-37" fmla="*/ 2398 w 1251806"/>
                <a:gd name="connsiteY3-38" fmla="*/ 11330759 h 11330759"/>
                <a:gd name="connsiteX4-39" fmla="*/ 0 w 1251806"/>
                <a:gd name="connsiteY4-40" fmla="*/ 0 h 11330759"/>
                <a:gd name="connsiteX0-41" fmla="*/ 0 w 1251806"/>
                <a:gd name="connsiteY0-42" fmla="*/ 0 h 11330759"/>
                <a:gd name="connsiteX1-43" fmla="*/ 1251168 w 1251806"/>
                <a:gd name="connsiteY1-44" fmla="*/ 1152373 h 11330759"/>
                <a:gd name="connsiteX2-45" fmla="*/ 1250968 w 1251806"/>
                <a:gd name="connsiteY2-46" fmla="*/ 11330759 h 11330759"/>
                <a:gd name="connsiteX3-47" fmla="*/ 2398 w 1251806"/>
                <a:gd name="connsiteY3-48" fmla="*/ 11330759 h 11330759"/>
                <a:gd name="connsiteX4-49" fmla="*/ 0 w 1251806"/>
                <a:gd name="connsiteY4-50" fmla="*/ 0 h 11330759"/>
                <a:gd name="connsiteX0-51" fmla="*/ 0 w 1251383"/>
                <a:gd name="connsiteY0-52" fmla="*/ 0 h 11279076"/>
                <a:gd name="connsiteX1-53" fmla="*/ 1250745 w 1251383"/>
                <a:gd name="connsiteY1-54" fmla="*/ 1100690 h 11279076"/>
                <a:gd name="connsiteX2-55" fmla="*/ 1250545 w 1251383"/>
                <a:gd name="connsiteY2-56" fmla="*/ 11279076 h 11279076"/>
                <a:gd name="connsiteX3-57" fmla="*/ 1975 w 1251383"/>
                <a:gd name="connsiteY3-58" fmla="*/ 11279076 h 11279076"/>
                <a:gd name="connsiteX4-59" fmla="*/ 0 w 1251383"/>
                <a:gd name="connsiteY4-60" fmla="*/ 0 h 11279076"/>
                <a:gd name="connsiteX0-61" fmla="*/ 8471 w 1249454"/>
                <a:gd name="connsiteY0-62" fmla="*/ 0 h 11295350"/>
                <a:gd name="connsiteX1-63" fmla="*/ 1248816 w 1249454"/>
                <a:gd name="connsiteY1-64" fmla="*/ 1116964 h 11295350"/>
                <a:gd name="connsiteX2-65" fmla="*/ 1248616 w 1249454"/>
                <a:gd name="connsiteY2-66" fmla="*/ 11295350 h 11295350"/>
                <a:gd name="connsiteX3-67" fmla="*/ 46 w 1249454"/>
                <a:gd name="connsiteY3-68" fmla="*/ 11295350 h 11295350"/>
                <a:gd name="connsiteX4-69" fmla="*/ 8471 w 1249454"/>
                <a:gd name="connsiteY4-70" fmla="*/ 0 h 11295350"/>
                <a:gd name="connsiteX0-71" fmla="*/ 4451 w 1245434"/>
                <a:gd name="connsiteY0-72" fmla="*/ 0 h 11295350"/>
                <a:gd name="connsiteX1-73" fmla="*/ 1244796 w 1245434"/>
                <a:gd name="connsiteY1-74" fmla="*/ 1116964 h 11295350"/>
                <a:gd name="connsiteX2-75" fmla="*/ 1244596 w 1245434"/>
                <a:gd name="connsiteY2-76" fmla="*/ 11295350 h 11295350"/>
                <a:gd name="connsiteX3-77" fmla="*/ 74 w 1245434"/>
                <a:gd name="connsiteY3-78" fmla="*/ 8705376 h 11295350"/>
                <a:gd name="connsiteX4-79" fmla="*/ 4451 w 1245434"/>
                <a:gd name="connsiteY4-80" fmla="*/ 0 h 11295350"/>
                <a:gd name="connsiteX0-81" fmla="*/ 4451 w 1244796"/>
                <a:gd name="connsiteY0-82" fmla="*/ 0 h 8705376"/>
                <a:gd name="connsiteX1-83" fmla="*/ 1244796 w 1244796"/>
                <a:gd name="connsiteY1-84" fmla="*/ 1116964 h 8705376"/>
                <a:gd name="connsiteX2-85" fmla="*/ 1237627 w 1244796"/>
                <a:gd name="connsiteY2-86" fmla="*/ 7390081 h 8705376"/>
                <a:gd name="connsiteX3-87" fmla="*/ 74 w 1244796"/>
                <a:gd name="connsiteY3-88" fmla="*/ 8705376 h 8705376"/>
                <a:gd name="connsiteX4-89" fmla="*/ 4451 w 1244796"/>
                <a:gd name="connsiteY4-90" fmla="*/ 0 h 8705376"/>
                <a:gd name="connsiteX0-91" fmla="*/ 2707 w 1243052"/>
                <a:gd name="connsiteY0-92" fmla="*/ 0 h 8826679"/>
                <a:gd name="connsiteX1-93" fmla="*/ 1243052 w 1243052"/>
                <a:gd name="connsiteY1-94" fmla="*/ 1116964 h 8826679"/>
                <a:gd name="connsiteX2-95" fmla="*/ 1235883 w 1243052"/>
                <a:gd name="connsiteY2-96" fmla="*/ 7390081 h 8826679"/>
                <a:gd name="connsiteX3-97" fmla="*/ 102 w 1243052"/>
                <a:gd name="connsiteY3-98" fmla="*/ 8826679 h 8826679"/>
                <a:gd name="connsiteX4-99" fmla="*/ 2707 w 1243052"/>
                <a:gd name="connsiteY4-100" fmla="*/ 0 h 8826679"/>
                <a:gd name="connsiteX0-101" fmla="*/ 2707 w 1243052"/>
                <a:gd name="connsiteY0-102" fmla="*/ 0 h 8826679"/>
                <a:gd name="connsiteX1-103" fmla="*/ 1243052 w 1243052"/>
                <a:gd name="connsiteY1-104" fmla="*/ 1116964 h 8826679"/>
                <a:gd name="connsiteX2-105" fmla="*/ 1228265 w 1243052"/>
                <a:gd name="connsiteY2-106" fmla="*/ 7460164 h 8826679"/>
                <a:gd name="connsiteX3-107" fmla="*/ 102 w 1243052"/>
                <a:gd name="connsiteY3-108" fmla="*/ 8826679 h 8826679"/>
                <a:gd name="connsiteX4-109" fmla="*/ 2707 w 1243052"/>
                <a:gd name="connsiteY4-110" fmla="*/ 0 h 88266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43052" h="8826679">
                  <a:moveTo>
                    <a:pt x="2707" y="0"/>
                  </a:moveTo>
                  <a:lnTo>
                    <a:pt x="1243052" y="1116964"/>
                  </a:lnTo>
                  <a:cubicBezTo>
                    <a:pt x="1240228" y="4514398"/>
                    <a:pt x="1231089" y="4062730"/>
                    <a:pt x="1228265" y="7460164"/>
                  </a:cubicBezTo>
                  <a:lnTo>
                    <a:pt x="102" y="8826679"/>
                  </a:lnTo>
                  <a:cubicBezTo>
                    <a:pt x="-697" y="5049759"/>
                    <a:pt x="3506" y="3776920"/>
                    <a:pt x="270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868504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10058" y="224595"/>
            <a:ext cx="10259980" cy="861774"/>
          </a:xfrm>
          <a:prstGeom prst="rect">
            <a:avLst/>
          </a:prstGeom>
          <a:noFill/>
        </p:spPr>
        <p:txBody>
          <a:bodyPr wrap="square" rtlCol="0">
            <a:spAutoFit/>
          </a:bodyPr>
          <a:lstStyle/>
          <a:p>
            <a:pPr lvl="0" algn="ctr">
              <a:defRPr/>
            </a:pPr>
            <a:r>
              <a:rPr lang="en-GB" sz="5000" b="1" dirty="0" smtClean="0">
                <a:solidFill>
                  <a:schemeClr val="tx2"/>
                </a:solidFill>
                <a:latin typeface="Noto Sans" panose="020B0502040504020204" pitchFamily="34"/>
                <a:ea typeface="Noto Sans" panose="020B0502040504020204" pitchFamily="34"/>
                <a:cs typeface="Noto Sans" panose="020B0502040504020204" pitchFamily="34"/>
              </a:rPr>
              <a:t>Outlier Handling</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sp>
        <p:nvSpPr>
          <p:cNvPr id="6" name="TextBox 5"/>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848" y="1272918"/>
            <a:ext cx="10058400" cy="5029200"/>
          </a:xfrm>
          <a:prstGeom prst="rect">
            <a:avLst/>
          </a:prstGeom>
        </p:spPr>
      </p:pic>
    </p:spTree>
    <p:extLst>
      <p:ext uri="{BB962C8B-B14F-4D97-AF65-F5344CB8AC3E}">
        <p14:creationId xmlns:p14="http://schemas.microsoft.com/office/powerpoint/2010/main" val="15487415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10058" y="224595"/>
            <a:ext cx="10259980" cy="861774"/>
          </a:xfrm>
          <a:prstGeom prst="rect">
            <a:avLst/>
          </a:prstGeom>
          <a:noFill/>
        </p:spPr>
        <p:txBody>
          <a:bodyPr wrap="square" rtlCol="0">
            <a:spAutoFit/>
          </a:bodyPr>
          <a:lstStyle/>
          <a:p>
            <a:pPr lvl="0" algn="ctr">
              <a:defRPr/>
            </a:pPr>
            <a:r>
              <a:rPr lang="en-GB" sz="5000" b="1" dirty="0" smtClean="0">
                <a:solidFill>
                  <a:schemeClr val="tx2"/>
                </a:solidFill>
                <a:latin typeface="Noto Sans" panose="020B0502040504020204" pitchFamily="34"/>
                <a:ea typeface="Noto Sans" panose="020B0502040504020204" pitchFamily="34"/>
                <a:cs typeface="Noto Sans" panose="020B0502040504020204" pitchFamily="34"/>
              </a:rPr>
              <a:t>Outlier Handling (Cont’d)</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sp>
        <p:nvSpPr>
          <p:cNvPr id="6" name="TextBox 5"/>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 name="Right Brace 2"/>
          <p:cNvSpPr/>
          <p:nvPr/>
        </p:nvSpPr>
        <p:spPr>
          <a:xfrm>
            <a:off x="9547760" y="2161309"/>
            <a:ext cx="261257" cy="9619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9912739" y="2457593"/>
            <a:ext cx="957259" cy="369332"/>
          </a:xfrm>
          <a:prstGeom prst="rect">
            <a:avLst/>
          </a:prstGeom>
          <a:noFill/>
        </p:spPr>
        <p:txBody>
          <a:bodyPr wrap="square" rtlCol="0">
            <a:spAutoFit/>
          </a:bodyPr>
          <a:lstStyle/>
          <a:p>
            <a:r>
              <a:rPr lang="en-US" b="1" dirty="0" smtClean="0"/>
              <a:t>Di drop</a:t>
            </a:r>
            <a:endParaRPr lang="en-US" b="1" dirty="0"/>
          </a:p>
        </p:txBody>
      </p:sp>
      <p:sp>
        <p:nvSpPr>
          <p:cNvPr id="7" name="Right Brace 6"/>
          <p:cNvSpPr/>
          <p:nvPr/>
        </p:nvSpPr>
        <p:spPr>
          <a:xfrm>
            <a:off x="9547759" y="3306567"/>
            <a:ext cx="261258" cy="244109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9991223" y="4065447"/>
            <a:ext cx="1926961" cy="923330"/>
          </a:xfrm>
          <a:prstGeom prst="rect">
            <a:avLst/>
          </a:prstGeom>
          <a:noFill/>
        </p:spPr>
        <p:txBody>
          <a:bodyPr wrap="square" rtlCol="0">
            <a:spAutoFit/>
          </a:bodyPr>
          <a:lstStyle/>
          <a:p>
            <a:r>
              <a:rPr lang="en-US" dirty="0" err="1" smtClean="0"/>
              <a:t>Walaupun</a:t>
            </a:r>
            <a:r>
              <a:rPr lang="en-US" dirty="0" smtClean="0"/>
              <a:t> </a:t>
            </a:r>
            <a:r>
              <a:rPr lang="en-US" dirty="0" err="1" smtClean="0"/>
              <a:t>terdapat</a:t>
            </a:r>
            <a:r>
              <a:rPr lang="en-US" dirty="0" smtClean="0"/>
              <a:t> outlier, data </a:t>
            </a:r>
            <a:r>
              <a:rPr lang="en-US" b="1" dirty="0" err="1" smtClean="0"/>
              <a:t>dibiarkan</a:t>
            </a:r>
            <a:endParaRPr lang="en-US" b="1" dirty="0"/>
          </a:p>
        </p:txBody>
      </p:sp>
      <p:pic>
        <p:nvPicPr>
          <p:cNvPr id="9" name="Picture 8"/>
          <p:cNvPicPr>
            <a:picLocks noChangeAspect="1"/>
          </p:cNvPicPr>
          <p:nvPr/>
        </p:nvPicPr>
        <p:blipFill>
          <a:blip r:embed="rId2"/>
          <a:stretch>
            <a:fillRect/>
          </a:stretch>
        </p:blipFill>
        <p:spPr>
          <a:xfrm>
            <a:off x="819725" y="1603169"/>
            <a:ext cx="8624312" cy="4437753"/>
          </a:xfrm>
          <a:prstGeom prst="rect">
            <a:avLst/>
          </a:prstGeom>
        </p:spPr>
      </p:pic>
    </p:spTree>
    <p:extLst>
      <p:ext uri="{BB962C8B-B14F-4D97-AF65-F5344CB8AC3E}">
        <p14:creationId xmlns:p14="http://schemas.microsoft.com/office/powerpoint/2010/main" val="9120298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10058" y="224595"/>
            <a:ext cx="10259980" cy="861774"/>
          </a:xfrm>
          <a:prstGeom prst="rect">
            <a:avLst/>
          </a:prstGeom>
          <a:noFill/>
        </p:spPr>
        <p:txBody>
          <a:bodyPr wrap="square" rtlCol="0">
            <a:spAutoFit/>
          </a:bodyPr>
          <a:lstStyle/>
          <a:p>
            <a:pPr lvl="0" algn="ctr">
              <a:defRPr/>
            </a:pPr>
            <a:r>
              <a:rPr lang="en-GB" sz="5000" b="1" dirty="0" smtClean="0">
                <a:solidFill>
                  <a:schemeClr val="tx2"/>
                </a:solidFill>
                <a:latin typeface="Noto Sans" panose="020B0502040504020204" pitchFamily="34"/>
                <a:ea typeface="Noto Sans" panose="020B0502040504020204" pitchFamily="34"/>
                <a:cs typeface="Noto Sans" panose="020B0502040504020204" pitchFamily="34"/>
              </a:rPr>
              <a:t>Outlier Handling (Cont’d)</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sp>
        <p:nvSpPr>
          <p:cNvPr id="6" name="TextBox 5"/>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2" name="Picture 1"/>
          <p:cNvPicPr>
            <a:picLocks noChangeAspect="1"/>
          </p:cNvPicPr>
          <p:nvPr/>
        </p:nvPicPr>
        <p:blipFill>
          <a:blip r:embed="rId2"/>
          <a:stretch>
            <a:fillRect/>
          </a:stretch>
        </p:blipFill>
        <p:spPr>
          <a:xfrm>
            <a:off x="420912" y="1086369"/>
            <a:ext cx="4364844" cy="5234799"/>
          </a:xfrm>
          <a:prstGeom prst="rect">
            <a:avLst/>
          </a:prstGeom>
        </p:spPr>
      </p:pic>
      <p:pic>
        <p:nvPicPr>
          <p:cNvPr id="11" name="Picture 10"/>
          <p:cNvPicPr>
            <a:picLocks noChangeAspect="1"/>
          </p:cNvPicPr>
          <p:nvPr/>
        </p:nvPicPr>
        <p:blipFill>
          <a:blip r:embed="rId3"/>
          <a:stretch>
            <a:fillRect/>
          </a:stretch>
        </p:blipFill>
        <p:spPr>
          <a:xfrm>
            <a:off x="4785756" y="1086369"/>
            <a:ext cx="4337462" cy="5278832"/>
          </a:xfrm>
          <a:prstGeom prst="rect">
            <a:avLst/>
          </a:prstGeom>
        </p:spPr>
      </p:pic>
      <p:sp>
        <p:nvSpPr>
          <p:cNvPr id="12" name="TextBox 11"/>
          <p:cNvSpPr txBox="1"/>
          <p:nvPr/>
        </p:nvSpPr>
        <p:spPr>
          <a:xfrm>
            <a:off x="2342409" y="4583876"/>
            <a:ext cx="1849581" cy="646331"/>
          </a:xfrm>
          <a:prstGeom prst="rect">
            <a:avLst/>
          </a:prstGeom>
          <a:noFill/>
        </p:spPr>
        <p:txBody>
          <a:bodyPr wrap="square" rtlCol="0">
            <a:spAutoFit/>
          </a:bodyPr>
          <a:lstStyle/>
          <a:p>
            <a:r>
              <a:rPr lang="en-US" dirty="0" err="1" smtClean="0"/>
              <a:t>Sebelum</a:t>
            </a:r>
            <a:r>
              <a:rPr lang="en-US" dirty="0" smtClean="0"/>
              <a:t> Outlier Handling</a:t>
            </a:r>
            <a:endParaRPr lang="en-US" dirty="0"/>
          </a:p>
        </p:txBody>
      </p:sp>
      <p:sp>
        <p:nvSpPr>
          <p:cNvPr id="13" name="TextBox 12"/>
          <p:cNvSpPr txBox="1"/>
          <p:nvPr/>
        </p:nvSpPr>
        <p:spPr>
          <a:xfrm>
            <a:off x="7142897" y="4583875"/>
            <a:ext cx="1849581" cy="646331"/>
          </a:xfrm>
          <a:prstGeom prst="rect">
            <a:avLst/>
          </a:prstGeom>
          <a:noFill/>
        </p:spPr>
        <p:txBody>
          <a:bodyPr wrap="square" rtlCol="0">
            <a:spAutoFit/>
          </a:bodyPr>
          <a:lstStyle/>
          <a:p>
            <a:r>
              <a:rPr lang="en-US" dirty="0" err="1" smtClean="0"/>
              <a:t>Sesudah</a:t>
            </a:r>
            <a:r>
              <a:rPr lang="en-US" dirty="0" smtClean="0"/>
              <a:t> Outlier Handling</a:t>
            </a:r>
            <a:endParaRPr lang="en-US" dirty="0"/>
          </a:p>
        </p:txBody>
      </p:sp>
      <p:sp>
        <p:nvSpPr>
          <p:cNvPr id="14" name="TextBox 13"/>
          <p:cNvSpPr txBox="1"/>
          <p:nvPr/>
        </p:nvSpPr>
        <p:spPr>
          <a:xfrm>
            <a:off x="9334087" y="1513881"/>
            <a:ext cx="2795345" cy="3831818"/>
          </a:xfrm>
          <a:prstGeom prst="rect">
            <a:avLst/>
          </a:prstGeom>
          <a:noFill/>
        </p:spPr>
        <p:txBody>
          <a:bodyPr wrap="square" rtlCol="0">
            <a:spAutoFit/>
          </a:bodyPr>
          <a:lstStyle/>
          <a:p>
            <a:pPr>
              <a:lnSpc>
                <a:spcPct val="150000"/>
              </a:lnSpc>
            </a:pPr>
            <a:r>
              <a:rPr lang="en-US" dirty="0" err="1" smtClean="0"/>
              <a:t>Terdapat</a:t>
            </a:r>
            <a:r>
              <a:rPr lang="en-US" dirty="0" smtClean="0"/>
              <a:t> </a:t>
            </a:r>
            <a:r>
              <a:rPr lang="en-US" dirty="0" err="1" smtClean="0"/>
              <a:t>perbedaan</a:t>
            </a:r>
            <a:r>
              <a:rPr lang="en-US" dirty="0" smtClean="0"/>
              <a:t> </a:t>
            </a:r>
            <a:r>
              <a:rPr lang="en-US" dirty="0" err="1" smtClean="0"/>
              <a:t>performa</a:t>
            </a:r>
            <a:r>
              <a:rPr lang="en-US" dirty="0" smtClean="0"/>
              <a:t> model </a:t>
            </a:r>
            <a:r>
              <a:rPr lang="en-US" dirty="0" err="1" smtClean="0"/>
              <a:t>sebelum</a:t>
            </a:r>
            <a:r>
              <a:rPr lang="en-US" dirty="0" smtClean="0"/>
              <a:t> </a:t>
            </a:r>
            <a:r>
              <a:rPr lang="en-US" dirty="0" err="1" smtClean="0"/>
              <a:t>dan</a:t>
            </a:r>
            <a:r>
              <a:rPr lang="en-US" dirty="0" smtClean="0"/>
              <a:t> </a:t>
            </a:r>
            <a:r>
              <a:rPr lang="en-US" dirty="0" err="1" smtClean="0"/>
              <a:t>sesudah</a:t>
            </a:r>
            <a:r>
              <a:rPr lang="en-US" dirty="0" smtClean="0"/>
              <a:t> outlier handling, </a:t>
            </a:r>
            <a:r>
              <a:rPr lang="en-US" dirty="0" err="1" smtClean="0"/>
              <a:t>terutama</a:t>
            </a:r>
            <a:r>
              <a:rPr lang="en-US" dirty="0" smtClean="0"/>
              <a:t> </a:t>
            </a:r>
            <a:r>
              <a:rPr lang="en-US" dirty="0" err="1" smtClean="0"/>
              <a:t>untuk</a:t>
            </a:r>
            <a:r>
              <a:rPr lang="en-US" dirty="0" smtClean="0"/>
              <a:t> </a:t>
            </a:r>
            <a:r>
              <a:rPr lang="en-US" dirty="0" err="1" smtClean="0"/>
              <a:t>algoritma</a:t>
            </a:r>
            <a:r>
              <a:rPr lang="en-US" dirty="0" smtClean="0"/>
              <a:t> Logistic </a:t>
            </a:r>
            <a:r>
              <a:rPr lang="en-US" dirty="0" smtClean="0"/>
              <a:t>Regression </a:t>
            </a:r>
            <a:r>
              <a:rPr lang="en-US" dirty="0" smtClean="0"/>
              <a:t>(</a:t>
            </a:r>
            <a:r>
              <a:rPr lang="en-US" dirty="0" err="1" smtClean="0"/>
              <a:t>berwarna</a:t>
            </a:r>
            <a:r>
              <a:rPr lang="en-US" dirty="0" smtClean="0"/>
              <a:t> </a:t>
            </a:r>
            <a:r>
              <a:rPr lang="en-US" dirty="0" err="1" smtClean="0"/>
              <a:t>biru</a:t>
            </a:r>
            <a:r>
              <a:rPr lang="en-US" dirty="0" smtClean="0"/>
              <a:t>). </a:t>
            </a:r>
            <a:r>
              <a:rPr lang="en-US" dirty="0" err="1" smtClean="0"/>
              <a:t>Oleh</a:t>
            </a:r>
            <a:r>
              <a:rPr lang="en-US" dirty="0" smtClean="0"/>
              <a:t> </a:t>
            </a:r>
            <a:r>
              <a:rPr lang="en-US" dirty="0" err="1" smtClean="0"/>
              <a:t>karena</a:t>
            </a:r>
            <a:r>
              <a:rPr lang="en-US" dirty="0" smtClean="0"/>
              <a:t> </a:t>
            </a:r>
            <a:r>
              <a:rPr lang="en-US" dirty="0" err="1" smtClean="0"/>
              <a:t>itu</a:t>
            </a:r>
            <a:r>
              <a:rPr lang="en-US" dirty="0" smtClean="0"/>
              <a:t> </a:t>
            </a:r>
            <a:r>
              <a:rPr lang="en-US" dirty="0" err="1" smtClean="0"/>
              <a:t>pemodelan</a:t>
            </a:r>
            <a:r>
              <a:rPr lang="en-US" dirty="0" smtClean="0"/>
              <a:t> </a:t>
            </a:r>
            <a:r>
              <a:rPr lang="en-US" dirty="0" err="1" smtClean="0"/>
              <a:t>akan</a:t>
            </a:r>
            <a:r>
              <a:rPr lang="en-US" dirty="0" smtClean="0"/>
              <a:t> </a:t>
            </a:r>
            <a:r>
              <a:rPr lang="en-US" dirty="0" err="1" smtClean="0"/>
              <a:t>dilakukan</a:t>
            </a:r>
            <a:r>
              <a:rPr lang="en-US" dirty="0" smtClean="0"/>
              <a:t> </a:t>
            </a:r>
            <a:r>
              <a:rPr lang="en-US" dirty="0" err="1" smtClean="0"/>
              <a:t>setelah</a:t>
            </a:r>
            <a:r>
              <a:rPr lang="en-US" dirty="0" smtClean="0"/>
              <a:t> </a:t>
            </a:r>
            <a:r>
              <a:rPr lang="en-US" dirty="0" err="1" smtClean="0"/>
              <a:t>dilakukan</a:t>
            </a:r>
            <a:r>
              <a:rPr lang="en-US" dirty="0" smtClean="0"/>
              <a:t> Outlier Handling </a:t>
            </a:r>
            <a:endParaRPr lang="en-US" dirty="0"/>
          </a:p>
        </p:txBody>
      </p:sp>
    </p:spTree>
    <p:extLst>
      <p:ext uri="{BB962C8B-B14F-4D97-AF65-F5344CB8AC3E}">
        <p14:creationId xmlns:p14="http://schemas.microsoft.com/office/powerpoint/2010/main" val="10139103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267808" y="1089568"/>
            <a:ext cx="2363189" cy="461665"/>
          </a:xfrm>
          <a:prstGeom prst="rect">
            <a:avLst/>
          </a:prstGeom>
          <a:noFill/>
        </p:spPr>
        <p:txBody>
          <a:bodyPr wrap="square" rtlCol="0">
            <a:spAutoFit/>
          </a:bodyPr>
          <a:lstStyle/>
          <a:p>
            <a:r>
              <a:rPr lang="en-US" sz="2400" dirty="0" smtClean="0">
                <a:solidFill>
                  <a:schemeClr val="bg1"/>
                </a:solidFill>
              </a:rPr>
              <a:t>SeriousDlqin2yrs</a:t>
            </a:r>
            <a:endParaRPr lang="en-US" sz="2400" dirty="0">
              <a:solidFill>
                <a:schemeClr val="bg1"/>
              </a:solidFill>
            </a:endParaRPr>
          </a:p>
        </p:txBody>
      </p:sp>
      <p:sp>
        <p:nvSpPr>
          <p:cNvPr id="14" name="TextBox 13"/>
          <p:cNvSpPr txBox="1"/>
          <p:nvPr/>
        </p:nvSpPr>
        <p:spPr>
          <a:xfrm>
            <a:off x="1570070" y="156550"/>
            <a:ext cx="8939958" cy="861774"/>
          </a:xfrm>
          <a:prstGeom prst="rect">
            <a:avLst/>
          </a:prstGeom>
          <a:noFill/>
        </p:spPr>
        <p:txBody>
          <a:bodyPr wrap="square" rtlCol="0">
            <a:spAutoFit/>
          </a:bodyPr>
          <a:lstStyle/>
          <a:p>
            <a:pPr lvl="0" algn="ctr">
              <a:defRPr/>
            </a:pPr>
            <a:r>
              <a:rPr lang="en-GB" sz="5000" b="1" dirty="0" err="1" smtClean="0">
                <a:solidFill>
                  <a:schemeClr val="tx2"/>
                </a:solidFill>
                <a:latin typeface="Noto Sans" panose="020B0502040504020204" pitchFamily="34"/>
                <a:ea typeface="Noto Sans" panose="020B0502040504020204" pitchFamily="34"/>
                <a:cs typeface="Noto Sans" panose="020B0502040504020204" pitchFamily="34"/>
              </a:rPr>
              <a:t>NaN</a:t>
            </a:r>
            <a:r>
              <a:rPr lang="en-GB" sz="5000" b="1" dirty="0" smtClean="0">
                <a:solidFill>
                  <a:schemeClr val="tx2"/>
                </a:solidFill>
                <a:latin typeface="Noto Sans" panose="020B0502040504020204" pitchFamily="34"/>
                <a:ea typeface="Noto Sans" panose="020B0502040504020204" pitchFamily="34"/>
                <a:cs typeface="Noto Sans" panose="020B0502040504020204" pitchFamily="34"/>
              </a:rPr>
              <a:t> Values</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2" name="Picture 1"/>
          <p:cNvPicPr>
            <a:picLocks noChangeAspect="1"/>
          </p:cNvPicPr>
          <p:nvPr/>
        </p:nvPicPr>
        <p:blipFill>
          <a:blip r:embed="rId2"/>
          <a:stretch>
            <a:fillRect/>
          </a:stretch>
        </p:blipFill>
        <p:spPr>
          <a:xfrm>
            <a:off x="367939" y="1018324"/>
            <a:ext cx="8162925" cy="4210050"/>
          </a:xfrm>
          <a:prstGeom prst="rect">
            <a:avLst/>
          </a:prstGeom>
        </p:spPr>
      </p:pic>
      <p:pic>
        <p:nvPicPr>
          <p:cNvPr id="4" name="Picture 3"/>
          <p:cNvPicPr>
            <a:picLocks noChangeAspect="1"/>
          </p:cNvPicPr>
          <p:nvPr/>
        </p:nvPicPr>
        <p:blipFill>
          <a:blip r:embed="rId3"/>
          <a:stretch>
            <a:fillRect/>
          </a:stretch>
        </p:blipFill>
        <p:spPr>
          <a:xfrm>
            <a:off x="501414" y="5228374"/>
            <a:ext cx="7981950" cy="1629625"/>
          </a:xfrm>
          <a:prstGeom prst="rect">
            <a:avLst/>
          </a:prstGeom>
        </p:spPr>
      </p:pic>
      <p:sp>
        <p:nvSpPr>
          <p:cNvPr id="13" name="TextBox 12"/>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 name="TextBox 4"/>
          <p:cNvSpPr txBox="1"/>
          <p:nvPr/>
        </p:nvSpPr>
        <p:spPr>
          <a:xfrm>
            <a:off x="8664339" y="1018324"/>
            <a:ext cx="3357170" cy="4662815"/>
          </a:xfrm>
          <a:prstGeom prst="rect">
            <a:avLst/>
          </a:prstGeom>
          <a:noFill/>
        </p:spPr>
        <p:txBody>
          <a:bodyPr wrap="square" rtlCol="0">
            <a:spAutoFit/>
          </a:bodyPr>
          <a:lstStyle/>
          <a:p>
            <a:pPr>
              <a:lnSpc>
                <a:spcPct val="150000"/>
              </a:lnSpc>
            </a:pPr>
            <a:r>
              <a:rPr lang="en-US" dirty="0" err="1" smtClean="0"/>
              <a:t>Terdapat</a:t>
            </a:r>
            <a:r>
              <a:rPr lang="en-US" dirty="0" smtClean="0"/>
              <a:t> </a:t>
            </a:r>
            <a:r>
              <a:rPr lang="en-US" b="1" dirty="0" err="1" smtClean="0"/>
              <a:t>NaN</a:t>
            </a:r>
            <a:r>
              <a:rPr lang="en-US" b="1" dirty="0" smtClean="0"/>
              <a:t> Values </a:t>
            </a:r>
            <a:r>
              <a:rPr lang="en-US" dirty="0" err="1" smtClean="0"/>
              <a:t>pada</a:t>
            </a:r>
            <a:r>
              <a:rPr lang="en-US" dirty="0" smtClean="0"/>
              <a:t> features </a:t>
            </a:r>
            <a:r>
              <a:rPr lang="en-US" dirty="0" err="1" smtClean="0"/>
              <a:t>MonthlyIncome</a:t>
            </a:r>
            <a:r>
              <a:rPr lang="en-US" dirty="0" smtClean="0"/>
              <a:t> </a:t>
            </a:r>
            <a:r>
              <a:rPr lang="en-US" dirty="0" err="1" smtClean="0"/>
              <a:t>dan</a:t>
            </a:r>
            <a:r>
              <a:rPr lang="en-US" dirty="0" smtClean="0"/>
              <a:t> </a:t>
            </a:r>
            <a:r>
              <a:rPr lang="en-US" dirty="0" err="1" smtClean="0"/>
              <a:t>NumberOfDependents</a:t>
            </a:r>
            <a:endParaRPr lang="en-US" dirty="0" smtClean="0"/>
          </a:p>
          <a:p>
            <a:pPr>
              <a:lnSpc>
                <a:spcPct val="150000"/>
              </a:lnSpc>
            </a:pPr>
            <a:endParaRPr lang="en-US" dirty="0"/>
          </a:p>
          <a:p>
            <a:pPr>
              <a:lnSpc>
                <a:spcPct val="150000"/>
              </a:lnSpc>
            </a:pPr>
            <a:r>
              <a:rPr lang="en-US" dirty="0" err="1" smtClean="0"/>
              <a:t>MonthlyIncome</a:t>
            </a:r>
            <a:r>
              <a:rPr lang="en-US" dirty="0" smtClean="0"/>
              <a:t> = </a:t>
            </a:r>
            <a:r>
              <a:rPr lang="en-US" b="1" dirty="0" smtClean="0"/>
              <a:t>19.82 %</a:t>
            </a:r>
          </a:p>
          <a:p>
            <a:pPr>
              <a:lnSpc>
                <a:spcPct val="150000"/>
              </a:lnSpc>
            </a:pPr>
            <a:endParaRPr lang="en-US" dirty="0"/>
          </a:p>
          <a:p>
            <a:pPr>
              <a:lnSpc>
                <a:spcPct val="150000"/>
              </a:lnSpc>
            </a:pPr>
            <a:r>
              <a:rPr lang="en-US" dirty="0" err="1" smtClean="0"/>
              <a:t>NumberOfDependents</a:t>
            </a:r>
            <a:r>
              <a:rPr lang="en-US" dirty="0" smtClean="0"/>
              <a:t> = </a:t>
            </a:r>
            <a:r>
              <a:rPr lang="en-US" b="1" dirty="0" smtClean="0"/>
              <a:t>2.62 %</a:t>
            </a:r>
          </a:p>
          <a:p>
            <a:pPr>
              <a:lnSpc>
                <a:spcPct val="150000"/>
              </a:lnSpc>
            </a:pPr>
            <a:endParaRPr lang="en-US" b="1" dirty="0"/>
          </a:p>
          <a:p>
            <a:pPr>
              <a:lnSpc>
                <a:spcPct val="150000"/>
              </a:lnSpc>
            </a:pPr>
            <a:r>
              <a:rPr lang="en-US" dirty="0" err="1" smtClean="0"/>
              <a:t>Oleh</a:t>
            </a:r>
            <a:r>
              <a:rPr lang="en-US" dirty="0" smtClean="0"/>
              <a:t> </a:t>
            </a:r>
            <a:r>
              <a:rPr lang="en-US" dirty="0" err="1" smtClean="0"/>
              <a:t>karena</a:t>
            </a:r>
            <a:r>
              <a:rPr lang="en-US" dirty="0" smtClean="0"/>
              <a:t> </a:t>
            </a:r>
            <a:r>
              <a:rPr lang="en-US" dirty="0" err="1" smtClean="0"/>
              <a:t>itu</a:t>
            </a:r>
            <a:r>
              <a:rPr lang="en-US" dirty="0" smtClean="0"/>
              <a:t> </a:t>
            </a:r>
            <a:r>
              <a:rPr lang="en-US" dirty="0" err="1" smtClean="0"/>
              <a:t>dibutuhkan</a:t>
            </a:r>
            <a:r>
              <a:rPr lang="en-US" dirty="0" smtClean="0"/>
              <a:t> </a:t>
            </a:r>
            <a:r>
              <a:rPr lang="en-US" b="1" dirty="0" err="1" smtClean="0"/>
              <a:t>Imputasi</a:t>
            </a:r>
            <a:r>
              <a:rPr lang="en-US" b="1" dirty="0" smtClean="0"/>
              <a:t> Data</a:t>
            </a:r>
          </a:p>
          <a:p>
            <a:pPr>
              <a:lnSpc>
                <a:spcPct val="150000"/>
              </a:lnSpc>
            </a:pPr>
            <a:endParaRPr lang="en-US" dirty="0"/>
          </a:p>
        </p:txBody>
      </p:sp>
    </p:spTree>
    <p:extLst>
      <p:ext uri="{BB962C8B-B14F-4D97-AF65-F5344CB8AC3E}">
        <p14:creationId xmlns:p14="http://schemas.microsoft.com/office/powerpoint/2010/main" val="39440391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9" name="TextBox 8"/>
          <p:cNvSpPr txBox="1"/>
          <p:nvPr/>
        </p:nvSpPr>
        <p:spPr>
          <a:xfrm>
            <a:off x="910058" y="224595"/>
            <a:ext cx="10259980" cy="861774"/>
          </a:xfrm>
          <a:prstGeom prst="rect">
            <a:avLst/>
          </a:prstGeom>
          <a:noFill/>
        </p:spPr>
        <p:txBody>
          <a:bodyPr wrap="square" rtlCol="0">
            <a:spAutoFit/>
          </a:bodyPr>
          <a:lstStyle/>
          <a:p>
            <a:pPr lvl="0" algn="ctr">
              <a:defRPr/>
            </a:pPr>
            <a:r>
              <a:rPr lang="en-GB" sz="5000" b="1" noProof="0" dirty="0" smtClean="0">
                <a:solidFill>
                  <a:schemeClr val="tx2"/>
                </a:solidFill>
                <a:latin typeface="Noto Sans" panose="020B0502040504020204" pitchFamily="34"/>
                <a:ea typeface="Noto Sans" panose="020B0502040504020204" pitchFamily="34"/>
                <a:cs typeface="Noto Sans" panose="020B0502040504020204" pitchFamily="34"/>
              </a:rPr>
              <a:t>Data Leakage</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34" name="Group 33"/>
          <p:cNvGrpSpPr/>
          <p:nvPr/>
        </p:nvGrpSpPr>
        <p:grpSpPr>
          <a:xfrm>
            <a:off x="1046474" y="1175656"/>
            <a:ext cx="9987148" cy="1294411"/>
            <a:chOff x="1046474" y="1175656"/>
            <a:chExt cx="9987148" cy="1294411"/>
          </a:xfrm>
        </p:grpSpPr>
        <p:sp>
          <p:nvSpPr>
            <p:cNvPr id="2" name="Rectangle 1"/>
            <p:cNvSpPr/>
            <p:nvPr/>
          </p:nvSpPr>
          <p:spPr>
            <a:xfrm>
              <a:off x="1046474" y="1175657"/>
              <a:ext cx="9987148" cy="129441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3515097" y="1175657"/>
              <a:ext cx="0" cy="1294409"/>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403767" y="1175657"/>
              <a:ext cx="0" cy="1294409"/>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26194" y="1175657"/>
              <a:ext cx="0" cy="1294409"/>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208816" y="1175657"/>
              <a:ext cx="0" cy="1294409"/>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171206" y="1175656"/>
              <a:ext cx="0" cy="1294409"/>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cxnSp>
        <p:nvCxnSpPr>
          <p:cNvPr id="16" name="Straight Connector 15"/>
          <p:cNvCxnSpPr/>
          <p:nvPr/>
        </p:nvCxnSpPr>
        <p:spPr>
          <a:xfrm>
            <a:off x="4085110" y="3121230"/>
            <a:ext cx="0" cy="129440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4085112" y="2565070"/>
            <a:ext cx="2123704" cy="570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085112" y="2470065"/>
            <a:ext cx="1941082" cy="665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085111" y="2499978"/>
            <a:ext cx="318656" cy="62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3515097" y="2513834"/>
            <a:ext cx="570013" cy="62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2154839" y="2474417"/>
            <a:ext cx="1930271" cy="64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657112" y="1638194"/>
            <a:ext cx="771896" cy="369332"/>
          </a:xfrm>
          <a:prstGeom prst="rect">
            <a:avLst/>
          </a:prstGeom>
          <a:noFill/>
        </p:spPr>
        <p:txBody>
          <a:bodyPr wrap="square" rtlCol="0">
            <a:spAutoFit/>
          </a:bodyPr>
          <a:lstStyle/>
          <a:p>
            <a:r>
              <a:rPr lang="en-US" b="1" dirty="0" smtClean="0"/>
              <a:t>DATA</a:t>
            </a:r>
            <a:endParaRPr lang="en-US" b="1" dirty="0"/>
          </a:p>
        </p:txBody>
      </p:sp>
      <p:cxnSp>
        <p:nvCxnSpPr>
          <p:cNvPr id="28" name="Straight Arrow Connector 27"/>
          <p:cNvCxnSpPr/>
          <p:nvPr/>
        </p:nvCxnSpPr>
        <p:spPr>
          <a:xfrm>
            <a:off x="6194961" y="1770605"/>
            <a:ext cx="1439804" cy="1027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011310" y="2781789"/>
            <a:ext cx="1246909" cy="369332"/>
          </a:xfrm>
          <a:prstGeom prst="rect">
            <a:avLst/>
          </a:prstGeom>
          <a:noFill/>
        </p:spPr>
        <p:txBody>
          <a:bodyPr wrap="square" rtlCol="0">
            <a:spAutoFit/>
          </a:bodyPr>
          <a:lstStyle/>
          <a:p>
            <a:r>
              <a:rPr lang="en-US" dirty="0" err="1" smtClean="0"/>
              <a:t>NaN</a:t>
            </a:r>
            <a:r>
              <a:rPr lang="en-US" dirty="0" smtClean="0"/>
              <a:t> Values</a:t>
            </a:r>
            <a:endParaRPr lang="en-US" dirty="0"/>
          </a:p>
        </p:txBody>
      </p:sp>
      <p:sp>
        <p:nvSpPr>
          <p:cNvPr id="32" name="Left Brace 31"/>
          <p:cNvSpPr/>
          <p:nvPr/>
        </p:nvSpPr>
        <p:spPr>
          <a:xfrm>
            <a:off x="3431969" y="3151121"/>
            <a:ext cx="368135" cy="126451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1158911" y="3566175"/>
            <a:ext cx="2396837" cy="461665"/>
          </a:xfrm>
          <a:prstGeom prst="rect">
            <a:avLst/>
          </a:prstGeom>
          <a:noFill/>
        </p:spPr>
        <p:txBody>
          <a:bodyPr wrap="square" rtlCol="0">
            <a:spAutoFit/>
          </a:bodyPr>
          <a:lstStyle/>
          <a:p>
            <a:r>
              <a:rPr lang="en-US" sz="1200" dirty="0" smtClean="0"/>
              <a:t>Imputation using statistical properties data (mean / median) </a:t>
            </a:r>
            <a:endParaRPr lang="en-US" sz="1200" dirty="0"/>
          </a:p>
        </p:txBody>
      </p:sp>
      <p:grpSp>
        <p:nvGrpSpPr>
          <p:cNvPr id="36" name="Group 35"/>
          <p:cNvGrpSpPr/>
          <p:nvPr/>
        </p:nvGrpSpPr>
        <p:grpSpPr>
          <a:xfrm>
            <a:off x="1032620" y="4743399"/>
            <a:ext cx="9987148" cy="1294411"/>
            <a:chOff x="1046474" y="1175656"/>
            <a:chExt cx="9987148" cy="1294411"/>
          </a:xfrm>
        </p:grpSpPr>
        <p:sp>
          <p:nvSpPr>
            <p:cNvPr id="37" name="Rectangle 36"/>
            <p:cNvSpPr/>
            <p:nvPr/>
          </p:nvSpPr>
          <p:spPr>
            <a:xfrm>
              <a:off x="1046474" y="1175657"/>
              <a:ext cx="9987148" cy="129441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3515097" y="1175657"/>
              <a:ext cx="0" cy="129440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403767" y="1175657"/>
              <a:ext cx="0" cy="129440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171206" y="1175656"/>
              <a:ext cx="0" cy="129440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3" name="Down Arrow 42"/>
          <p:cNvSpPr/>
          <p:nvPr/>
        </p:nvSpPr>
        <p:spPr>
          <a:xfrm>
            <a:off x="5850270" y="3164590"/>
            <a:ext cx="379555" cy="1127953"/>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365094" y="3543900"/>
            <a:ext cx="1099537" cy="369332"/>
          </a:xfrm>
          <a:prstGeom prst="rect">
            <a:avLst/>
          </a:prstGeom>
          <a:noFill/>
        </p:spPr>
        <p:txBody>
          <a:bodyPr wrap="square" rtlCol="0">
            <a:spAutoFit/>
          </a:bodyPr>
          <a:lstStyle/>
          <a:p>
            <a:r>
              <a:rPr lang="en-US" dirty="0" smtClean="0"/>
              <a:t>Split Data</a:t>
            </a:r>
            <a:endParaRPr lang="en-US" dirty="0"/>
          </a:p>
        </p:txBody>
      </p:sp>
      <p:sp>
        <p:nvSpPr>
          <p:cNvPr id="52" name="Rectangle 51"/>
          <p:cNvSpPr/>
          <p:nvPr/>
        </p:nvSpPr>
        <p:spPr>
          <a:xfrm>
            <a:off x="4818947" y="4415639"/>
            <a:ext cx="791021" cy="2073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p:nvPr/>
        </p:nvCxnSpPr>
        <p:spPr>
          <a:xfrm>
            <a:off x="6020258" y="4743398"/>
            <a:ext cx="0" cy="129440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194961" y="4743397"/>
            <a:ext cx="0" cy="129440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52" idx="0"/>
            <a:endCxn id="52" idx="2"/>
          </p:cNvCxnSpPr>
          <p:nvPr/>
        </p:nvCxnSpPr>
        <p:spPr>
          <a:xfrm>
            <a:off x="5214458" y="4415639"/>
            <a:ext cx="0" cy="2073028"/>
          </a:xfrm>
          <a:prstGeom prst="line">
            <a:avLst/>
          </a:prstGeom>
          <a:ln w="28575">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2678379" y="6162695"/>
            <a:ext cx="883189" cy="369332"/>
          </a:xfrm>
          <a:prstGeom prst="rect">
            <a:avLst/>
          </a:prstGeom>
          <a:noFill/>
        </p:spPr>
        <p:txBody>
          <a:bodyPr wrap="square" rtlCol="0">
            <a:spAutoFit/>
          </a:bodyPr>
          <a:lstStyle/>
          <a:p>
            <a:r>
              <a:rPr lang="en-US" dirty="0" smtClean="0"/>
              <a:t>Test</a:t>
            </a:r>
            <a:endParaRPr lang="en-US" dirty="0"/>
          </a:p>
        </p:txBody>
      </p:sp>
      <p:sp>
        <p:nvSpPr>
          <p:cNvPr id="59" name="TextBox 58"/>
          <p:cNvSpPr txBox="1"/>
          <p:nvPr/>
        </p:nvSpPr>
        <p:spPr>
          <a:xfrm>
            <a:off x="8258219" y="6162695"/>
            <a:ext cx="883189" cy="369332"/>
          </a:xfrm>
          <a:prstGeom prst="rect">
            <a:avLst/>
          </a:prstGeom>
          <a:noFill/>
        </p:spPr>
        <p:txBody>
          <a:bodyPr wrap="square" rtlCol="0">
            <a:spAutoFit/>
          </a:bodyPr>
          <a:lstStyle/>
          <a:p>
            <a:r>
              <a:rPr lang="en-US" dirty="0" smtClean="0"/>
              <a:t>Train</a:t>
            </a:r>
            <a:endParaRPr lang="en-US" dirty="0"/>
          </a:p>
        </p:txBody>
      </p:sp>
      <p:sp>
        <p:nvSpPr>
          <p:cNvPr id="60" name="TextBox 59"/>
          <p:cNvSpPr txBox="1"/>
          <p:nvPr/>
        </p:nvSpPr>
        <p:spPr>
          <a:xfrm>
            <a:off x="8653304" y="2738677"/>
            <a:ext cx="2366464" cy="2031325"/>
          </a:xfrm>
          <a:prstGeom prst="rect">
            <a:avLst/>
          </a:prstGeom>
          <a:noFill/>
          <a:ln>
            <a:solidFill>
              <a:schemeClr val="tx1"/>
            </a:solidFill>
          </a:ln>
        </p:spPr>
        <p:txBody>
          <a:bodyPr wrap="square" rtlCol="0">
            <a:spAutoFit/>
          </a:bodyPr>
          <a:lstStyle/>
          <a:p>
            <a:r>
              <a:rPr lang="en-US" dirty="0" err="1" smtClean="0"/>
              <a:t>Terdapat</a:t>
            </a:r>
            <a:r>
              <a:rPr lang="en-US" dirty="0" smtClean="0"/>
              <a:t> data leakage </a:t>
            </a:r>
            <a:r>
              <a:rPr lang="en-US" dirty="0" err="1" smtClean="0"/>
              <a:t>pada</a:t>
            </a:r>
            <a:r>
              <a:rPr lang="en-US" dirty="0" smtClean="0"/>
              <a:t> Train Data </a:t>
            </a:r>
            <a:r>
              <a:rPr lang="en-US" dirty="0" err="1" smtClean="0"/>
              <a:t>dan</a:t>
            </a:r>
            <a:r>
              <a:rPr lang="en-US" dirty="0" smtClean="0"/>
              <a:t> </a:t>
            </a:r>
            <a:r>
              <a:rPr lang="en-US" dirty="0" err="1" smtClean="0"/>
              <a:t>menyebabkan</a:t>
            </a:r>
            <a:r>
              <a:rPr lang="en-US" dirty="0" smtClean="0"/>
              <a:t> model </a:t>
            </a:r>
            <a:r>
              <a:rPr lang="en-US" i="1" dirty="0" err="1" smtClean="0"/>
              <a:t>overfit</a:t>
            </a:r>
            <a:r>
              <a:rPr lang="en-US" i="1" dirty="0" smtClean="0"/>
              <a:t>. </a:t>
            </a:r>
            <a:r>
              <a:rPr lang="en-US" dirty="0" err="1" smtClean="0"/>
              <a:t>Untuk</a:t>
            </a:r>
            <a:r>
              <a:rPr lang="en-US" dirty="0" smtClean="0"/>
              <a:t> </a:t>
            </a:r>
            <a:r>
              <a:rPr lang="en-US" dirty="0" err="1" smtClean="0"/>
              <a:t>mencegah</a:t>
            </a:r>
            <a:r>
              <a:rPr lang="en-US" dirty="0" smtClean="0"/>
              <a:t> </a:t>
            </a:r>
            <a:r>
              <a:rPr lang="en-US" dirty="0" err="1" smtClean="0"/>
              <a:t>hal</a:t>
            </a:r>
            <a:r>
              <a:rPr lang="en-US" dirty="0" smtClean="0"/>
              <a:t> </a:t>
            </a:r>
            <a:r>
              <a:rPr lang="en-US" dirty="0" err="1" smtClean="0"/>
              <a:t>ini</a:t>
            </a:r>
            <a:r>
              <a:rPr lang="en-US" dirty="0" smtClean="0"/>
              <a:t> </a:t>
            </a:r>
            <a:r>
              <a:rPr lang="en-US" b="1" dirty="0" smtClean="0"/>
              <a:t>data </a:t>
            </a:r>
            <a:r>
              <a:rPr lang="en-US" b="1" dirty="0" err="1" smtClean="0"/>
              <a:t>akan</a:t>
            </a:r>
            <a:r>
              <a:rPr lang="en-US" b="1" dirty="0" smtClean="0"/>
              <a:t> </a:t>
            </a:r>
            <a:r>
              <a:rPr lang="en-US" b="1" dirty="0" err="1" smtClean="0"/>
              <a:t>diimputasi</a:t>
            </a:r>
            <a:r>
              <a:rPr lang="en-US" b="1" dirty="0" smtClean="0"/>
              <a:t> </a:t>
            </a:r>
            <a:r>
              <a:rPr lang="en-US" b="1" dirty="0" err="1" smtClean="0"/>
              <a:t>setelah</a:t>
            </a:r>
            <a:r>
              <a:rPr lang="en-US" b="1" dirty="0" smtClean="0"/>
              <a:t> di split</a:t>
            </a:r>
            <a:endParaRPr lang="en-US" b="1" i="1" dirty="0"/>
          </a:p>
        </p:txBody>
      </p:sp>
    </p:spTree>
    <p:extLst>
      <p:ext uri="{BB962C8B-B14F-4D97-AF65-F5344CB8AC3E}">
        <p14:creationId xmlns:p14="http://schemas.microsoft.com/office/powerpoint/2010/main" val="35293340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0058" y="224595"/>
            <a:ext cx="10259980" cy="861774"/>
          </a:xfrm>
          <a:prstGeom prst="rect">
            <a:avLst/>
          </a:prstGeom>
          <a:noFill/>
        </p:spPr>
        <p:txBody>
          <a:bodyPr wrap="square" rtlCol="0">
            <a:spAutoFit/>
          </a:bodyPr>
          <a:lstStyle/>
          <a:p>
            <a:pPr lvl="0" algn="ctr">
              <a:defRPr/>
            </a:pPr>
            <a:r>
              <a:rPr lang="en-GB" sz="5000" b="1" noProof="0" dirty="0" smtClean="0">
                <a:solidFill>
                  <a:schemeClr val="tx2"/>
                </a:solidFill>
                <a:latin typeface="Noto Sans" panose="020B0502040504020204" pitchFamily="34"/>
                <a:ea typeface="Noto Sans" panose="020B0502040504020204" pitchFamily="34"/>
                <a:cs typeface="Noto Sans" panose="020B0502040504020204" pitchFamily="34"/>
              </a:rPr>
              <a:t>Data Leakage (Cont’d)</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5" name="Picture 4"/>
          <p:cNvPicPr>
            <a:picLocks noChangeAspect="1"/>
          </p:cNvPicPr>
          <p:nvPr/>
        </p:nvPicPr>
        <p:blipFill>
          <a:blip r:embed="rId2"/>
          <a:stretch>
            <a:fillRect/>
          </a:stretch>
        </p:blipFill>
        <p:spPr>
          <a:xfrm>
            <a:off x="755679" y="1590736"/>
            <a:ext cx="4730721" cy="3460120"/>
          </a:xfrm>
          <a:prstGeom prst="rect">
            <a:avLst/>
          </a:prstGeom>
        </p:spPr>
      </p:pic>
      <p:pic>
        <p:nvPicPr>
          <p:cNvPr id="6" name="Picture 5"/>
          <p:cNvPicPr>
            <a:picLocks noChangeAspect="1"/>
          </p:cNvPicPr>
          <p:nvPr/>
        </p:nvPicPr>
        <p:blipFill>
          <a:blip r:embed="rId3"/>
          <a:stretch>
            <a:fillRect/>
          </a:stretch>
        </p:blipFill>
        <p:spPr>
          <a:xfrm>
            <a:off x="6608616" y="1544445"/>
            <a:ext cx="4861591" cy="3552701"/>
          </a:xfrm>
          <a:prstGeom prst="rect">
            <a:avLst/>
          </a:prstGeom>
        </p:spPr>
      </p:pic>
      <p:sp>
        <p:nvSpPr>
          <p:cNvPr id="7" name="TextBox 6"/>
          <p:cNvSpPr txBox="1"/>
          <p:nvPr/>
        </p:nvSpPr>
        <p:spPr>
          <a:xfrm>
            <a:off x="1612873" y="5232056"/>
            <a:ext cx="3016332" cy="646331"/>
          </a:xfrm>
          <a:prstGeom prst="rect">
            <a:avLst/>
          </a:prstGeom>
          <a:noFill/>
        </p:spPr>
        <p:txBody>
          <a:bodyPr wrap="square" rtlCol="0">
            <a:spAutoFit/>
          </a:bodyPr>
          <a:lstStyle/>
          <a:p>
            <a:r>
              <a:rPr lang="en-US" dirty="0" smtClean="0"/>
              <a:t>Logistic Regression with Imputation before split</a:t>
            </a:r>
            <a:endParaRPr lang="en-US" dirty="0"/>
          </a:p>
        </p:txBody>
      </p:sp>
      <p:sp>
        <p:nvSpPr>
          <p:cNvPr id="8" name="TextBox 7"/>
          <p:cNvSpPr txBox="1"/>
          <p:nvPr/>
        </p:nvSpPr>
        <p:spPr>
          <a:xfrm>
            <a:off x="7624000" y="5232055"/>
            <a:ext cx="2541277" cy="646331"/>
          </a:xfrm>
          <a:prstGeom prst="rect">
            <a:avLst/>
          </a:prstGeom>
          <a:noFill/>
        </p:spPr>
        <p:txBody>
          <a:bodyPr wrap="square" rtlCol="0">
            <a:spAutoFit/>
          </a:bodyPr>
          <a:lstStyle/>
          <a:p>
            <a:r>
              <a:rPr lang="en-US" dirty="0" smtClean="0"/>
              <a:t>Logistic Regression with Imputation after split</a:t>
            </a:r>
            <a:endParaRPr lang="en-US" dirty="0"/>
          </a:p>
        </p:txBody>
      </p:sp>
      <p:cxnSp>
        <p:nvCxnSpPr>
          <p:cNvPr id="10" name="Straight Arrow Connector 9"/>
          <p:cNvCxnSpPr/>
          <p:nvPr/>
        </p:nvCxnSpPr>
        <p:spPr>
          <a:xfrm flipH="1" flipV="1">
            <a:off x="4629204" y="5193998"/>
            <a:ext cx="760021" cy="764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708566" y="6059587"/>
            <a:ext cx="1555667" cy="369332"/>
          </a:xfrm>
          <a:prstGeom prst="rect">
            <a:avLst/>
          </a:prstGeom>
          <a:noFill/>
          <a:ln>
            <a:solidFill>
              <a:schemeClr val="tx1"/>
            </a:solidFill>
          </a:ln>
        </p:spPr>
        <p:txBody>
          <a:bodyPr wrap="square" rtlCol="0">
            <a:spAutoFit/>
          </a:bodyPr>
          <a:lstStyle/>
          <a:p>
            <a:r>
              <a:rPr lang="en-US" b="1" dirty="0" smtClean="0"/>
              <a:t>Better Result!</a:t>
            </a:r>
            <a:endParaRPr lang="en-US" b="1" dirty="0"/>
          </a:p>
        </p:txBody>
      </p:sp>
    </p:spTree>
    <p:extLst>
      <p:ext uri="{BB962C8B-B14F-4D97-AF65-F5344CB8AC3E}">
        <p14:creationId xmlns:p14="http://schemas.microsoft.com/office/powerpoint/2010/main" val="32387681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28395" y="1415671"/>
            <a:ext cx="10023307" cy="1338828"/>
          </a:xfrm>
          <a:prstGeom prst="rect">
            <a:avLst/>
          </a:prstGeom>
        </p:spPr>
        <p:txBody>
          <a:bodyPr wrap="square">
            <a:spAutoFit/>
          </a:bodyPr>
          <a:lstStyle/>
          <a:p>
            <a:pPr>
              <a:lnSpc>
                <a:spcPct val="150000"/>
              </a:lnSpc>
            </a:pPr>
            <a:r>
              <a:rPr lang="en-US" dirty="0" smtClean="0"/>
              <a:t>Data </a:t>
            </a:r>
            <a:r>
              <a:rPr lang="en-US" dirty="0" err="1"/>
              <a:t>akan</a:t>
            </a:r>
            <a:r>
              <a:rPr lang="en-US" dirty="0"/>
              <a:t> </a:t>
            </a:r>
            <a:r>
              <a:rPr lang="en-US" b="1" dirty="0" err="1"/>
              <a:t>dikelompokkan</a:t>
            </a:r>
            <a:r>
              <a:rPr lang="en-US" dirty="0"/>
              <a:t> </a:t>
            </a:r>
            <a:r>
              <a:rPr lang="en-US" dirty="0" err="1"/>
              <a:t>berdasarkan</a:t>
            </a:r>
            <a:r>
              <a:rPr lang="en-US" dirty="0"/>
              <a:t> </a:t>
            </a:r>
            <a:r>
              <a:rPr lang="en-US" dirty="0" err="1"/>
              <a:t>usia</a:t>
            </a:r>
            <a:r>
              <a:rPr lang="en-US" dirty="0"/>
              <a:t> </a:t>
            </a:r>
            <a:r>
              <a:rPr lang="en-US" dirty="0" err="1"/>
              <a:t>dengan</a:t>
            </a:r>
            <a:r>
              <a:rPr lang="en-US" dirty="0"/>
              <a:t> </a:t>
            </a:r>
            <a:r>
              <a:rPr lang="en-US" b="1" dirty="0" err="1"/>
              <a:t>kelompok</a:t>
            </a:r>
            <a:r>
              <a:rPr lang="en-US" b="1" dirty="0"/>
              <a:t> </a:t>
            </a:r>
            <a:r>
              <a:rPr lang="en-US" b="1" dirty="0" err="1"/>
              <a:t>usia</a:t>
            </a:r>
            <a:r>
              <a:rPr lang="en-US" b="1" dirty="0"/>
              <a:t> (0,21,31,41,51,61,71,81,91)</a:t>
            </a:r>
            <a:r>
              <a:rPr lang="en-US" dirty="0"/>
              <a:t> agar </a:t>
            </a:r>
            <a:r>
              <a:rPr lang="en-US" dirty="0" err="1"/>
              <a:t>diperoleh</a:t>
            </a:r>
            <a:r>
              <a:rPr lang="en-US" dirty="0"/>
              <a:t> </a:t>
            </a:r>
            <a:r>
              <a:rPr lang="en-US" dirty="0" err="1"/>
              <a:t>pendekatan</a:t>
            </a:r>
            <a:r>
              <a:rPr lang="en-US" dirty="0"/>
              <a:t> yang </a:t>
            </a:r>
            <a:r>
              <a:rPr lang="en-US" dirty="0" err="1"/>
              <a:t>lebih</a:t>
            </a:r>
            <a:r>
              <a:rPr lang="en-US" dirty="0"/>
              <a:t> </a:t>
            </a:r>
            <a:r>
              <a:rPr lang="en-US" dirty="0" err="1"/>
              <a:t>akurat</a:t>
            </a:r>
            <a:r>
              <a:rPr lang="en-US" dirty="0"/>
              <a:t> </a:t>
            </a:r>
            <a:r>
              <a:rPr lang="en-US" dirty="0" err="1"/>
              <a:t>dibandingkan</a:t>
            </a:r>
            <a:r>
              <a:rPr lang="en-US" dirty="0"/>
              <a:t> </a:t>
            </a:r>
            <a:r>
              <a:rPr lang="en-US" dirty="0" err="1"/>
              <a:t>hanya</a:t>
            </a:r>
            <a:r>
              <a:rPr lang="en-US" dirty="0"/>
              <a:t> </a:t>
            </a:r>
            <a:r>
              <a:rPr lang="en-US" dirty="0" err="1"/>
              <a:t>menggunakan</a:t>
            </a:r>
            <a:r>
              <a:rPr lang="en-US" dirty="0"/>
              <a:t> </a:t>
            </a:r>
            <a:r>
              <a:rPr lang="en-US" dirty="0" err="1"/>
              <a:t>fungsi</a:t>
            </a:r>
            <a:r>
              <a:rPr lang="en-US" dirty="0"/>
              <a:t> </a:t>
            </a:r>
            <a:r>
              <a:rPr lang="en-US" dirty="0" err="1"/>
              <a:t>agregat</a:t>
            </a:r>
            <a:r>
              <a:rPr lang="en-US" dirty="0"/>
              <a:t> </a:t>
            </a:r>
            <a:r>
              <a:rPr lang="en-US" dirty="0" err="1"/>
              <a:t>dari</a:t>
            </a:r>
            <a:r>
              <a:rPr lang="en-US" dirty="0"/>
              <a:t> </a:t>
            </a:r>
            <a:r>
              <a:rPr lang="en-US" dirty="0" err="1"/>
              <a:t>seluruh</a:t>
            </a:r>
            <a:r>
              <a:rPr lang="en-US" dirty="0"/>
              <a:t> data.</a:t>
            </a:r>
          </a:p>
        </p:txBody>
      </p:sp>
      <p:sp>
        <p:nvSpPr>
          <p:cNvPr id="5" name="TextBox 4"/>
          <p:cNvSpPr txBox="1"/>
          <p:nvPr/>
        </p:nvSpPr>
        <p:spPr>
          <a:xfrm>
            <a:off x="910058" y="224595"/>
            <a:ext cx="10259980" cy="861774"/>
          </a:xfrm>
          <a:prstGeom prst="rect">
            <a:avLst/>
          </a:prstGeom>
          <a:noFill/>
        </p:spPr>
        <p:txBody>
          <a:bodyPr wrap="square" rtlCol="0">
            <a:spAutoFit/>
          </a:bodyPr>
          <a:lstStyle/>
          <a:p>
            <a:pPr lvl="0" algn="ctr">
              <a:defRPr/>
            </a:pPr>
            <a:r>
              <a:rPr lang="en-GB" sz="5000" b="1" dirty="0" smtClean="0">
                <a:solidFill>
                  <a:schemeClr val="tx2"/>
                </a:solidFill>
                <a:latin typeface="Noto Sans" panose="020B0502040504020204" pitchFamily="34"/>
                <a:ea typeface="Noto Sans" panose="020B0502040504020204" pitchFamily="34"/>
                <a:cs typeface="Noto Sans" panose="020B0502040504020204" pitchFamily="34"/>
              </a:rPr>
              <a:t>Data Imputation</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8" name="Group 7"/>
          <p:cNvGrpSpPr/>
          <p:nvPr/>
        </p:nvGrpSpPr>
        <p:grpSpPr>
          <a:xfrm>
            <a:off x="1028395" y="2936096"/>
            <a:ext cx="3837848" cy="3334076"/>
            <a:chOff x="1028395" y="2924220"/>
            <a:chExt cx="3837848" cy="3334076"/>
          </a:xfrm>
        </p:grpSpPr>
        <p:pic>
          <p:nvPicPr>
            <p:cNvPr id="6" name="Picture 5"/>
            <p:cNvPicPr>
              <a:picLocks noChangeAspect="1"/>
            </p:cNvPicPr>
            <p:nvPr/>
          </p:nvPicPr>
          <p:blipFill>
            <a:blip r:embed="rId2"/>
            <a:stretch>
              <a:fillRect/>
            </a:stretch>
          </p:blipFill>
          <p:spPr>
            <a:xfrm>
              <a:off x="1028395" y="3358268"/>
              <a:ext cx="3837848" cy="2900028"/>
            </a:xfrm>
            <a:prstGeom prst="rect">
              <a:avLst/>
            </a:prstGeom>
          </p:spPr>
        </p:pic>
        <p:sp>
          <p:nvSpPr>
            <p:cNvPr id="7" name="TextBox 6"/>
            <p:cNvSpPr txBox="1"/>
            <p:nvPr/>
          </p:nvSpPr>
          <p:spPr>
            <a:xfrm>
              <a:off x="2234799" y="2924220"/>
              <a:ext cx="1425039" cy="369332"/>
            </a:xfrm>
            <a:prstGeom prst="rect">
              <a:avLst/>
            </a:prstGeom>
            <a:noFill/>
          </p:spPr>
          <p:txBody>
            <a:bodyPr wrap="square" rtlCol="0">
              <a:spAutoFit/>
            </a:bodyPr>
            <a:lstStyle/>
            <a:p>
              <a:r>
                <a:rPr lang="en-US" b="1" dirty="0" smtClean="0"/>
                <a:t>Sample Data</a:t>
              </a:r>
              <a:endParaRPr lang="en-US" b="1" dirty="0"/>
            </a:p>
          </p:txBody>
        </p:sp>
      </p:grpSp>
      <p:sp>
        <p:nvSpPr>
          <p:cNvPr id="9" name="Rounded Rectangle 8"/>
          <p:cNvSpPr/>
          <p:nvPr/>
        </p:nvSpPr>
        <p:spPr>
          <a:xfrm>
            <a:off x="3859481" y="4120738"/>
            <a:ext cx="1116280" cy="214943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00155" y="4120738"/>
            <a:ext cx="4975761" cy="2031325"/>
          </a:xfrm>
          <a:prstGeom prst="rect">
            <a:avLst/>
          </a:prstGeom>
          <a:noFill/>
        </p:spPr>
        <p:txBody>
          <a:bodyPr wrap="square" rtlCol="0">
            <a:spAutoFit/>
          </a:bodyPr>
          <a:lstStyle/>
          <a:p>
            <a:pPr>
              <a:lnSpc>
                <a:spcPct val="150000"/>
              </a:lnSpc>
            </a:pPr>
            <a:r>
              <a:rPr lang="en-US" dirty="0" err="1" smtClean="0"/>
              <a:t>Terdapat</a:t>
            </a:r>
            <a:r>
              <a:rPr lang="en-US" dirty="0" smtClean="0"/>
              <a:t> features </a:t>
            </a:r>
            <a:r>
              <a:rPr lang="en-US" dirty="0" err="1" smtClean="0"/>
              <a:t>baru</a:t>
            </a:r>
            <a:r>
              <a:rPr lang="en-US" dirty="0" smtClean="0"/>
              <a:t>, </a:t>
            </a:r>
            <a:r>
              <a:rPr lang="en-US" dirty="0" err="1" smtClean="0"/>
              <a:t>dimana</a:t>
            </a:r>
            <a:r>
              <a:rPr lang="en-US" dirty="0" smtClean="0"/>
              <a:t> </a:t>
            </a:r>
            <a:r>
              <a:rPr lang="en-US" dirty="0" err="1" smtClean="0"/>
              <a:t>umur</a:t>
            </a:r>
            <a:r>
              <a:rPr lang="en-US" dirty="0" smtClean="0"/>
              <a:t> </a:t>
            </a:r>
            <a:r>
              <a:rPr lang="en-US" dirty="0" err="1" smtClean="0"/>
              <a:t>akan</a:t>
            </a:r>
            <a:r>
              <a:rPr lang="en-US" dirty="0" smtClean="0"/>
              <a:t> </a:t>
            </a:r>
            <a:r>
              <a:rPr lang="en-US" dirty="0" err="1" smtClean="0"/>
              <a:t>dikelompokkan</a:t>
            </a:r>
            <a:r>
              <a:rPr lang="en-US" dirty="0" smtClean="0"/>
              <a:t> </a:t>
            </a:r>
            <a:r>
              <a:rPr lang="en-US" dirty="0" err="1" smtClean="0"/>
              <a:t>dengan</a:t>
            </a:r>
            <a:r>
              <a:rPr lang="en-US" dirty="0" smtClean="0"/>
              <a:t> interval 10 </a:t>
            </a:r>
            <a:r>
              <a:rPr lang="en-US" dirty="0" err="1" smtClean="0"/>
              <a:t>poin</a:t>
            </a:r>
            <a:endParaRPr lang="en-US" dirty="0" smtClean="0"/>
          </a:p>
          <a:p>
            <a:endParaRPr lang="en-US" dirty="0"/>
          </a:p>
          <a:p>
            <a:pPr>
              <a:lnSpc>
                <a:spcPct val="150000"/>
              </a:lnSpc>
            </a:pPr>
            <a:r>
              <a:rPr lang="en-US" dirty="0" smtClean="0"/>
              <a:t>Dan proses </a:t>
            </a:r>
            <a:r>
              <a:rPr lang="en-US" dirty="0" err="1" smtClean="0"/>
              <a:t>imputasi</a:t>
            </a:r>
            <a:r>
              <a:rPr lang="en-US" dirty="0" smtClean="0"/>
              <a:t> </a:t>
            </a:r>
            <a:r>
              <a:rPr lang="en-US" dirty="0" err="1" smtClean="0"/>
              <a:t>akan</a:t>
            </a:r>
            <a:r>
              <a:rPr lang="en-US" dirty="0" smtClean="0"/>
              <a:t> </a:t>
            </a:r>
            <a:r>
              <a:rPr lang="en-US" dirty="0" err="1" smtClean="0"/>
              <a:t>menggunakan</a:t>
            </a:r>
            <a:r>
              <a:rPr lang="en-US" dirty="0" smtClean="0"/>
              <a:t> </a:t>
            </a:r>
            <a:r>
              <a:rPr lang="en-US" b="1" dirty="0" smtClean="0"/>
              <a:t>median</a:t>
            </a:r>
            <a:r>
              <a:rPr lang="en-US" dirty="0" smtClean="0"/>
              <a:t> </a:t>
            </a:r>
            <a:r>
              <a:rPr lang="en-US" dirty="0" err="1" smtClean="0"/>
              <a:t>dari</a:t>
            </a:r>
            <a:r>
              <a:rPr lang="en-US" dirty="0" smtClean="0"/>
              <a:t> </a:t>
            </a:r>
            <a:r>
              <a:rPr lang="en-US" b="1" dirty="0" err="1" smtClean="0"/>
              <a:t>kelompok</a:t>
            </a:r>
            <a:r>
              <a:rPr lang="en-US" b="1" dirty="0" smtClean="0"/>
              <a:t> </a:t>
            </a:r>
            <a:r>
              <a:rPr lang="en-US" b="1" dirty="0" err="1" smtClean="0"/>
              <a:t>umur</a:t>
            </a:r>
            <a:r>
              <a:rPr lang="en-US" b="1" dirty="0" smtClean="0"/>
              <a:t> </a:t>
            </a:r>
            <a:r>
              <a:rPr lang="en-US" dirty="0" err="1" smtClean="0"/>
              <a:t>tersebut</a:t>
            </a:r>
            <a:endParaRPr lang="en-US" dirty="0"/>
          </a:p>
        </p:txBody>
      </p:sp>
      <p:sp>
        <p:nvSpPr>
          <p:cNvPr id="14" name="TextBox 13"/>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33293847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28395" y="1415671"/>
            <a:ext cx="10023307" cy="2169825"/>
          </a:xfrm>
          <a:prstGeom prst="rect">
            <a:avLst/>
          </a:prstGeom>
        </p:spPr>
        <p:txBody>
          <a:bodyPr wrap="square">
            <a:spAutoFit/>
          </a:bodyPr>
          <a:lstStyle/>
          <a:p>
            <a:pPr>
              <a:lnSpc>
                <a:spcPct val="150000"/>
              </a:lnSpc>
            </a:pPr>
            <a:r>
              <a:rPr lang="en-US" dirty="0" err="1" smtClean="0"/>
              <a:t>Selain</a:t>
            </a:r>
            <a:r>
              <a:rPr lang="en-US" dirty="0" smtClean="0"/>
              <a:t> </a:t>
            </a:r>
            <a:r>
              <a:rPr lang="en-US" dirty="0" err="1" smtClean="0"/>
              <a:t>itu</a:t>
            </a:r>
            <a:r>
              <a:rPr lang="en-US" dirty="0" smtClean="0"/>
              <a:t> </a:t>
            </a:r>
            <a:r>
              <a:rPr lang="en-US" dirty="0" err="1" smtClean="0"/>
              <a:t>Imputasi</a:t>
            </a:r>
            <a:r>
              <a:rPr lang="en-US" dirty="0" smtClean="0"/>
              <a:t> </a:t>
            </a:r>
            <a:r>
              <a:rPr lang="en-US" dirty="0" err="1" smtClean="0"/>
              <a:t>akan</a:t>
            </a:r>
            <a:r>
              <a:rPr lang="en-US" dirty="0" smtClean="0"/>
              <a:t> </a:t>
            </a:r>
            <a:r>
              <a:rPr lang="en-US" dirty="0" err="1" smtClean="0"/>
              <a:t>dilakukan</a:t>
            </a:r>
            <a:r>
              <a:rPr lang="en-US" dirty="0" smtClean="0"/>
              <a:t> </a:t>
            </a:r>
            <a:r>
              <a:rPr lang="en-US" dirty="0" err="1" smtClean="0"/>
              <a:t>dengan</a:t>
            </a:r>
            <a:r>
              <a:rPr lang="en-US" dirty="0" smtClean="0"/>
              <a:t> </a:t>
            </a:r>
            <a:r>
              <a:rPr lang="en-US" dirty="0" err="1" smtClean="0"/>
              <a:t>mengganti</a:t>
            </a:r>
            <a:r>
              <a:rPr lang="en-US" dirty="0" smtClean="0"/>
              <a:t> </a:t>
            </a:r>
            <a:r>
              <a:rPr lang="en-US" dirty="0" err="1" smtClean="0"/>
              <a:t>NaN</a:t>
            </a:r>
            <a:r>
              <a:rPr lang="en-US" dirty="0" smtClean="0"/>
              <a:t> value </a:t>
            </a:r>
            <a:r>
              <a:rPr lang="en-US" dirty="0" err="1" smtClean="0"/>
              <a:t>menggunakan</a:t>
            </a:r>
            <a:r>
              <a:rPr lang="en-US" dirty="0" smtClean="0"/>
              <a:t> : </a:t>
            </a:r>
          </a:p>
          <a:p>
            <a:pPr marL="285750" indent="-285750">
              <a:lnSpc>
                <a:spcPct val="150000"/>
              </a:lnSpc>
              <a:buFont typeface="Arial" panose="020B0604020202020204" pitchFamily="34" charset="0"/>
              <a:buChar char="•"/>
            </a:pPr>
            <a:r>
              <a:rPr lang="en-US" dirty="0" err="1" smtClean="0"/>
              <a:t>Nilai</a:t>
            </a:r>
            <a:r>
              <a:rPr lang="en-US" dirty="0" smtClean="0"/>
              <a:t> -999</a:t>
            </a:r>
          </a:p>
          <a:p>
            <a:pPr marL="285750" indent="-285750">
              <a:lnSpc>
                <a:spcPct val="150000"/>
              </a:lnSpc>
              <a:buFont typeface="Arial" panose="020B0604020202020204" pitchFamily="34" charset="0"/>
              <a:buChar char="•"/>
            </a:pPr>
            <a:r>
              <a:rPr lang="en-US" dirty="0" smtClean="0"/>
              <a:t>Median </a:t>
            </a:r>
            <a:r>
              <a:rPr lang="en-US" dirty="0" err="1" smtClean="0"/>
              <a:t>dari</a:t>
            </a:r>
            <a:r>
              <a:rPr lang="en-US" dirty="0" smtClean="0"/>
              <a:t> </a:t>
            </a:r>
            <a:r>
              <a:rPr lang="en-US" dirty="0" err="1" smtClean="0"/>
              <a:t>seluruh</a:t>
            </a:r>
            <a:r>
              <a:rPr lang="en-US" dirty="0" smtClean="0"/>
              <a:t> data</a:t>
            </a:r>
          </a:p>
          <a:p>
            <a:pPr marL="285750" indent="-285750">
              <a:lnSpc>
                <a:spcPct val="150000"/>
              </a:lnSpc>
              <a:buFont typeface="Arial" panose="020B0604020202020204" pitchFamily="34" charset="0"/>
              <a:buChar char="•"/>
            </a:pPr>
            <a:endParaRPr lang="en-US" dirty="0"/>
          </a:p>
          <a:p>
            <a:pPr>
              <a:lnSpc>
                <a:spcPct val="150000"/>
              </a:lnSpc>
            </a:pPr>
            <a:r>
              <a:rPr lang="en-US" dirty="0" err="1" smtClean="0"/>
              <a:t>Kemudian</a:t>
            </a:r>
            <a:r>
              <a:rPr lang="en-US" dirty="0" smtClean="0"/>
              <a:t> </a:t>
            </a:r>
            <a:r>
              <a:rPr lang="en-US" dirty="0" err="1" smtClean="0"/>
              <a:t>akan</a:t>
            </a:r>
            <a:r>
              <a:rPr lang="en-US" dirty="0" smtClean="0"/>
              <a:t> </a:t>
            </a:r>
            <a:r>
              <a:rPr lang="en-US" dirty="0" err="1" smtClean="0"/>
              <a:t>dibandingkan</a:t>
            </a:r>
            <a:r>
              <a:rPr lang="en-US" dirty="0" smtClean="0"/>
              <a:t> </a:t>
            </a:r>
            <a:r>
              <a:rPr lang="en-US" dirty="0" err="1" smtClean="0"/>
              <a:t>dan</a:t>
            </a:r>
            <a:r>
              <a:rPr lang="en-US" dirty="0" smtClean="0"/>
              <a:t> </a:t>
            </a:r>
            <a:r>
              <a:rPr lang="en-US" dirty="0" err="1" smtClean="0"/>
              <a:t>dipilih</a:t>
            </a:r>
            <a:r>
              <a:rPr lang="en-US" dirty="0" smtClean="0"/>
              <a:t> </a:t>
            </a:r>
            <a:r>
              <a:rPr lang="en-US" dirty="0" err="1" smtClean="0"/>
              <a:t>strategi</a:t>
            </a:r>
            <a:r>
              <a:rPr lang="en-US" dirty="0" smtClean="0"/>
              <a:t> </a:t>
            </a:r>
            <a:r>
              <a:rPr lang="en-US" dirty="0" err="1" smtClean="0"/>
              <a:t>imputasi</a:t>
            </a:r>
            <a:r>
              <a:rPr lang="en-US" dirty="0" smtClean="0"/>
              <a:t> yang </a:t>
            </a:r>
            <a:r>
              <a:rPr lang="en-US" dirty="0" err="1" smtClean="0"/>
              <a:t>memiliki</a:t>
            </a:r>
            <a:r>
              <a:rPr lang="en-US" dirty="0" smtClean="0"/>
              <a:t> </a:t>
            </a:r>
            <a:r>
              <a:rPr lang="en-US" b="1" dirty="0" err="1" smtClean="0"/>
              <a:t>performa</a:t>
            </a:r>
            <a:r>
              <a:rPr lang="en-US" b="1" dirty="0" smtClean="0"/>
              <a:t> paling </a:t>
            </a:r>
            <a:r>
              <a:rPr lang="en-US" b="1" dirty="0" err="1" smtClean="0"/>
              <a:t>baik</a:t>
            </a:r>
            <a:r>
              <a:rPr lang="en-US" b="1" dirty="0" smtClean="0"/>
              <a:t> </a:t>
            </a:r>
            <a:endParaRPr lang="en-US" b="1" dirty="0"/>
          </a:p>
        </p:txBody>
      </p:sp>
      <p:sp>
        <p:nvSpPr>
          <p:cNvPr id="5" name="TextBox 4"/>
          <p:cNvSpPr txBox="1"/>
          <p:nvPr/>
        </p:nvSpPr>
        <p:spPr>
          <a:xfrm>
            <a:off x="910058" y="224595"/>
            <a:ext cx="10259980" cy="861774"/>
          </a:xfrm>
          <a:prstGeom prst="rect">
            <a:avLst/>
          </a:prstGeom>
          <a:noFill/>
        </p:spPr>
        <p:txBody>
          <a:bodyPr wrap="square" rtlCol="0">
            <a:spAutoFit/>
          </a:bodyPr>
          <a:lstStyle/>
          <a:p>
            <a:pPr lvl="0" algn="ctr">
              <a:defRPr/>
            </a:pPr>
            <a:r>
              <a:rPr lang="en-GB" sz="5000" b="1" dirty="0" smtClean="0">
                <a:solidFill>
                  <a:schemeClr val="tx2"/>
                </a:solidFill>
                <a:latin typeface="Noto Sans" panose="020B0502040504020204" pitchFamily="34"/>
                <a:ea typeface="Noto Sans" panose="020B0502040504020204" pitchFamily="34"/>
                <a:cs typeface="Noto Sans" panose="020B0502040504020204" pitchFamily="34"/>
              </a:rPr>
              <a:t>Data Imputation (Cont’d)</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4" name="TextBox 13"/>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5403901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10058" y="224595"/>
            <a:ext cx="10259980" cy="861774"/>
          </a:xfrm>
          <a:prstGeom prst="rect">
            <a:avLst/>
          </a:prstGeom>
          <a:noFill/>
        </p:spPr>
        <p:txBody>
          <a:bodyPr wrap="square" rtlCol="0">
            <a:spAutoFit/>
          </a:bodyPr>
          <a:lstStyle/>
          <a:p>
            <a:pPr lvl="0" algn="ctr">
              <a:defRPr/>
            </a:pPr>
            <a:r>
              <a:rPr lang="en-GB" sz="5000" b="1" dirty="0" smtClean="0">
                <a:solidFill>
                  <a:schemeClr val="tx2"/>
                </a:solidFill>
                <a:latin typeface="Noto Sans" panose="020B0502040504020204" pitchFamily="34"/>
                <a:ea typeface="Noto Sans" panose="020B0502040504020204" pitchFamily="34"/>
                <a:cs typeface="Noto Sans" panose="020B0502040504020204" pitchFamily="34"/>
              </a:rPr>
              <a:t>Data Imputation - Performance</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4" name="TextBox 13"/>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8" name="Group 7"/>
          <p:cNvGrpSpPr/>
          <p:nvPr/>
        </p:nvGrpSpPr>
        <p:grpSpPr>
          <a:xfrm>
            <a:off x="460477" y="2311946"/>
            <a:ext cx="11341174" cy="3604270"/>
            <a:chOff x="1469880" y="1787112"/>
            <a:chExt cx="8753475" cy="2781888"/>
          </a:xfrm>
        </p:grpSpPr>
        <p:pic>
          <p:nvPicPr>
            <p:cNvPr id="3" name="Picture 2"/>
            <p:cNvPicPr>
              <a:picLocks noChangeAspect="1"/>
            </p:cNvPicPr>
            <p:nvPr/>
          </p:nvPicPr>
          <p:blipFill>
            <a:blip r:embed="rId2"/>
            <a:stretch>
              <a:fillRect/>
            </a:stretch>
          </p:blipFill>
          <p:spPr>
            <a:xfrm>
              <a:off x="1469880" y="1787112"/>
              <a:ext cx="8753475" cy="552450"/>
            </a:xfrm>
            <a:prstGeom prst="rect">
              <a:avLst/>
            </a:prstGeom>
          </p:spPr>
        </p:pic>
        <p:pic>
          <p:nvPicPr>
            <p:cNvPr id="6" name="Picture 5"/>
            <p:cNvPicPr>
              <a:picLocks noChangeAspect="1"/>
            </p:cNvPicPr>
            <p:nvPr/>
          </p:nvPicPr>
          <p:blipFill>
            <a:blip r:embed="rId3"/>
            <a:stretch>
              <a:fillRect/>
            </a:stretch>
          </p:blipFill>
          <p:spPr>
            <a:xfrm>
              <a:off x="1499175" y="3092874"/>
              <a:ext cx="8705850" cy="371475"/>
            </a:xfrm>
            <a:prstGeom prst="rect">
              <a:avLst/>
            </a:prstGeom>
          </p:spPr>
        </p:pic>
        <p:pic>
          <p:nvPicPr>
            <p:cNvPr id="7" name="Picture 6"/>
            <p:cNvPicPr>
              <a:picLocks noChangeAspect="1"/>
            </p:cNvPicPr>
            <p:nvPr/>
          </p:nvPicPr>
          <p:blipFill>
            <a:blip r:embed="rId4"/>
            <a:stretch>
              <a:fillRect/>
            </a:stretch>
          </p:blipFill>
          <p:spPr>
            <a:xfrm>
              <a:off x="1469880" y="4245150"/>
              <a:ext cx="8715375" cy="323850"/>
            </a:xfrm>
            <a:prstGeom prst="rect">
              <a:avLst/>
            </a:prstGeom>
          </p:spPr>
        </p:pic>
      </p:grpSp>
      <p:sp>
        <p:nvSpPr>
          <p:cNvPr id="9" name="TextBox 8"/>
          <p:cNvSpPr txBox="1"/>
          <p:nvPr/>
        </p:nvSpPr>
        <p:spPr>
          <a:xfrm>
            <a:off x="4218204" y="1759968"/>
            <a:ext cx="3776353" cy="369332"/>
          </a:xfrm>
          <a:prstGeom prst="rect">
            <a:avLst/>
          </a:prstGeom>
          <a:noFill/>
          <a:ln>
            <a:solidFill>
              <a:schemeClr val="tx1"/>
            </a:solidFill>
          </a:ln>
        </p:spPr>
        <p:txBody>
          <a:bodyPr wrap="square" rtlCol="0">
            <a:spAutoFit/>
          </a:bodyPr>
          <a:lstStyle/>
          <a:p>
            <a:r>
              <a:rPr lang="en-US" dirty="0" err="1" smtClean="0"/>
              <a:t>Imputasi</a:t>
            </a:r>
            <a:r>
              <a:rPr lang="en-US" dirty="0" smtClean="0"/>
              <a:t> </a:t>
            </a:r>
            <a:r>
              <a:rPr lang="en-US" dirty="0" err="1" smtClean="0"/>
              <a:t>dengan</a:t>
            </a:r>
            <a:r>
              <a:rPr lang="en-US" dirty="0" smtClean="0"/>
              <a:t> Median </a:t>
            </a:r>
            <a:r>
              <a:rPr lang="en-US" dirty="0" err="1" smtClean="0"/>
              <a:t>seluruh</a:t>
            </a:r>
            <a:r>
              <a:rPr lang="en-US" dirty="0" smtClean="0"/>
              <a:t> data</a:t>
            </a:r>
            <a:endParaRPr lang="en-US" dirty="0"/>
          </a:p>
        </p:txBody>
      </p:sp>
      <p:sp>
        <p:nvSpPr>
          <p:cNvPr id="11" name="TextBox 10"/>
          <p:cNvSpPr txBox="1"/>
          <p:nvPr/>
        </p:nvSpPr>
        <p:spPr>
          <a:xfrm>
            <a:off x="4760230" y="3489376"/>
            <a:ext cx="2692303" cy="369332"/>
          </a:xfrm>
          <a:prstGeom prst="rect">
            <a:avLst/>
          </a:prstGeom>
          <a:noFill/>
          <a:ln>
            <a:solidFill>
              <a:schemeClr val="tx1"/>
            </a:solidFill>
          </a:ln>
        </p:spPr>
        <p:txBody>
          <a:bodyPr wrap="square" rtlCol="0">
            <a:spAutoFit/>
          </a:bodyPr>
          <a:lstStyle/>
          <a:p>
            <a:r>
              <a:rPr lang="en-US" dirty="0" err="1" smtClean="0"/>
              <a:t>Imputasi</a:t>
            </a:r>
            <a:r>
              <a:rPr lang="en-US" dirty="0" smtClean="0"/>
              <a:t> </a:t>
            </a:r>
            <a:r>
              <a:rPr lang="en-US" dirty="0" err="1" smtClean="0"/>
              <a:t>dengan</a:t>
            </a:r>
            <a:r>
              <a:rPr lang="en-US" dirty="0" smtClean="0"/>
              <a:t> </a:t>
            </a:r>
            <a:r>
              <a:rPr lang="en-US" dirty="0" err="1" smtClean="0"/>
              <a:t>nilai</a:t>
            </a:r>
            <a:r>
              <a:rPr lang="en-US" dirty="0" smtClean="0"/>
              <a:t> -999</a:t>
            </a:r>
            <a:endParaRPr lang="en-US" dirty="0"/>
          </a:p>
        </p:txBody>
      </p:sp>
      <p:sp>
        <p:nvSpPr>
          <p:cNvPr id="12" name="TextBox 11"/>
          <p:cNvSpPr txBox="1"/>
          <p:nvPr/>
        </p:nvSpPr>
        <p:spPr>
          <a:xfrm>
            <a:off x="3906981" y="4667652"/>
            <a:ext cx="4714506" cy="646331"/>
          </a:xfrm>
          <a:prstGeom prst="rect">
            <a:avLst/>
          </a:prstGeom>
          <a:noFill/>
          <a:ln>
            <a:solidFill>
              <a:schemeClr val="tx1"/>
            </a:solidFill>
          </a:ln>
        </p:spPr>
        <p:txBody>
          <a:bodyPr wrap="square" rtlCol="0">
            <a:spAutoFit/>
          </a:bodyPr>
          <a:lstStyle/>
          <a:p>
            <a:r>
              <a:rPr lang="en-US" dirty="0" err="1" smtClean="0"/>
              <a:t>Imputasi</a:t>
            </a:r>
            <a:r>
              <a:rPr lang="en-US" dirty="0" smtClean="0"/>
              <a:t> </a:t>
            </a:r>
            <a:r>
              <a:rPr lang="en-US" dirty="0" err="1" smtClean="0"/>
              <a:t>dengan</a:t>
            </a:r>
            <a:r>
              <a:rPr lang="en-US" dirty="0" smtClean="0"/>
              <a:t> Median data </a:t>
            </a:r>
            <a:r>
              <a:rPr lang="en-US" dirty="0" err="1" smtClean="0"/>
              <a:t>setelah</a:t>
            </a:r>
            <a:r>
              <a:rPr lang="en-US" dirty="0" smtClean="0"/>
              <a:t> di binning </a:t>
            </a:r>
            <a:r>
              <a:rPr lang="en-US" dirty="0" err="1" smtClean="0"/>
              <a:t>beradasarkan</a:t>
            </a:r>
            <a:r>
              <a:rPr lang="en-US" dirty="0" smtClean="0"/>
              <a:t> </a:t>
            </a:r>
            <a:r>
              <a:rPr lang="en-US" dirty="0" err="1" smtClean="0"/>
              <a:t>kelompok</a:t>
            </a:r>
            <a:r>
              <a:rPr lang="en-US" dirty="0" smtClean="0"/>
              <a:t> </a:t>
            </a:r>
            <a:r>
              <a:rPr lang="en-US" dirty="0" err="1" smtClean="0"/>
              <a:t>umur</a:t>
            </a:r>
            <a:endParaRPr lang="en-US" dirty="0"/>
          </a:p>
        </p:txBody>
      </p:sp>
      <p:sp>
        <p:nvSpPr>
          <p:cNvPr id="2" name="Rectangle 1"/>
          <p:cNvSpPr/>
          <p:nvPr/>
        </p:nvSpPr>
        <p:spPr>
          <a:xfrm>
            <a:off x="460477" y="4572000"/>
            <a:ext cx="11189217" cy="1721922"/>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133596" y="6389574"/>
            <a:ext cx="2788237" cy="369332"/>
          </a:xfrm>
          <a:prstGeom prst="rect">
            <a:avLst/>
          </a:prstGeom>
          <a:noFill/>
        </p:spPr>
        <p:txBody>
          <a:bodyPr wrap="square" rtlCol="0">
            <a:spAutoFit/>
          </a:bodyPr>
          <a:lstStyle/>
          <a:p>
            <a:r>
              <a:rPr lang="en-US" dirty="0" err="1" smtClean="0"/>
              <a:t>Teknik</a:t>
            </a:r>
            <a:r>
              <a:rPr lang="en-US" dirty="0" smtClean="0"/>
              <a:t> </a:t>
            </a:r>
            <a:r>
              <a:rPr lang="en-US" dirty="0" err="1" smtClean="0"/>
              <a:t>Imputasi</a:t>
            </a:r>
            <a:r>
              <a:rPr lang="en-US" dirty="0" smtClean="0"/>
              <a:t> yang </a:t>
            </a:r>
            <a:r>
              <a:rPr lang="en-US" dirty="0" err="1" smtClean="0"/>
              <a:t>dipilih</a:t>
            </a:r>
            <a:endParaRPr lang="en-US" dirty="0"/>
          </a:p>
        </p:txBody>
      </p:sp>
      <p:cxnSp>
        <p:nvCxnSpPr>
          <p:cNvPr id="15" name="Straight Arrow Connector 14"/>
          <p:cNvCxnSpPr>
            <a:stCxn id="2" idx="2"/>
            <a:endCxn id="4" idx="1"/>
          </p:cNvCxnSpPr>
          <p:nvPr/>
        </p:nvCxnSpPr>
        <p:spPr>
          <a:xfrm>
            <a:off x="6055086" y="6293922"/>
            <a:ext cx="1078510" cy="280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84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10058" y="224595"/>
            <a:ext cx="10259980" cy="861774"/>
          </a:xfrm>
          <a:prstGeom prst="rect">
            <a:avLst/>
          </a:prstGeom>
          <a:noFill/>
        </p:spPr>
        <p:txBody>
          <a:bodyPr wrap="square" rtlCol="0">
            <a:spAutoFit/>
          </a:bodyPr>
          <a:lstStyle/>
          <a:p>
            <a:pPr lvl="0" algn="ctr">
              <a:defRPr/>
            </a:pPr>
            <a:r>
              <a:rPr lang="en-GB" sz="5000" b="1" dirty="0" smtClean="0">
                <a:solidFill>
                  <a:schemeClr val="tx2"/>
                </a:solidFill>
                <a:latin typeface="Noto Sans" panose="020B0502040504020204" pitchFamily="34"/>
                <a:ea typeface="Noto Sans" panose="020B0502040504020204" pitchFamily="34"/>
                <a:cs typeface="Noto Sans" panose="020B0502040504020204" pitchFamily="34"/>
              </a:rPr>
              <a:t>Scaling</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4" name="TextBox 13"/>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 name="TextBox 1"/>
          <p:cNvSpPr txBox="1"/>
          <p:nvPr/>
        </p:nvSpPr>
        <p:spPr>
          <a:xfrm>
            <a:off x="910058" y="1330036"/>
            <a:ext cx="5509709" cy="2126864"/>
          </a:xfrm>
          <a:prstGeom prst="rect">
            <a:avLst/>
          </a:prstGeom>
          <a:noFill/>
        </p:spPr>
        <p:txBody>
          <a:bodyPr wrap="square" rtlCol="0">
            <a:spAutoFit/>
          </a:bodyPr>
          <a:lstStyle/>
          <a:p>
            <a:pPr>
              <a:lnSpc>
                <a:spcPct val="150000"/>
              </a:lnSpc>
            </a:pPr>
            <a:r>
              <a:rPr lang="en-US" dirty="0" err="1" smtClean="0"/>
              <a:t>Algoritma</a:t>
            </a:r>
            <a:r>
              <a:rPr lang="en-US" dirty="0" smtClean="0"/>
              <a:t> Scaling yang </a:t>
            </a:r>
            <a:r>
              <a:rPr lang="en-US" dirty="0" err="1" smtClean="0"/>
              <a:t>akan</a:t>
            </a:r>
            <a:r>
              <a:rPr lang="en-US" dirty="0" smtClean="0"/>
              <a:t> </a:t>
            </a:r>
            <a:r>
              <a:rPr lang="en-US" dirty="0" err="1" smtClean="0"/>
              <a:t>digunakan</a:t>
            </a:r>
            <a:r>
              <a:rPr lang="en-US" dirty="0" smtClean="0"/>
              <a:t> </a:t>
            </a:r>
            <a:r>
              <a:rPr lang="en-US" dirty="0" err="1" smtClean="0"/>
              <a:t>adalah</a:t>
            </a:r>
            <a:r>
              <a:rPr lang="en-US" dirty="0" smtClean="0"/>
              <a:t> : </a:t>
            </a:r>
          </a:p>
          <a:p>
            <a:pPr>
              <a:lnSpc>
                <a:spcPct val="150000"/>
              </a:lnSpc>
            </a:pPr>
            <a:endParaRPr lang="en-US" dirty="0"/>
          </a:p>
          <a:p>
            <a:pPr marL="285750" indent="-285750">
              <a:lnSpc>
                <a:spcPct val="150000"/>
              </a:lnSpc>
              <a:buFont typeface="Arial" panose="020B0604020202020204" pitchFamily="34" charset="0"/>
              <a:buChar char="•"/>
            </a:pPr>
            <a:r>
              <a:rPr lang="en-US" dirty="0" smtClean="0"/>
              <a:t>Standard </a:t>
            </a:r>
            <a:r>
              <a:rPr lang="en-US" dirty="0" err="1" smtClean="0"/>
              <a:t>Scaler</a:t>
            </a:r>
            <a:endParaRPr lang="en-US" dirty="0" smtClean="0"/>
          </a:p>
          <a:p>
            <a:pPr marL="285750" indent="-285750">
              <a:lnSpc>
                <a:spcPct val="150000"/>
              </a:lnSpc>
              <a:buFont typeface="Arial" panose="020B0604020202020204" pitchFamily="34" charset="0"/>
              <a:buChar char="•"/>
            </a:pPr>
            <a:r>
              <a:rPr lang="en-US" dirty="0" smtClean="0"/>
              <a:t>Min Max </a:t>
            </a:r>
            <a:r>
              <a:rPr lang="en-US" dirty="0" err="1" smtClean="0"/>
              <a:t>Scaler</a:t>
            </a:r>
            <a:endParaRPr lang="en-US" dirty="0" smtClean="0"/>
          </a:p>
          <a:p>
            <a:pPr marL="285750" indent="-285750">
              <a:lnSpc>
                <a:spcPct val="150000"/>
              </a:lnSpc>
              <a:buFont typeface="Arial" panose="020B0604020202020204" pitchFamily="34" charset="0"/>
              <a:buChar char="•"/>
            </a:pPr>
            <a:r>
              <a:rPr lang="en-US" dirty="0" smtClean="0"/>
              <a:t>Robust </a:t>
            </a:r>
            <a:r>
              <a:rPr lang="en-US" dirty="0" err="1" smtClean="0"/>
              <a:t>Scaler</a:t>
            </a:r>
            <a:endParaRPr lang="en-US" dirty="0" smtClean="0"/>
          </a:p>
        </p:txBody>
      </p:sp>
      <p:sp>
        <p:nvSpPr>
          <p:cNvPr id="4" name="TextBox 3"/>
          <p:cNvSpPr txBox="1"/>
          <p:nvPr/>
        </p:nvSpPr>
        <p:spPr>
          <a:xfrm>
            <a:off x="910058" y="3652230"/>
            <a:ext cx="7837714" cy="880369"/>
          </a:xfrm>
          <a:prstGeom prst="rect">
            <a:avLst/>
          </a:prstGeom>
          <a:noFill/>
        </p:spPr>
        <p:txBody>
          <a:bodyPr wrap="square" rtlCol="0">
            <a:spAutoFit/>
          </a:bodyPr>
          <a:lstStyle/>
          <a:p>
            <a:pPr>
              <a:lnSpc>
                <a:spcPct val="150000"/>
              </a:lnSpc>
            </a:pPr>
            <a:r>
              <a:rPr lang="en-US" dirty="0" err="1" smtClean="0"/>
              <a:t>Algoritma</a:t>
            </a:r>
            <a:r>
              <a:rPr lang="en-US" dirty="0" smtClean="0"/>
              <a:t> Scaling </a:t>
            </a:r>
            <a:r>
              <a:rPr lang="en-US" dirty="0" err="1" smtClean="0"/>
              <a:t>ini</a:t>
            </a:r>
            <a:r>
              <a:rPr lang="en-US" dirty="0" smtClean="0"/>
              <a:t> </a:t>
            </a:r>
            <a:r>
              <a:rPr lang="en-US" dirty="0" err="1" smtClean="0"/>
              <a:t>akan</a:t>
            </a:r>
            <a:r>
              <a:rPr lang="en-US" dirty="0" smtClean="0"/>
              <a:t> </a:t>
            </a:r>
            <a:r>
              <a:rPr lang="en-US" dirty="0" err="1" smtClean="0"/>
              <a:t>diaplikaskan</a:t>
            </a:r>
            <a:r>
              <a:rPr lang="en-US" dirty="0" smtClean="0"/>
              <a:t> </a:t>
            </a:r>
            <a:r>
              <a:rPr lang="en-US" dirty="0" err="1" smtClean="0"/>
              <a:t>terhadap</a:t>
            </a:r>
            <a:r>
              <a:rPr lang="en-US" dirty="0" smtClean="0"/>
              <a:t> </a:t>
            </a:r>
            <a:r>
              <a:rPr lang="en-US" dirty="0" err="1" smtClean="0"/>
              <a:t>seluruh</a:t>
            </a:r>
            <a:r>
              <a:rPr lang="en-US" dirty="0" smtClean="0"/>
              <a:t> </a:t>
            </a:r>
            <a:r>
              <a:rPr lang="en-US" dirty="0" err="1" smtClean="0"/>
              <a:t>algoritma</a:t>
            </a:r>
            <a:r>
              <a:rPr lang="en-US" dirty="0" smtClean="0"/>
              <a:t> </a:t>
            </a:r>
            <a:r>
              <a:rPr lang="en-US" dirty="0" err="1" smtClean="0"/>
              <a:t>dan</a:t>
            </a:r>
            <a:r>
              <a:rPr lang="en-US" dirty="0" smtClean="0"/>
              <a:t> </a:t>
            </a:r>
            <a:r>
              <a:rPr lang="en-US" dirty="0" err="1" smtClean="0"/>
              <a:t>dibandingkan</a:t>
            </a:r>
            <a:r>
              <a:rPr lang="en-US" dirty="0" smtClean="0"/>
              <a:t> </a:t>
            </a:r>
            <a:r>
              <a:rPr lang="en-US" dirty="0" err="1" smtClean="0"/>
              <a:t>manakah</a:t>
            </a:r>
            <a:r>
              <a:rPr lang="en-US" dirty="0" smtClean="0"/>
              <a:t> yang </a:t>
            </a:r>
            <a:r>
              <a:rPr lang="en-US" dirty="0" err="1" smtClean="0"/>
              <a:t>memiliki</a:t>
            </a:r>
            <a:r>
              <a:rPr lang="en-US" dirty="0" smtClean="0"/>
              <a:t> </a:t>
            </a:r>
            <a:r>
              <a:rPr lang="en-US" dirty="0" err="1" smtClean="0"/>
              <a:t>performa</a:t>
            </a:r>
            <a:r>
              <a:rPr lang="en-US" dirty="0" smtClean="0"/>
              <a:t> </a:t>
            </a:r>
            <a:r>
              <a:rPr lang="en-US" dirty="0" err="1" smtClean="0"/>
              <a:t>terbaik</a:t>
            </a:r>
            <a:endParaRPr lang="en-US" dirty="0"/>
          </a:p>
        </p:txBody>
      </p:sp>
    </p:spTree>
    <p:extLst>
      <p:ext uri="{BB962C8B-B14F-4D97-AF65-F5344CB8AC3E}">
        <p14:creationId xmlns:p14="http://schemas.microsoft.com/office/powerpoint/2010/main" val="27144803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0"/>
            <a:ext cx="6197600" cy="68579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6196086" y="0"/>
            <a:ext cx="5995913" cy="6858000"/>
          </a:xfrm>
          <a:prstGeom prst="rect">
            <a:avLst/>
          </a:prstGeom>
          <a:solidFill>
            <a:srgbClr val="195E6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195E65"/>
              </a:solidFill>
            </a:endParaRPr>
          </a:p>
        </p:txBody>
      </p:sp>
      <p:sp>
        <p:nvSpPr>
          <p:cNvPr id="19" name="Oval 18"/>
          <p:cNvSpPr/>
          <p:nvPr/>
        </p:nvSpPr>
        <p:spPr>
          <a:xfrm>
            <a:off x="1292624" y="5734861"/>
            <a:ext cx="2554262" cy="212934"/>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87342" y="402958"/>
            <a:ext cx="600470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5000" b="1" i="0" u="none" strike="noStrike" kern="1200" cap="none" spc="0" normalizeH="0" baseline="0" noProof="0" dirty="0" err="1" smtClean="0">
                <a:ln>
                  <a:noFill/>
                </a:ln>
                <a:solidFill>
                  <a:schemeClr val="tx1">
                    <a:lumMod val="85000"/>
                    <a:lumOff val="15000"/>
                  </a:schemeClr>
                </a:solidFill>
                <a:effectLst/>
                <a:uLnTx/>
                <a:uFillTx/>
                <a:latin typeface="Noto Sans" panose="020B0502040504020204"/>
                <a:ea typeface="Noto Sans" panose="020B0502040504020204" pitchFamily="34"/>
                <a:cs typeface="Noto Sans" panose="020B0502040504020204" pitchFamily="34"/>
              </a:rPr>
              <a:t>Apa</a:t>
            </a:r>
            <a:r>
              <a:rPr lang="en-GB" sz="5000" b="1" dirty="0">
                <a:solidFill>
                  <a:schemeClr val="tx1">
                    <a:lumMod val="85000"/>
                    <a:lumOff val="15000"/>
                  </a:schemeClr>
                </a:solidFill>
                <a:latin typeface="Noto Sans" panose="020B0502040504020204"/>
                <a:ea typeface="Noto Sans" panose="020B0502040504020204" pitchFamily="34"/>
                <a:cs typeface="Noto Sans" panose="020B0502040504020204" pitchFamily="34"/>
              </a:rPr>
              <a:t> </a:t>
            </a:r>
            <a:r>
              <a:rPr lang="en-GB" sz="5000" b="1" dirty="0" err="1" smtClean="0">
                <a:solidFill>
                  <a:schemeClr val="tx1">
                    <a:lumMod val="85000"/>
                    <a:lumOff val="15000"/>
                  </a:schemeClr>
                </a:solidFill>
                <a:latin typeface="Noto Sans" panose="020B0502040504020204"/>
                <a:ea typeface="Noto Sans" panose="020B0502040504020204" pitchFamily="34"/>
                <a:cs typeface="Noto Sans" panose="020B0502040504020204" pitchFamily="34"/>
              </a:rPr>
              <a:t>itu</a:t>
            </a:r>
            <a:r>
              <a:rPr lang="en-GB" sz="5000" b="1" dirty="0" smtClean="0">
                <a:solidFill>
                  <a:schemeClr val="tx1">
                    <a:lumMod val="85000"/>
                    <a:lumOff val="15000"/>
                  </a:schemeClr>
                </a:solidFill>
                <a:latin typeface="Noto Sans" panose="020B0502040504020204"/>
                <a:ea typeface="Noto Sans" panose="020B0502040504020204" pitchFamily="34"/>
                <a:cs typeface="Noto Sans" panose="020B0502040504020204" pitchFamily="34"/>
              </a:rPr>
              <a:t> Default Risk?</a:t>
            </a:r>
            <a:endParaRPr kumimoji="0" lang="ru-RU" sz="5000" b="1" u="none" strike="noStrike" kern="1200" cap="none" spc="0" normalizeH="0" baseline="0" noProof="0" dirty="0">
              <a:ln>
                <a:noFill/>
              </a:ln>
              <a:solidFill>
                <a:schemeClr val="tx1">
                  <a:lumMod val="85000"/>
                  <a:lumOff val="15000"/>
                </a:schemeClr>
              </a:solidFill>
              <a:effectLst/>
              <a:uLnTx/>
              <a:uFillTx/>
              <a:latin typeface="Noto Sans" panose="020B0502040504020204"/>
              <a:ea typeface="Noto Sans" panose="020B0502040504020204" pitchFamily="34"/>
              <a:cs typeface="Noto Sans" panose="020B0502040504020204" pitchFamily="34"/>
            </a:endParaRPr>
          </a:p>
        </p:txBody>
      </p:sp>
      <p:grpSp>
        <p:nvGrpSpPr>
          <p:cNvPr id="10" name="Group 9"/>
          <p:cNvGrpSpPr/>
          <p:nvPr/>
        </p:nvGrpSpPr>
        <p:grpSpPr>
          <a:xfrm>
            <a:off x="1421982" y="1915625"/>
            <a:ext cx="3194258" cy="3922148"/>
            <a:chOff x="1974688" y="1849115"/>
            <a:chExt cx="3105312" cy="3812933"/>
          </a:xfrm>
        </p:grpSpPr>
        <p:sp>
          <p:nvSpPr>
            <p:cNvPr id="5" name="Freeform 5"/>
            <p:cNvSpPr>
              <a:spLocks noEditPoints="1"/>
            </p:cNvSpPr>
            <p:nvPr/>
          </p:nvSpPr>
          <p:spPr bwMode="auto">
            <a:xfrm>
              <a:off x="1974688" y="3461037"/>
              <a:ext cx="3105312" cy="2201011"/>
            </a:xfrm>
            <a:custGeom>
              <a:avLst/>
              <a:gdLst>
                <a:gd name="T0" fmla="*/ 1199 w 1231"/>
                <a:gd name="T1" fmla="*/ 196 h 872"/>
                <a:gd name="T2" fmla="*/ 1158 w 1231"/>
                <a:gd name="T3" fmla="*/ 217 h 872"/>
                <a:gd name="T4" fmla="*/ 1117 w 1231"/>
                <a:gd name="T5" fmla="*/ 131 h 872"/>
                <a:gd name="T6" fmla="*/ 1070 w 1231"/>
                <a:gd name="T7" fmla="*/ 213 h 872"/>
                <a:gd name="T8" fmla="*/ 1107 w 1231"/>
                <a:gd name="T9" fmla="*/ 246 h 872"/>
                <a:gd name="T10" fmla="*/ 1054 w 1231"/>
                <a:gd name="T11" fmla="*/ 271 h 872"/>
                <a:gd name="T12" fmla="*/ 1038 w 1231"/>
                <a:gd name="T13" fmla="*/ 241 h 872"/>
                <a:gd name="T14" fmla="*/ 667 w 1231"/>
                <a:gd name="T15" fmla="*/ 23 h 872"/>
                <a:gd name="T16" fmla="*/ 355 w 1231"/>
                <a:gd name="T17" fmla="*/ 65 h 872"/>
                <a:gd name="T18" fmla="*/ 196 w 1231"/>
                <a:gd name="T19" fmla="*/ 63 h 872"/>
                <a:gd name="T20" fmla="*/ 67 w 1231"/>
                <a:gd name="T21" fmla="*/ 106 h 872"/>
                <a:gd name="T22" fmla="*/ 101 w 1231"/>
                <a:gd name="T23" fmla="*/ 178 h 872"/>
                <a:gd name="T24" fmla="*/ 168 w 1231"/>
                <a:gd name="T25" fmla="*/ 227 h 872"/>
                <a:gd name="T26" fmla="*/ 122 w 1231"/>
                <a:gd name="T27" fmla="*/ 301 h 872"/>
                <a:gd name="T28" fmla="*/ 65 w 1231"/>
                <a:gd name="T29" fmla="*/ 407 h 872"/>
                <a:gd name="T30" fmla="*/ 3 w 1231"/>
                <a:gd name="T31" fmla="*/ 478 h 872"/>
                <a:gd name="T32" fmla="*/ 85 w 1231"/>
                <a:gd name="T33" fmla="*/ 625 h 872"/>
                <a:gd name="T34" fmla="*/ 163 w 1231"/>
                <a:gd name="T35" fmla="*/ 639 h 872"/>
                <a:gd name="T36" fmla="*/ 220 w 1231"/>
                <a:gd name="T37" fmla="*/ 711 h 872"/>
                <a:gd name="T38" fmla="*/ 283 w 1231"/>
                <a:gd name="T39" fmla="*/ 758 h 872"/>
                <a:gd name="T40" fmla="*/ 283 w 1231"/>
                <a:gd name="T41" fmla="*/ 872 h 872"/>
                <a:gd name="T42" fmla="*/ 429 w 1231"/>
                <a:gd name="T43" fmla="*/ 872 h 872"/>
                <a:gd name="T44" fmla="*/ 477 w 1231"/>
                <a:gd name="T45" fmla="*/ 798 h 872"/>
                <a:gd name="T46" fmla="*/ 576 w 1231"/>
                <a:gd name="T47" fmla="*/ 801 h 872"/>
                <a:gd name="T48" fmla="*/ 690 w 1231"/>
                <a:gd name="T49" fmla="*/ 796 h 872"/>
                <a:gd name="T50" fmla="*/ 685 w 1231"/>
                <a:gd name="T51" fmla="*/ 872 h 872"/>
                <a:gd name="T52" fmla="*/ 833 w 1231"/>
                <a:gd name="T53" fmla="*/ 872 h 872"/>
                <a:gd name="T54" fmla="*/ 1023 w 1231"/>
                <a:gd name="T55" fmla="*/ 634 h 872"/>
                <a:gd name="T56" fmla="*/ 1065 w 1231"/>
                <a:gd name="T57" fmla="*/ 302 h 872"/>
                <a:gd name="T58" fmla="*/ 1144 w 1231"/>
                <a:gd name="T59" fmla="*/ 250 h 872"/>
                <a:gd name="T60" fmla="*/ 1215 w 1231"/>
                <a:gd name="T61" fmla="*/ 224 h 872"/>
                <a:gd name="T62" fmla="*/ 1199 w 1231"/>
                <a:gd name="T63" fmla="*/ 196 h 872"/>
                <a:gd name="T64" fmla="*/ 706 w 1231"/>
                <a:gd name="T65" fmla="*/ 92 h 872"/>
                <a:gd name="T66" fmla="*/ 512 w 1231"/>
                <a:gd name="T67" fmla="*/ 87 h 872"/>
                <a:gd name="T68" fmla="*/ 504 w 1231"/>
                <a:gd name="T69" fmla="*/ 57 h 872"/>
                <a:gd name="T70" fmla="*/ 714 w 1231"/>
                <a:gd name="T71" fmla="*/ 61 h 872"/>
                <a:gd name="T72" fmla="*/ 706 w 1231"/>
                <a:gd name="T73" fmla="*/ 92 h 872"/>
                <a:gd name="T74" fmla="*/ 1092 w 1231"/>
                <a:gd name="T75" fmla="*/ 178 h 872"/>
                <a:gd name="T76" fmla="*/ 1111 w 1231"/>
                <a:gd name="T77" fmla="*/ 163 h 872"/>
                <a:gd name="T78" fmla="*/ 1122 w 1231"/>
                <a:gd name="T79" fmla="*/ 177 h 872"/>
                <a:gd name="T80" fmla="*/ 1127 w 1231"/>
                <a:gd name="T81" fmla="*/ 218 h 872"/>
                <a:gd name="T82" fmla="*/ 1125 w 1231"/>
                <a:gd name="T83" fmla="*/ 217 h 872"/>
                <a:gd name="T84" fmla="*/ 1092 w 1231"/>
                <a:gd name="T85" fmla="*/ 178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31" h="872">
                  <a:moveTo>
                    <a:pt x="1199" y="196"/>
                  </a:moveTo>
                  <a:cubicBezTo>
                    <a:pt x="1186" y="206"/>
                    <a:pt x="1172" y="214"/>
                    <a:pt x="1158" y="217"/>
                  </a:cubicBezTo>
                  <a:cubicBezTo>
                    <a:pt x="1163" y="183"/>
                    <a:pt x="1152" y="141"/>
                    <a:pt x="1117" y="131"/>
                  </a:cubicBezTo>
                  <a:cubicBezTo>
                    <a:pt x="1063" y="115"/>
                    <a:pt x="1053" y="175"/>
                    <a:pt x="1070" y="213"/>
                  </a:cubicBezTo>
                  <a:cubicBezTo>
                    <a:pt x="1078" y="230"/>
                    <a:pt x="1091" y="241"/>
                    <a:pt x="1107" y="246"/>
                  </a:cubicBezTo>
                  <a:cubicBezTo>
                    <a:pt x="1092" y="259"/>
                    <a:pt x="1072" y="268"/>
                    <a:pt x="1054" y="271"/>
                  </a:cubicBezTo>
                  <a:cubicBezTo>
                    <a:pt x="1049" y="261"/>
                    <a:pt x="1044" y="251"/>
                    <a:pt x="1038" y="241"/>
                  </a:cubicBezTo>
                  <a:cubicBezTo>
                    <a:pt x="955" y="106"/>
                    <a:pt x="851" y="46"/>
                    <a:pt x="667" y="23"/>
                  </a:cubicBezTo>
                  <a:cubicBezTo>
                    <a:pt x="484" y="0"/>
                    <a:pt x="355" y="65"/>
                    <a:pt x="355" y="65"/>
                  </a:cubicBezTo>
                  <a:cubicBezTo>
                    <a:pt x="355" y="65"/>
                    <a:pt x="266" y="54"/>
                    <a:pt x="196" y="63"/>
                  </a:cubicBezTo>
                  <a:cubicBezTo>
                    <a:pt x="125" y="71"/>
                    <a:pt x="70" y="98"/>
                    <a:pt x="67" y="106"/>
                  </a:cubicBezTo>
                  <a:cubicBezTo>
                    <a:pt x="65" y="113"/>
                    <a:pt x="78" y="149"/>
                    <a:pt x="101" y="178"/>
                  </a:cubicBezTo>
                  <a:cubicBezTo>
                    <a:pt x="128" y="212"/>
                    <a:pt x="168" y="227"/>
                    <a:pt x="168" y="227"/>
                  </a:cubicBezTo>
                  <a:cubicBezTo>
                    <a:pt x="168" y="227"/>
                    <a:pt x="138" y="259"/>
                    <a:pt x="122" y="301"/>
                  </a:cubicBezTo>
                  <a:cubicBezTo>
                    <a:pt x="106" y="344"/>
                    <a:pt x="108" y="384"/>
                    <a:pt x="65" y="407"/>
                  </a:cubicBezTo>
                  <a:cubicBezTo>
                    <a:pt x="23" y="430"/>
                    <a:pt x="0" y="416"/>
                    <a:pt x="3" y="478"/>
                  </a:cubicBezTo>
                  <a:cubicBezTo>
                    <a:pt x="6" y="541"/>
                    <a:pt x="39" y="597"/>
                    <a:pt x="85" y="625"/>
                  </a:cubicBezTo>
                  <a:cubicBezTo>
                    <a:pt x="132" y="653"/>
                    <a:pt x="163" y="639"/>
                    <a:pt x="163" y="639"/>
                  </a:cubicBezTo>
                  <a:cubicBezTo>
                    <a:pt x="163" y="639"/>
                    <a:pt x="183" y="682"/>
                    <a:pt x="220" y="711"/>
                  </a:cubicBezTo>
                  <a:cubicBezTo>
                    <a:pt x="256" y="741"/>
                    <a:pt x="283" y="758"/>
                    <a:pt x="283" y="758"/>
                  </a:cubicBezTo>
                  <a:cubicBezTo>
                    <a:pt x="283" y="758"/>
                    <a:pt x="274" y="872"/>
                    <a:pt x="283" y="872"/>
                  </a:cubicBezTo>
                  <a:cubicBezTo>
                    <a:pt x="292" y="872"/>
                    <a:pt x="419" y="872"/>
                    <a:pt x="429" y="872"/>
                  </a:cubicBezTo>
                  <a:cubicBezTo>
                    <a:pt x="446" y="872"/>
                    <a:pt x="477" y="798"/>
                    <a:pt x="477" y="798"/>
                  </a:cubicBezTo>
                  <a:cubicBezTo>
                    <a:pt x="477" y="798"/>
                    <a:pt x="522" y="802"/>
                    <a:pt x="576" y="801"/>
                  </a:cubicBezTo>
                  <a:cubicBezTo>
                    <a:pt x="629" y="801"/>
                    <a:pt x="690" y="796"/>
                    <a:pt x="690" y="796"/>
                  </a:cubicBezTo>
                  <a:cubicBezTo>
                    <a:pt x="690" y="796"/>
                    <a:pt x="671" y="872"/>
                    <a:pt x="685" y="872"/>
                  </a:cubicBezTo>
                  <a:cubicBezTo>
                    <a:pt x="700" y="872"/>
                    <a:pt x="805" y="872"/>
                    <a:pt x="833" y="872"/>
                  </a:cubicBezTo>
                  <a:cubicBezTo>
                    <a:pt x="860" y="872"/>
                    <a:pt x="979" y="704"/>
                    <a:pt x="1023" y="634"/>
                  </a:cubicBezTo>
                  <a:cubicBezTo>
                    <a:pt x="1061" y="574"/>
                    <a:pt x="1105" y="427"/>
                    <a:pt x="1065" y="302"/>
                  </a:cubicBezTo>
                  <a:cubicBezTo>
                    <a:pt x="1097" y="295"/>
                    <a:pt x="1127" y="277"/>
                    <a:pt x="1144" y="250"/>
                  </a:cubicBezTo>
                  <a:cubicBezTo>
                    <a:pt x="1171" y="248"/>
                    <a:pt x="1197" y="238"/>
                    <a:pt x="1215" y="224"/>
                  </a:cubicBezTo>
                  <a:cubicBezTo>
                    <a:pt x="1231" y="212"/>
                    <a:pt x="1216" y="184"/>
                    <a:pt x="1199" y="196"/>
                  </a:cubicBezTo>
                  <a:close/>
                  <a:moveTo>
                    <a:pt x="706" y="92"/>
                  </a:moveTo>
                  <a:cubicBezTo>
                    <a:pt x="638" y="66"/>
                    <a:pt x="581" y="64"/>
                    <a:pt x="512" y="87"/>
                  </a:cubicBezTo>
                  <a:cubicBezTo>
                    <a:pt x="493" y="94"/>
                    <a:pt x="484" y="63"/>
                    <a:pt x="504" y="57"/>
                  </a:cubicBezTo>
                  <a:cubicBezTo>
                    <a:pt x="577" y="32"/>
                    <a:pt x="642" y="33"/>
                    <a:pt x="714" y="61"/>
                  </a:cubicBezTo>
                  <a:cubicBezTo>
                    <a:pt x="733" y="69"/>
                    <a:pt x="725" y="99"/>
                    <a:pt x="706" y="92"/>
                  </a:cubicBezTo>
                  <a:close/>
                  <a:moveTo>
                    <a:pt x="1092" y="178"/>
                  </a:moveTo>
                  <a:cubicBezTo>
                    <a:pt x="1090" y="167"/>
                    <a:pt x="1096" y="162"/>
                    <a:pt x="1111" y="163"/>
                  </a:cubicBezTo>
                  <a:cubicBezTo>
                    <a:pt x="1116" y="167"/>
                    <a:pt x="1120" y="171"/>
                    <a:pt x="1122" y="177"/>
                  </a:cubicBezTo>
                  <a:cubicBezTo>
                    <a:pt x="1131" y="192"/>
                    <a:pt x="1131" y="205"/>
                    <a:pt x="1127" y="218"/>
                  </a:cubicBezTo>
                  <a:cubicBezTo>
                    <a:pt x="1127" y="218"/>
                    <a:pt x="1126" y="217"/>
                    <a:pt x="1125" y="217"/>
                  </a:cubicBezTo>
                  <a:cubicBezTo>
                    <a:pt x="1106" y="213"/>
                    <a:pt x="1095" y="196"/>
                    <a:pt x="1092" y="178"/>
                  </a:cubicBezTo>
                  <a:close/>
                </a:path>
              </a:pathLst>
            </a:custGeom>
            <a:solidFill>
              <a:srgbClr val="FFC000"/>
            </a:solidFill>
            <a:ln w="25400" cap="flat">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9" name="Group 8"/>
            <p:cNvGrpSpPr/>
            <p:nvPr/>
          </p:nvGrpSpPr>
          <p:grpSpPr>
            <a:xfrm>
              <a:off x="2869528" y="1849115"/>
              <a:ext cx="1456294" cy="1418712"/>
              <a:chOff x="2850478" y="1959059"/>
              <a:chExt cx="1456294" cy="1418712"/>
            </a:xfrm>
          </p:grpSpPr>
          <p:sp>
            <p:nvSpPr>
              <p:cNvPr id="6" name="Oval 5"/>
              <p:cNvSpPr/>
              <p:nvPr/>
            </p:nvSpPr>
            <p:spPr>
              <a:xfrm>
                <a:off x="2850478" y="2511302"/>
                <a:ext cx="663643" cy="663643"/>
              </a:xfrm>
              <a:prstGeom prst="ellipse">
                <a:avLst/>
              </a:prstGeom>
              <a:noFill/>
              <a:ln w="889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2C923"/>
                  </a:solidFill>
                  <a:effectLst/>
                  <a:uLnTx/>
                  <a:uFillTx/>
                  <a:latin typeface="Calibri" panose="020F0502020204030204"/>
                  <a:ea typeface="+mn-ea"/>
                  <a:cs typeface="+mn-cs"/>
                </a:endParaRPr>
              </a:p>
            </p:txBody>
          </p:sp>
          <p:sp>
            <p:nvSpPr>
              <p:cNvPr id="33" name="Oval 32"/>
              <p:cNvSpPr/>
              <p:nvPr/>
            </p:nvSpPr>
            <p:spPr>
              <a:xfrm>
                <a:off x="3771742" y="2809965"/>
                <a:ext cx="535030" cy="53503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Oval 33"/>
              <p:cNvSpPr/>
              <p:nvPr/>
            </p:nvSpPr>
            <p:spPr>
              <a:xfrm>
                <a:off x="3618276" y="2028430"/>
                <a:ext cx="478441" cy="478441"/>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TextBox 34"/>
              <p:cNvSpPr txBox="1"/>
              <p:nvPr/>
            </p:nvSpPr>
            <p:spPr>
              <a:xfrm>
                <a:off x="2949885" y="2487774"/>
                <a:ext cx="47076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0" i="0" u="none" strike="noStrike" kern="1200" cap="none" spc="0" normalizeH="0" baseline="0" noProof="0" dirty="0">
                    <a:ln>
                      <a:noFill/>
                    </a:ln>
                    <a:solidFill>
                      <a:srgbClr val="00B050"/>
                    </a:solidFill>
                    <a:effectLst/>
                    <a:uLnTx/>
                    <a:uFillTx/>
                    <a:latin typeface="Noto Sans" panose="020B0502040504020204" pitchFamily="34"/>
                    <a:ea typeface="Noto Sans" panose="020B0502040504020204" pitchFamily="34"/>
                    <a:cs typeface="Noto Sans" panose="020B0502040504020204" pitchFamily="34"/>
                  </a:rPr>
                  <a:t>$</a:t>
                </a:r>
                <a:endParaRPr kumimoji="0" lang="en-GB" sz="4000" b="0" i="0" u="none" strike="noStrike" kern="1200" cap="none" spc="0" normalizeH="0" baseline="0" noProof="0" dirty="0">
                  <a:ln>
                    <a:noFill/>
                  </a:ln>
                  <a:solidFill>
                    <a:srgbClr val="00B050"/>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6" name="TextBox 35"/>
              <p:cNvSpPr txBox="1"/>
              <p:nvPr/>
            </p:nvSpPr>
            <p:spPr>
              <a:xfrm>
                <a:off x="3803873" y="2746829"/>
                <a:ext cx="470767" cy="6309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500" b="0" i="0" u="none" strike="noStrike" kern="1200" cap="none" spc="0" normalizeH="0" baseline="0" noProof="0" dirty="0">
                    <a:ln>
                      <a:noFill/>
                    </a:ln>
                    <a:solidFill>
                      <a:srgbClr val="00B050"/>
                    </a:solidFill>
                    <a:effectLst/>
                    <a:uLnTx/>
                    <a:uFillTx/>
                    <a:latin typeface="Noto Sans" panose="020B0502040504020204" pitchFamily="34"/>
                    <a:ea typeface="Noto Sans" panose="020B0502040504020204" pitchFamily="34"/>
                    <a:cs typeface="Noto Sans" panose="020B0502040504020204" pitchFamily="34"/>
                  </a:rPr>
                  <a:t>$</a:t>
                </a:r>
                <a:endParaRPr kumimoji="0" lang="en-GB" sz="3500" b="0" i="0" u="none" strike="noStrike" kern="1200" cap="none" spc="0" normalizeH="0" baseline="0" noProof="0" dirty="0">
                  <a:ln>
                    <a:noFill/>
                  </a:ln>
                  <a:solidFill>
                    <a:srgbClr val="00B050"/>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7" name="TextBox 36"/>
              <p:cNvSpPr txBox="1"/>
              <p:nvPr/>
            </p:nvSpPr>
            <p:spPr>
              <a:xfrm>
                <a:off x="3625950" y="1959059"/>
                <a:ext cx="470767"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300" b="0" i="0" u="none" strike="noStrike" kern="1200" cap="none" spc="0" normalizeH="0" baseline="0" noProof="0" dirty="0">
                    <a:ln>
                      <a:noFill/>
                    </a:ln>
                    <a:solidFill>
                      <a:srgbClr val="00B050"/>
                    </a:solidFill>
                    <a:effectLst/>
                    <a:uLnTx/>
                    <a:uFillTx/>
                    <a:latin typeface="Noto Sans" panose="020B0502040504020204" pitchFamily="34"/>
                    <a:ea typeface="Noto Sans" panose="020B0502040504020204" pitchFamily="34"/>
                    <a:cs typeface="Noto Sans" panose="020B0502040504020204" pitchFamily="34"/>
                  </a:rPr>
                  <a:t>$</a:t>
                </a:r>
                <a:endParaRPr kumimoji="0" lang="en-GB" sz="3300" b="0" i="0" u="none" strike="noStrike" kern="1200" cap="none" spc="0" normalizeH="0" baseline="0" noProof="0" dirty="0">
                  <a:ln>
                    <a:noFill/>
                  </a:ln>
                  <a:solidFill>
                    <a:srgbClr val="00B050"/>
                  </a:solidFill>
                  <a:effectLst/>
                  <a:uLnTx/>
                  <a:uFillTx/>
                  <a:latin typeface="Noto Sans" panose="020B0502040504020204" pitchFamily="34"/>
                  <a:ea typeface="Noto Sans" panose="020B0502040504020204" pitchFamily="34"/>
                  <a:cs typeface="Noto Sans" panose="020B0502040504020204" pitchFamily="34"/>
                </a:endParaRPr>
              </a:p>
            </p:txBody>
          </p:sp>
        </p:grpSp>
      </p:grpSp>
      <p:sp>
        <p:nvSpPr>
          <p:cNvPr id="39" name="TextBox 38"/>
          <p:cNvSpPr txBox="1"/>
          <p:nvPr/>
        </p:nvSpPr>
        <p:spPr>
          <a:xfrm>
            <a:off x="6471663" y="1142944"/>
            <a:ext cx="5531631" cy="2169825"/>
          </a:xfrm>
          <a:prstGeom prst="rect">
            <a:avLst/>
          </a:prstGeom>
          <a:noFill/>
        </p:spPr>
        <p:txBody>
          <a:bodyPr wrap="square" rtlCol="0">
            <a:spAutoFit/>
          </a:bodyPr>
          <a:lstStyle/>
          <a:p>
            <a:pPr lvl="0" algn="just">
              <a:lnSpc>
                <a:spcPct val="150000"/>
              </a:lnSpc>
              <a:defRPr/>
            </a:pPr>
            <a:r>
              <a:rPr lang="en-US" dirty="0" err="1">
                <a:solidFill>
                  <a:schemeClr val="bg1"/>
                </a:solidFill>
              </a:rPr>
              <a:t>Dalam</a:t>
            </a:r>
            <a:r>
              <a:rPr lang="en-US" dirty="0">
                <a:solidFill>
                  <a:schemeClr val="bg1"/>
                </a:solidFill>
              </a:rPr>
              <a:t> </a:t>
            </a:r>
            <a:r>
              <a:rPr lang="en-US" dirty="0" err="1">
                <a:solidFill>
                  <a:schemeClr val="bg1"/>
                </a:solidFill>
              </a:rPr>
              <a:t>pemberian</a:t>
            </a:r>
            <a:r>
              <a:rPr lang="en-US" dirty="0">
                <a:solidFill>
                  <a:schemeClr val="bg1"/>
                </a:solidFill>
              </a:rPr>
              <a:t> </a:t>
            </a:r>
            <a:r>
              <a:rPr lang="en-US" dirty="0" err="1">
                <a:solidFill>
                  <a:schemeClr val="bg1"/>
                </a:solidFill>
              </a:rPr>
              <a:t>kredit</a:t>
            </a:r>
            <a:r>
              <a:rPr lang="en-US" dirty="0">
                <a:solidFill>
                  <a:schemeClr val="bg1"/>
                </a:solidFill>
              </a:rPr>
              <a:t>, </a:t>
            </a:r>
            <a:r>
              <a:rPr lang="en-US" dirty="0" err="1">
                <a:solidFill>
                  <a:schemeClr val="bg1"/>
                </a:solidFill>
              </a:rPr>
              <a:t>pihak</a:t>
            </a:r>
            <a:r>
              <a:rPr lang="en-US" dirty="0">
                <a:solidFill>
                  <a:schemeClr val="bg1"/>
                </a:solidFill>
              </a:rPr>
              <a:t> bank </a:t>
            </a:r>
            <a:r>
              <a:rPr lang="en-US" dirty="0" err="1">
                <a:solidFill>
                  <a:schemeClr val="bg1"/>
                </a:solidFill>
              </a:rPr>
              <a:t>akan</a:t>
            </a:r>
            <a:r>
              <a:rPr lang="en-US" dirty="0">
                <a:solidFill>
                  <a:schemeClr val="bg1"/>
                </a:solidFill>
              </a:rPr>
              <a:t> </a:t>
            </a:r>
            <a:r>
              <a:rPr lang="en-US" dirty="0" err="1">
                <a:solidFill>
                  <a:schemeClr val="bg1"/>
                </a:solidFill>
              </a:rPr>
              <a:t>melakukan</a:t>
            </a:r>
            <a:r>
              <a:rPr lang="en-US" dirty="0">
                <a:solidFill>
                  <a:schemeClr val="bg1"/>
                </a:solidFill>
              </a:rPr>
              <a:t> </a:t>
            </a:r>
            <a:r>
              <a:rPr lang="en-US" i="1" dirty="0" err="1" smtClean="0">
                <a:solidFill>
                  <a:schemeClr val="bg1"/>
                </a:solidFill>
              </a:rPr>
              <a:t>assessement</a:t>
            </a:r>
            <a:r>
              <a:rPr lang="en-US" i="1" dirty="0" smtClean="0">
                <a:solidFill>
                  <a:schemeClr val="bg1"/>
                </a:solidFill>
              </a:rPr>
              <a:t> </a:t>
            </a:r>
            <a:r>
              <a:rPr lang="en-US" dirty="0" smtClean="0">
                <a:solidFill>
                  <a:schemeClr val="bg1"/>
                </a:solidFill>
              </a:rPr>
              <a:t>yang </a:t>
            </a:r>
            <a:r>
              <a:rPr lang="en-US" dirty="0" err="1">
                <a:solidFill>
                  <a:schemeClr val="bg1"/>
                </a:solidFill>
              </a:rPr>
              <a:t>bertujuan</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memeriksa</a:t>
            </a:r>
            <a:r>
              <a:rPr lang="en-US" dirty="0">
                <a:solidFill>
                  <a:schemeClr val="bg1"/>
                </a:solidFill>
              </a:rPr>
              <a:t> </a:t>
            </a:r>
            <a:r>
              <a:rPr lang="en-US" dirty="0" err="1">
                <a:solidFill>
                  <a:schemeClr val="bg1"/>
                </a:solidFill>
              </a:rPr>
              <a:t>apakah</a:t>
            </a:r>
            <a:r>
              <a:rPr lang="en-US" dirty="0">
                <a:solidFill>
                  <a:schemeClr val="bg1"/>
                </a:solidFill>
              </a:rPr>
              <a:t> customer </a:t>
            </a:r>
            <a:r>
              <a:rPr lang="en-US" dirty="0" err="1">
                <a:solidFill>
                  <a:schemeClr val="bg1"/>
                </a:solidFill>
              </a:rPr>
              <a:t>akan</a:t>
            </a:r>
            <a:r>
              <a:rPr lang="en-US" dirty="0">
                <a:solidFill>
                  <a:schemeClr val="bg1"/>
                </a:solidFill>
              </a:rPr>
              <a:t> </a:t>
            </a:r>
            <a:r>
              <a:rPr lang="en-US" dirty="0" err="1">
                <a:solidFill>
                  <a:schemeClr val="bg1"/>
                </a:solidFill>
              </a:rPr>
              <a:t>mengalami</a:t>
            </a:r>
            <a:r>
              <a:rPr lang="en-US" dirty="0">
                <a:solidFill>
                  <a:schemeClr val="bg1"/>
                </a:solidFill>
              </a:rPr>
              <a:t> </a:t>
            </a:r>
            <a:r>
              <a:rPr lang="en-US" i="1" dirty="0">
                <a:solidFill>
                  <a:schemeClr val="bg1"/>
                </a:solidFill>
              </a:rPr>
              <a:t>default</a:t>
            </a:r>
            <a:r>
              <a:rPr lang="en-US" dirty="0">
                <a:solidFill>
                  <a:schemeClr val="bg1"/>
                </a:solidFill>
              </a:rPr>
              <a:t> </a:t>
            </a:r>
            <a:r>
              <a:rPr lang="en-US" dirty="0" err="1">
                <a:solidFill>
                  <a:schemeClr val="bg1"/>
                </a:solidFill>
              </a:rPr>
              <a:t>dalam</a:t>
            </a:r>
            <a:r>
              <a:rPr lang="en-US" dirty="0">
                <a:solidFill>
                  <a:schemeClr val="bg1"/>
                </a:solidFill>
              </a:rPr>
              <a:t> </a:t>
            </a:r>
            <a:r>
              <a:rPr lang="en-US" dirty="0" err="1">
                <a:solidFill>
                  <a:schemeClr val="bg1"/>
                </a:solidFill>
              </a:rPr>
              <a:t>jangka</a:t>
            </a:r>
            <a:r>
              <a:rPr lang="en-US" dirty="0">
                <a:solidFill>
                  <a:schemeClr val="bg1"/>
                </a:solidFill>
              </a:rPr>
              <a:t> </a:t>
            </a:r>
            <a:r>
              <a:rPr lang="en-US" dirty="0" err="1">
                <a:solidFill>
                  <a:schemeClr val="bg1"/>
                </a:solidFill>
              </a:rPr>
              <a:t>waktu</a:t>
            </a:r>
            <a:r>
              <a:rPr lang="en-US" dirty="0">
                <a:solidFill>
                  <a:schemeClr val="bg1"/>
                </a:solidFill>
              </a:rPr>
              <a:t> </a:t>
            </a:r>
            <a:r>
              <a:rPr lang="en-US" dirty="0" err="1" smtClean="0">
                <a:solidFill>
                  <a:schemeClr val="bg1"/>
                </a:solidFill>
              </a:rPr>
              <a:t>pengembaliannya</a:t>
            </a:r>
            <a:r>
              <a:rPr lang="en-US" dirty="0" smtClean="0">
                <a:solidFill>
                  <a:schemeClr val="bg1"/>
                </a:solidFill>
              </a:rPr>
              <a:t>. </a:t>
            </a:r>
            <a:r>
              <a:rPr lang="en-US" dirty="0" err="1" smtClean="0">
                <a:solidFill>
                  <a:schemeClr val="bg1"/>
                </a:solidFill>
              </a:rPr>
              <a:t>Prediksi</a:t>
            </a:r>
            <a:r>
              <a:rPr lang="en-US" dirty="0" smtClean="0">
                <a:solidFill>
                  <a:schemeClr val="bg1"/>
                </a:solidFill>
              </a:rPr>
              <a:t> </a:t>
            </a:r>
            <a:r>
              <a:rPr lang="en-US" dirty="0" err="1">
                <a:solidFill>
                  <a:schemeClr val="bg1"/>
                </a:solidFill>
              </a:rPr>
              <a:t>potensi</a:t>
            </a:r>
            <a:r>
              <a:rPr lang="en-US" dirty="0">
                <a:solidFill>
                  <a:schemeClr val="bg1"/>
                </a:solidFill>
              </a:rPr>
              <a:t> </a:t>
            </a:r>
            <a:r>
              <a:rPr lang="en-US" i="1" dirty="0" smtClean="0">
                <a:solidFill>
                  <a:schemeClr val="bg1"/>
                </a:solidFill>
              </a:rPr>
              <a:t>default </a:t>
            </a:r>
            <a:r>
              <a:rPr lang="en-US" dirty="0" err="1">
                <a:solidFill>
                  <a:schemeClr val="bg1"/>
                </a:solidFill>
              </a:rPr>
              <a:t>atau</a:t>
            </a:r>
            <a:r>
              <a:rPr lang="en-US" dirty="0">
                <a:solidFill>
                  <a:schemeClr val="bg1"/>
                </a:solidFill>
              </a:rPr>
              <a:t> </a:t>
            </a:r>
            <a:r>
              <a:rPr lang="en-US" dirty="0" err="1" smtClean="0">
                <a:solidFill>
                  <a:schemeClr val="bg1"/>
                </a:solidFill>
              </a:rPr>
              <a:t>gagal</a:t>
            </a:r>
            <a:r>
              <a:rPr lang="en-US" dirty="0" smtClean="0">
                <a:solidFill>
                  <a:schemeClr val="bg1"/>
                </a:solidFill>
              </a:rPr>
              <a:t> </a:t>
            </a:r>
            <a:r>
              <a:rPr lang="en-US" dirty="0" err="1">
                <a:solidFill>
                  <a:schemeClr val="bg1"/>
                </a:solidFill>
              </a:rPr>
              <a:t>bayar</a:t>
            </a:r>
            <a:r>
              <a:rPr lang="en-US" dirty="0">
                <a:solidFill>
                  <a:schemeClr val="bg1"/>
                </a:solidFill>
              </a:rPr>
              <a:t> </a:t>
            </a:r>
            <a:r>
              <a:rPr lang="en-US" dirty="0" err="1" smtClean="0">
                <a:solidFill>
                  <a:schemeClr val="bg1"/>
                </a:solidFill>
              </a:rPr>
              <a:t>ini</a:t>
            </a:r>
            <a:r>
              <a:rPr lang="en-US" dirty="0" smtClean="0">
                <a:solidFill>
                  <a:schemeClr val="bg1"/>
                </a:solidFill>
              </a:rPr>
              <a:t> </a:t>
            </a:r>
            <a:r>
              <a:rPr lang="en-US" dirty="0" err="1" smtClean="0">
                <a:solidFill>
                  <a:schemeClr val="bg1"/>
                </a:solidFill>
              </a:rPr>
              <a:t>dikenal</a:t>
            </a:r>
            <a:r>
              <a:rPr lang="en-US" dirty="0" smtClean="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nama</a:t>
            </a:r>
            <a:r>
              <a:rPr lang="en-US" dirty="0">
                <a:solidFill>
                  <a:schemeClr val="bg1"/>
                </a:solidFill>
              </a:rPr>
              <a:t> </a:t>
            </a:r>
            <a:r>
              <a:rPr lang="en-US" b="1" i="1" dirty="0">
                <a:solidFill>
                  <a:schemeClr val="bg1"/>
                </a:solidFill>
              </a:rPr>
              <a:t>Default Risk</a:t>
            </a:r>
            <a:endParaRPr kumimoji="0" lang="en-GB"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 name="Rectangle 1"/>
          <p:cNvSpPr/>
          <p:nvPr/>
        </p:nvSpPr>
        <p:spPr>
          <a:xfrm>
            <a:off x="6471662" y="3563197"/>
            <a:ext cx="5531631" cy="2585323"/>
          </a:xfrm>
          <a:prstGeom prst="rect">
            <a:avLst/>
          </a:prstGeom>
          <a:noFill/>
        </p:spPr>
        <p:txBody>
          <a:bodyPr wrap="square">
            <a:spAutoFit/>
          </a:bodyPr>
          <a:lstStyle/>
          <a:p>
            <a:pPr>
              <a:lnSpc>
                <a:spcPct val="150000"/>
              </a:lnSpc>
            </a:pPr>
            <a:r>
              <a:rPr lang="en-US" dirty="0" err="1">
                <a:solidFill>
                  <a:schemeClr val="bg1"/>
                </a:solidFill>
              </a:rPr>
              <a:t>Prediksi</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merupakan</a:t>
            </a:r>
            <a:r>
              <a:rPr lang="en-US" dirty="0">
                <a:solidFill>
                  <a:schemeClr val="bg1"/>
                </a:solidFill>
              </a:rPr>
              <a:t> </a:t>
            </a:r>
            <a:r>
              <a:rPr lang="en-US" dirty="0" err="1">
                <a:solidFill>
                  <a:schemeClr val="bg1"/>
                </a:solidFill>
              </a:rPr>
              <a:t>hal</a:t>
            </a:r>
            <a:r>
              <a:rPr lang="en-US" dirty="0">
                <a:solidFill>
                  <a:schemeClr val="bg1"/>
                </a:solidFill>
              </a:rPr>
              <a:t> yang </a:t>
            </a:r>
            <a:r>
              <a:rPr lang="en-US" dirty="0" err="1">
                <a:solidFill>
                  <a:schemeClr val="bg1"/>
                </a:solidFill>
              </a:rPr>
              <a:t>sulit</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dilakukan</a:t>
            </a:r>
            <a:r>
              <a:rPr lang="en-US" dirty="0">
                <a:solidFill>
                  <a:schemeClr val="bg1"/>
                </a:solidFill>
              </a:rPr>
              <a:t> </a:t>
            </a:r>
            <a:r>
              <a:rPr lang="en-US" dirty="0" err="1">
                <a:solidFill>
                  <a:schemeClr val="bg1"/>
                </a:solidFill>
              </a:rPr>
              <a:t>karena</a:t>
            </a:r>
            <a:r>
              <a:rPr lang="en-US" dirty="0">
                <a:solidFill>
                  <a:schemeClr val="bg1"/>
                </a:solidFill>
              </a:rPr>
              <a:t> </a:t>
            </a:r>
            <a:r>
              <a:rPr lang="en-US" dirty="0" err="1">
                <a:solidFill>
                  <a:schemeClr val="bg1"/>
                </a:solidFill>
              </a:rPr>
              <a:t>teknik</a:t>
            </a:r>
            <a:r>
              <a:rPr lang="en-US" dirty="0">
                <a:solidFill>
                  <a:schemeClr val="bg1"/>
                </a:solidFill>
              </a:rPr>
              <a:t> </a:t>
            </a:r>
            <a:r>
              <a:rPr lang="en-US" dirty="0" err="1" smtClean="0">
                <a:solidFill>
                  <a:schemeClr val="bg1"/>
                </a:solidFill>
              </a:rPr>
              <a:t>statistika</a:t>
            </a:r>
            <a:r>
              <a:rPr lang="en-US" dirty="0" smtClean="0">
                <a:solidFill>
                  <a:schemeClr val="bg1"/>
                </a:solidFill>
              </a:rPr>
              <a:t> </a:t>
            </a:r>
            <a:r>
              <a:rPr lang="en-US" dirty="0" err="1">
                <a:solidFill>
                  <a:schemeClr val="bg1"/>
                </a:solidFill>
              </a:rPr>
              <a:t>tradisional</a:t>
            </a:r>
            <a:r>
              <a:rPr lang="en-US" dirty="0">
                <a:solidFill>
                  <a:schemeClr val="bg1"/>
                </a:solidFill>
              </a:rPr>
              <a:t> </a:t>
            </a:r>
            <a:r>
              <a:rPr lang="en-US" dirty="0" err="1">
                <a:solidFill>
                  <a:schemeClr val="bg1"/>
                </a:solidFill>
              </a:rPr>
              <a:t>umumnya</a:t>
            </a:r>
            <a:r>
              <a:rPr lang="en-US" dirty="0">
                <a:solidFill>
                  <a:schemeClr val="bg1"/>
                </a:solidFill>
              </a:rPr>
              <a:t> </a:t>
            </a:r>
            <a:r>
              <a:rPr lang="en-US" dirty="0" err="1">
                <a:solidFill>
                  <a:schemeClr val="bg1"/>
                </a:solidFill>
              </a:rPr>
              <a:t>tidak</a:t>
            </a:r>
            <a:r>
              <a:rPr lang="en-US" dirty="0">
                <a:solidFill>
                  <a:schemeClr val="bg1"/>
                </a:solidFill>
              </a:rPr>
              <a:t> </a:t>
            </a:r>
            <a:r>
              <a:rPr lang="en-US" dirty="0" err="1">
                <a:solidFill>
                  <a:schemeClr val="bg1"/>
                </a:solidFill>
              </a:rPr>
              <a:t>bisa</a:t>
            </a:r>
            <a:r>
              <a:rPr lang="en-US" dirty="0">
                <a:solidFill>
                  <a:schemeClr val="bg1"/>
                </a:solidFill>
              </a:rPr>
              <a:t> </a:t>
            </a:r>
            <a:r>
              <a:rPr lang="en-US" dirty="0" err="1">
                <a:solidFill>
                  <a:schemeClr val="bg1"/>
                </a:solidFill>
              </a:rPr>
              <a:t>menangani</a:t>
            </a:r>
            <a:r>
              <a:rPr lang="en-US" dirty="0">
                <a:solidFill>
                  <a:schemeClr val="bg1"/>
                </a:solidFill>
              </a:rPr>
              <a:t> </a:t>
            </a:r>
            <a:r>
              <a:rPr lang="en-US" dirty="0" err="1">
                <a:solidFill>
                  <a:schemeClr val="bg1"/>
                </a:solidFill>
              </a:rPr>
              <a:t>jumlah</a:t>
            </a:r>
            <a:r>
              <a:rPr lang="en-US" dirty="0">
                <a:solidFill>
                  <a:schemeClr val="bg1"/>
                </a:solidFill>
              </a:rPr>
              <a:t> data yang </a:t>
            </a:r>
            <a:r>
              <a:rPr lang="en-US" dirty="0" err="1">
                <a:solidFill>
                  <a:schemeClr val="bg1"/>
                </a:solidFill>
              </a:rPr>
              <a:t>sangat</a:t>
            </a:r>
            <a:r>
              <a:rPr lang="en-US" dirty="0">
                <a:solidFill>
                  <a:schemeClr val="bg1"/>
                </a:solidFill>
              </a:rPr>
              <a:t> </a:t>
            </a:r>
            <a:r>
              <a:rPr lang="en-US" dirty="0" err="1">
                <a:solidFill>
                  <a:schemeClr val="bg1"/>
                </a:solidFill>
              </a:rPr>
              <a:t>besar</a:t>
            </a:r>
            <a:r>
              <a:rPr lang="en-US" dirty="0">
                <a:solidFill>
                  <a:schemeClr val="bg1"/>
                </a:solidFill>
              </a:rPr>
              <a:t>, </a:t>
            </a:r>
            <a:r>
              <a:rPr lang="en-US" dirty="0" err="1">
                <a:solidFill>
                  <a:schemeClr val="bg1"/>
                </a:solidFill>
              </a:rPr>
              <a:t>selain</a:t>
            </a:r>
            <a:r>
              <a:rPr lang="en-US" dirty="0">
                <a:solidFill>
                  <a:schemeClr val="bg1"/>
                </a:solidFill>
              </a:rPr>
              <a:t> </a:t>
            </a:r>
            <a:r>
              <a:rPr lang="en-US" dirty="0" err="1">
                <a:solidFill>
                  <a:schemeClr val="bg1"/>
                </a:solidFill>
              </a:rPr>
              <a:t>itu</a:t>
            </a:r>
            <a:r>
              <a:rPr lang="en-US" dirty="0">
                <a:solidFill>
                  <a:schemeClr val="bg1"/>
                </a:solidFill>
              </a:rPr>
              <a:t> </a:t>
            </a:r>
            <a:r>
              <a:rPr lang="en-US" dirty="0" err="1" smtClean="0">
                <a:solidFill>
                  <a:schemeClr val="bg1"/>
                </a:solidFill>
              </a:rPr>
              <a:t>terdapat</a:t>
            </a:r>
            <a:r>
              <a:rPr lang="en-US" dirty="0" smtClean="0">
                <a:solidFill>
                  <a:schemeClr val="bg1"/>
                </a:solidFill>
              </a:rPr>
              <a:t> </a:t>
            </a:r>
            <a:r>
              <a:rPr lang="en-US" dirty="0" err="1" smtClean="0">
                <a:solidFill>
                  <a:schemeClr val="bg1"/>
                </a:solidFill>
              </a:rPr>
              <a:t>resiko</a:t>
            </a:r>
            <a:r>
              <a:rPr lang="en-US" dirty="0" smtClean="0">
                <a:solidFill>
                  <a:schemeClr val="bg1"/>
                </a:solidFill>
              </a:rPr>
              <a:t> </a:t>
            </a:r>
            <a:r>
              <a:rPr lang="en-US" dirty="0" err="1" smtClean="0">
                <a:solidFill>
                  <a:schemeClr val="bg1"/>
                </a:solidFill>
              </a:rPr>
              <a:t>penipuan</a:t>
            </a:r>
            <a:r>
              <a:rPr lang="en-US" dirty="0" smtClean="0">
                <a:solidFill>
                  <a:schemeClr val="bg1"/>
                </a:solidFill>
              </a:rPr>
              <a:t> </a:t>
            </a:r>
            <a:r>
              <a:rPr lang="en-US" dirty="0">
                <a:solidFill>
                  <a:schemeClr val="bg1"/>
                </a:solidFill>
              </a:rPr>
              <a:t>yang </a:t>
            </a:r>
            <a:r>
              <a:rPr lang="en-US" dirty="0" err="1">
                <a:solidFill>
                  <a:schemeClr val="bg1"/>
                </a:solidFill>
              </a:rPr>
              <a:t>dilakukan</a:t>
            </a:r>
            <a:r>
              <a:rPr lang="en-US" dirty="0">
                <a:solidFill>
                  <a:schemeClr val="bg1"/>
                </a:solidFill>
              </a:rPr>
              <a:t> customer </a:t>
            </a:r>
            <a:r>
              <a:rPr lang="en-US" dirty="0" err="1">
                <a:solidFill>
                  <a:schemeClr val="bg1"/>
                </a:solidFill>
              </a:rPr>
              <a:t>berupa</a:t>
            </a:r>
            <a:r>
              <a:rPr lang="en-US" dirty="0">
                <a:solidFill>
                  <a:schemeClr val="bg1"/>
                </a:solidFill>
              </a:rPr>
              <a:t> </a:t>
            </a:r>
            <a:r>
              <a:rPr lang="en-US" dirty="0" err="1">
                <a:solidFill>
                  <a:schemeClr val="bg1"/>
                </a:solidFill>
              </a:rPr>
              <a:t>pemalsuan</a:t>
            </a:r>
            <a:r>
              <a:rPr lang="en-US" dirty="0">
                <a:solidFill>
                  <a:schemeClr val="bg1"/>
                </a:solidFill>
              </a:rPr>
              <a:t> </a:t>
            </a:r>
            <a:r>
              <a:rPr lang="en-US" dirty="0" err="1">
                <a:solidFill>
                  <a:schemeClr val="bg1"/>
                </a:solidFill>
              </a:rPr>
              <a:t>dokumen</a:t>
            </a:r>
            <a:r>
              <a:rPr lang="en-US" dirty="0">
                <a:solidFill>
                  <a:schemeClr val="bg1"/>
                </a:solidFill>
              </a:rPr>
              <a:t>, </a:t>
            </a:r>
            <a:r>
              <a:rPr lang="en-US" dirty="0" err="1">
                <a:solidFill>
                  <a:schemeClr val="bg1"/>
                </a:solidFill>
              </a:rPr>
              <a:t>pencurian</a:t>
            </a:r>
            <a:r>
              <a:rPr lang="en-US" dirty="0">
                <a:solidFill>
                  <a:schemeClr val="bg1"/>
                </a:solidFill>
              </a:rPr>
              <a:t> </a:t>
            </a:r>
            <a:r>
              <a:rPr lang="en-US" dirty="0" err="1">
                <a:solidFill>
                  <a:schemeClr val="bg1"/>
                </a:solidFill>
              </a:rPr>
              <a:t>identitas</a:t>
            </a:r>
            <a:r>
              <a:rPr lang="en-US" dirty="0">
                <a:solidFill>
                  <a:schemeClr val="bg1"/>
                </a:solidFill>
              </a:rPr>
              <a:t> </a:t>
            </a:r>
            <a:r>
              <a:rPr lang="en-US" dirty="0" err="1">
                <a:solidFill>
                  <a:schemeClr val="bg1"/>
                </a:solidFill>
              </a:rPr>
              <a:t>dan</a:t>
            </a:r>
            <a:r>
              <a:rPr lang="en-US" dirty="0">
                <a:solidFill>
                  <a:schemeClr val="bg1"/>
                </a:solidFill>
              </a:rPr>
              <a:t> lain </a:t>
            </a:r>
            <a:r>
              <a:rPr lang="en-US" dirty="0" err="1">
                <a:solidFill>
                  <a:schemeClr val="bg1"/>
                </a:solidFill>
              </a:rPr>
              <a:t>sebagainya</a:t>
            </a:r>
            <a:r>
              <a:rPr lang="en-US" dirty="0">
                <a:solidFill>
                  <a:schemeClr val="bg1"/>
                </a:solidFill>
              </a:rPr>
              <a:t>. </a:t>
            </a:r>
          </a:p>
        </p:txBody>
      </p:sp>
      <p:sp>
        <p:nvSpPr>
          <p:cNvPr id="25" name="TextBox 24"/>
          <p:cNvSpPr txBox="1"/>
          <p:nvPr/>
        </p:nvSpPr>
        <p:spPr>
          <a:xfrm>
            <a:off x="-26429" y="6488667"/>
            <a:ext cx="1319054"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Abstract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10058" y="224595"/>
            <a:ext cx="10259980" cy="861774"/>
          </a:xfrm>
          <a:prstGeom prst="rect">
            <a:avLst/>
          </a:prstGeom>
          <a:noFill/>
        </p:spPr>
        <p:txBody>
          <a:bodyPr wrap="square" rtlCol="0">
            <a:spAutoFit/>
          </a:bodyPr>
          <a:lstStyle/>
          <a:p>
            <a:pPr lvl="0" algn="ctr">
              <a:defRPr/>
            </a:pPr>
            <a:r>
              <a:rPr lang="en-GB" sz="5000" b="1" dirty="0" smtClean="0">
                <a:solidFill>
                  <a:schemeClr val="tx2"/>
                </a:solidFill>
                <a:latin typeface="Noto Sans" panose="020B0502040504020204" pitchFamily="34"/>
                <a:ea typeface="Noto Sans" panose="020B0502040504020204" pitchFamily="34"/>
                <a:cs typeface="Noto Sans" panose="020B0502040504020204" pitchFamily="34"/>
              </a:rPr>
              <a:t>Imbalance Data Handling</a:t>
            </a:r>
            <a:endParaRPr kumimoji="0" lang="en-GB" sz="5000" b="1" i="0" u="none" strike="noStrike" kern="1200" cap="none" spc="0" normalizeH="0" baseline="0" noProof="0" dirty="0">
              <a:ln>
                <a:noFill/>
              </a:ln>
              <a:solidFill>
                <a:schemeClr val="tx2"/>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4" name="TextBox 13"/>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Dataset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 name="TextBox 3"/>
          <p:cNvSpPr txBox="1"/>
          <p:nvPr/>
        </p:nvSpPr>
        <p:spPr>
          <a:xfrm>
            <a:off x="1009843" y="1330037"/>
            <a:ext cx="6459736" cy="2169825"/>
          </a:xfrm>
          <a:prstGeom prst="rect">
            <a:avLst/>
          </a:prstGeom>
          <a:noFill/>
        </p:spPr>
        <p:txBody>
          <a:bodyPr wrap="square" rtlCol="0">
            <a:spAutoFit/>
          </a:bodyPr>
          <a:lstStyle/>
          <a:p>
            <a:pPr>
              <a:lnSpc>
                <a:spcPct val="150000"/>
              </a:lnSpc>
            </a:pPr>
            <a:r>
              <a:rPr lang="en-US" dirty="0" err="1" smtClean="0"/>
              <a:t>Teknik</a:t>
            </a:r>
            <a:r>
              <a:rPr lang="en-US" dirty="0" smtClean="0"/>
              <a:t> Imbalance Data Handling yang </a:t>
            </a:r>
            <a:r>
              <a:rPr lang="en-US" dirty="0" err="1" smtClean="0"/>
              <a:t>akan</a:t>
            </a:r>
            <a:r>
              <a:rPr lang="en-US" dirty="0" smtClean="0"/>
              <a:t> </a:t>
            </a:r>
            <a:r>
              <a:rPr lang="en-US" dirty="0" err="1" smtClean="0"/>
              <a:t>digunakan</a:t>
            </a:r>
            <a:r>
              <a:rPr lang="en-US" dirty="0" smtClean="0"/>
              <a:t> </a:t>
            </a:r>
            <a:r>
              <a:rPr lang="en-US" dirty="0" err="1" smtClean="0"/>
              <a:t>adalah</a:t>
            </a:r>
            <a:r>
              <a:rPr lang="en-US" dirty="0" smtClean="0"/>
              <a:t> : </a:t>
            </a:r>
          </a:p>
          <a:p>
            <a:pPr>
              <a:lnSpc>
                <a:spcPct val="150000"/>
              </a:lnSpc>
            </a:pPr>
            <a:endParaRPr lang="en-US" dirty="0"/>
          </a:p>
          <a:p>
            <a:pPr marL="285750" indent="-285750">
              <a:lnSpc>
                <a:spcPct val="150000"/>
              </a:lnSpc>
              <a:buFont typeface="Arial" panose="020B0604020202020204" pitchFamily="34" charset="0"/>
              <a:buChar char="•"/>
            </a:pPr>
            <a:r>
              <a:rPr lang="en-US" dirty="0" smtClean="0"/>
              <a:t>Oversampling</a:t>
            </a:r>
          </a:p>
          <a:p>
            <a:pPr marL="285750" indent="-285750">
              <a:lnSpc>
                <a:spcPct val="150000"/>
              </a:lnSpc>
              <a:buFont typeface="Arial" panose="020B0604020202020204" pitchFamily="34" charset="0"/>
              <a:buChar char="•"/>
            </a:pPr>
            <a:r>
              <a:rPr lang="en-US" dirty="0" err="1" smtClean="0"/>
              <a:t>Undersampling</a:t>
            </a:r>
            <a:endParaRPr lang="en-US" dirty="0" smtClean="0"/>
          </a:p>
          <a:p>
            <a:pPr marL="285750" indent="-285750">
              <a:lnSpc>
                <a:spcPct val="150000"/>
              </a:lnSpc>
              <a:buFont typeface="Arial" panose="020B0604020202020204" pitchFamily="34" charset="0"/>
              <a:buChar char="•"/>
            </a:pPr>
            <a:r>
              <a:rPr lang="en-US" dirty="0" smtClean="0"/>
              <a:t>SMOTE</a:t>
            </a:r>
          </a:p>
        </p:txBody>
      </p:sp>
      <p:sp>
        <p:nvSpPr>
          <p:cNvPr id="6" name="TextBox 5"/>
          <p:cNvSpPr txBox="1"/>
          <p:nvPr/>
        </p:nvSpPr>
        <p:spPr>
          <a:xfrm>
            <a:off x="1009843" y="3752008"/>
            <a:ext cx="7837714" cy="923330"/>
          </a:xfrm>
          <a:prstGeom prst="rect">
            <a:avLst/>
          </a:prstGeom>
          <a:noFill/>
        </p:spPr>
        <p:txBody>
          <a:bodyPr wrap="square" rtlCol="0">
            <a:spAutoFit/>
          </a:bodyPr>
          <a:lstStyle/>
          <a:p>
            <a:pPr>
              <a:lnSpc>
                <a:spcPct val="150000"/>
              </a:lnSpc>
            </a:pPr>
            <a:r>
              <a:rPr lang="en-US" dirty="0" err="1" smtClean="0"/>
              <a:t>Teknik</a:t>
            </a:r>
            <a:r>
              <a:rPr lang="en-US" dirty="0" smtClean="0"/>
              <a:t> Imbalance Data Handling </a:t>
            </a:r>
            <a:r>
              <a:rPr lang="en-US" dirty="0" err="1" smtClean="0"/>
              <a:t>ini</a:t>
            </a:r>
            <a:r>
              <a:rPr lang="en-US" dirty="0" smtClean="0"/>
              <a:t> </a:t>
            </a:r>
            <a:r>
              <a:rPr lang="en-US" dirty="0" err="1" smtClean="0"/>
              <a:t>akan</a:t>
            </a:r>
            <a:r>
              <a:rPr lang="en-US" dirty="0" smtClean="0"/>
              <a:t> </a:t>
            </a:r>
            <a:r>
              <a:rPr lang="en-US" dirty="0" err="1" smtClean="0"/>
              <a:t>diaplikaskan</a:t>
            </a:r>
            <a:r>
              <a:rPr lang="en-US" dirty="0" smtClean="0"/>
              <a:t> </a:t>
            </a:r>
            <a:r>
              <a:rPr lang="en-US" dirty="0" err="1" smtClean="0"/>
              <a:t>terhadap</a:t>
            </a:r>
            <a:r>
              <a:rPr lang="en-US" dirty="0" smtClean="0"/>
              <a:t> </a:t>
            </a:r>
            <a:r>
              <a:rPr lang="en-US" dirty="0" err="1" smtClean="0"/>
              <a:t>seluruh</a:t>
            </a:r>
            <a:r>
              <a:rPr lang="en-US" dirty="0" smtClean="0"/>
              <a:t> </a:t>
            </a:r>
            <a:r>
              <a:rPr lang="en-US" dirty="0" err="1" smtClean="0"/>
              <a:t>algoritma</a:t>
            </a:r>
            <a:r>
              <a:rPr lang="en-US" dirty="0" smtClean="0"/>
              <a:t> </a:t>
            </a:r>
            <a:r>
              <a:rPr lang="en-US" dirty="0" err="1" smtClean="0"/>
              <a:t>dan</a:t>
            </a:r>
            <a:r>
              <a:rPr lang="en-US" dirty="0" smtClean="0"/>
              <a:t> </a:t>
            </a:r>
            <a:r>
              <a:rPr lang="en-US" dirty="0" err="1" smtClean="0"/>
              <a:t>dibandingkan</a:t>
            </a:r>
            <a:r>
              <a:rPr lang="en-US" dirty="0" smtClean="0"/>
              <a:t> </a:t>
            </a:r>
            <a:r>
              <a:rPr lang="en-US" dirty="0" err="1" smtClean="0"/>
              <a:t>manakah</a:t>
            </a:r>
            <a:r>
              <a:rPr lang="en-US" dirty="0" smtClean="0"/>
              <a:t> yang </a:t>
            </a:r>
            <a:r>
              <a:rPr lang="en-US" dirty="0" err="1" smtClean="0"/>
              <a:t>memiliki</a:t>
            </a:r>
            <a:r>
              <a:rPr lang="en-US" dirty="0" smtClean="0"/>
              <a:t> </a:t>
            </a:r>
            <a:r>
              <a:rPr lang="en-US" dirty="0" err="1" smtClean="0"/>
              <a:t>performa</a:t>
            </a:r>
            <a:r>
              <a:rPr lang="en-US" dirty="0" smtClean="0"/>
              <a:t> </a:t>
            </a:r>
            <a:r>
              <a:rPr lang="en-US" dirty="0" err="1" smtClean="0"/>
              <a:t>terbaik</a:t>
            </a:r>
            <a:endParaRPr lang="en-US" dirty="0"/>
          </a:p>
        </p:txBody>
      </p:sp>
    </p:spTree>
    <p:extLst>
      <p:ext uri="{BB962C8B-B14F-4D97-AF65-F5344CB8AC3E}">
        <p14:creationId xmlns:p14="http://schemas.microsoft.com/office/powerpoint/2010/main" val="34697375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1371" y="2310937"/>
            <a:ext cx="6129849" cy="861774"/>
          </a:xfrm>
          <a:prstGeom prst="rect">
            <a:avLst/>
          </a:prstGeom>
          <a:noFill/>
        </p:spPr>
        <p:txBody>
          <a:bodyPr wrap="square" rtlCol="0">
            <a:spAutoFit/>
          </a:bodyPr>
          <a:lstStyle/>
          <a:p>
            <a:pPr lvl="0" algn="ctr">
              <a:defRPr/>
            </a:pPr>
            <a:r>
              <a:rPr lang="en-GB" sz="5000" b="1" dirty="0" smtClean="0">
                <a:solidFill>
                  <a:schemeClr val="bg2">
                    <a:lumMod val="10000"/>
                  </a:schemeClr>
                </a:solidFill>
                <a:latin typeface="Noto Sans" panose="020B0502040504020204" pitchFamily="34"/>
                <a:ea typeface="Noto Sans" panose="020B0502040504020204" pitchFamily="34"/>
                <a:cs typeface="Noto Sans" panose="020B0502040504020204" pitchFamily="34"/>
              </a:rPr>
              <a:t>Modelling</a:t>
            </a:r>
            <a:endParaRPr lang="en-GB" sz="5000" b="1" dirty="0">
              <a:solidFill>
                <a:schemeClr val="bg2">
                  <a:lumMod val="10000"/>
                </a:schemeClr>
              </a:solidFill>
              <a:latin typeface="Noto Sans" panose="020B0502040504020204" pitchFamily="34"/>
              <a:ea typeface="Noto Sans" panose="020B0502040504020204" pitchFamily="34"/>
              <a:cs typeface="Noto Sans" panose="020B0502040504020204" pitchFamily="34"/>
            </a:endParaRPr>
          </a:p>
        </p:txBody>
      </p:sp>
      <p:sp>
        <p:nvSpPr>
          <p:cNvPr id="18" name="TextBox 17"/>
          <p:cNvSpPr txBox="1"/>
          <p:nvPr/>
        </p:nvSpPr>
        <p:spPr>
          <a:xfrm>
            <a:off x="457200" y="6349245"/>
            <a:ext cx="11366500"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www.yourwebsite.com</a:t>
            </a:r>
          </a:p>
        </p:txBody>
      </p:sp>
      <p:grpSp>
        <p:nvGrpSpPr>
          <p:cNvPr id="10" name="Group 9"/>
          <p:cNvGrpSpPr/>
          <p:nvPr/>
        </p:nvGrpSpPr>
        <p:grpSpPr>
          <a:xfrm>
            <a:off x="1219860" y="2846674"/>
            <a:ext cx="13615822" cy="4242061"/>
            <a:chOff x="1219860" y="2846674"/>
            <a:chExt cx="13615822" cy="4242061"/>
          </a:xfrm>
          <a:blipFill dpi="0" rotWithShape="1">
            <a:blip r:embed="rId2">
              <a:extLst>
                <a:ext uri="{28A0092B-C50C-407E-A947-70E740481C1C}">
                  <a14:useLocalDpi xmlns:a14="http://schemas.microsoft.com/office/drawing/2010/main" val="0"/>
                </a:ext>
              </a:extLst>
            </a:blip>
            <a:srcRect/>
            <a:stretch>
              <a:fillRect/>
            </a:stretch>
          </a:blipFill>
        </p:grpSpPr>
        <p:sp>
          <p:nvSpPr>
            <p:cNvPr id="14" name="Rectangle 13"/>
            <p:cNvSpPr/>
            <p:nvPr/>
          </p:nvSpPr>
          <p:spPr>
            <a:xfrm rot="2877484">
              <a:off x="11125149" y="5325153"/>
              <a:ext cx="1172929" cy="2354235"/>
            </a:xfrm>
            <a:custGeom>
              <a:avLst/>
              <a:gdLst>
                <a:gd name="connsiteX0" fmla="*/ 0 w 1259414"/>
                <a:gd name="connsiteY0" fmla="*/ 0 h 6858000"/>
                <a:gd name="connsiteX1" fmla="*/ 1259414 w 1259414"/>
                <a:gd name="connsiteY1" fmla="*/ 0 h 6858000"/>
                <a:gd name="connsiteX2" fmla="*/ 1259414 w 1259414"/>
                <a:gd name="connsiteY2" fmla="*/ 6858000 h 6858000"/>
                <a:gd name="connsiteX3" fmla="*/ 0 w 1259414"/>
                <a:gd name="connsiteY3" fmla="*/ 6858000 h 6858000"/>
                <a:gd name="connsiteX4" fmla="*/ 0 w 1259414"/>
                <a:gd name="connsiteY4" fmla="*/ 0 h 6858000"/>
                <a:gd name="connsiteX0-1" fmla="*/ 0 w 1260893"/>
                <a:gd name="connsiteY0-2" fmla="*/ 2052213 h 6858000"/>
                <a:gd name="connsiteX1-3" fmla="*/ 1260893 w 1260893"/>
                <a:gd name="connsiteY1-4" fmla="*/ 0 h 6858000"/>
                <a:gd name="connsiteX2-5" fmla="*/ 1260893 w 1260893"/>
                <a:gd name="connsiteY2-6" fmla="*/ 6858000 h 6858000"/>
                <a:gd name="connsiteX3-7" fmla="*/ 1479 w 1260893"/>
                <a:gd name="connsiteY3-8" fmla="*/ 6858000 h 6858000"/>
                <a:gd name="connsiteX4-9" fmla="*/ 0 w 1260893"/>
                <a:gd name="connsiteY4-10" fmla="*/ 2052213 h 6858000"/>
                <a:gd name="connsiteX0-11" fmla="*/ 0 w 1260893"/>
                <a:gd name="connsiteY0-12" fmla="*/ 0 h 4805787"/>
                <a:gd name="connsiteX1-13" fmla="*/ 960453 w 1260893"/>
                <a:gd name="connsiteY1-14" fmla="*/ 1209669 h 4805787"/>
                <a:gd name="connsiteX2-15" fmla="*/ 1260893 w 1260893"/>
                <a:gd name="connsiteY2-16" fmla="*/ 4805787 h 4805787"/>
                <a:gd name="connsiteX3-17" fmla="*/ 1479 w 1260893"/>
                <a:gd name="connsiteY3-18" fmla="*/ 4805787 h 4805787"/>
                <a:gd name="connsiteX4-19" fmla="*/ 0 w 1260893"/>
                <a:gd name="connsiteY4-20" fmla="*/ 0 h 4805787"/>
                <a:gd name="connsiteX0-21" fmla="*/ 0 w 1260893"/>
                <a:gd name="connsiteY0-22" fmla="*/ 0 h 4805787"/>
                <a:gd name="connsiteX1-23" fmla="*/ 1169549 w 1260893"/>
                <a:gd name="connsiteY1-24" fmla="*/ 1050159 h 4805787"/>
                <a:gd name="connsiteX2-25" fmla="*/ 1260893 w 1260893"/>
                <a:gd name="connsiteY2-26" fmla="*/ 4805787 h 4805787"/>
                <a:gd name="connsiteX3-27" fmla="*/ 1479 w 1260893"/>
                <a:gd name="connsiteY3-28" fmla="*/ 4805787 h 4805787"/>
                <a:gd name="connsiteX4-29" fmla="*/ 0 w 1260893"/>
                <a:gd name="connsiteY4-30" fmla="*/ 0 h 4805787"/>
                <a:gd name="connsiteX0-31" fmla="*/ 0 w 1169549"/>
                <a:gd name="connsiteY0-32" fmla="*/ 0 h 4805787"/>
                <a:gd name="connsiteX1-33" fmla="*/ 1169549 w 1169549"/>
                <a:gd name="connsiteY1-34" fmla="*/ 1050159 h 4805787"/>
                <a:gd name="connsiteX2-35" fmla="*/ 768846 w 1169549"/>
                <a:gd name="connsiteY2-36" fmla="*/ 1481907 h 4805787"/>
                <a:gd name="connsiteX3-37" fmla="*/ 1479 w 1169549"/>
                <a:gd name="connsiteY3-38" fmla="*/ 4805787 h 4805787"/>
                <a:gd name="connsiteX4-39" fmla="*/ 0 w 1169549"/>
                <a:gd name="connsiteY4-40" fmla="*/ 0 h 4805787"/>
                <a:gd name="connsiteX0-41" fmla="*/ 0 w 1169549"/>
                <a:gd name="connsiteY0-42" fmla="*/ 0 h 2337129"/>
                <a:gd name="connsiteX1-43" fmla="*/ 1169549 w 1169549"/>
                <a:gd name="connsiteY1-44" fmla="*/ 1050159 h 2337129"/>
                <a:gd name="connsiteX2-45" fmla="*/ 768846 w 1169549"/>
                <a:gd name="connsiteY2-46" fmla="*/ 1481907 h 2337129"/>
                <a:gd name="connsiteX3-47" fmla="*/ 4316 w 1169549"/>
                <a:gd name="connsiteY3-48" fmla="*/ 2337129 h 2337129"/>
                <a:gd name="connsiteX4-49" fmla="*/ 0 w 1169549"/>
                <a:gd name="connsiteY4-50" fmla="*/ 0 h 2337129"/>
                <a:gd name="connsiteX0-51" fmla="*/ 0 w 1166591"/>
                <a:gd name="connsiteY0-52" fmla="*/ 0 h 2345150"/>
                <a:gd name="connsiteX1-53" fmla="*/ 1166591 w 1166591"/>
                <a:gd name="connsiteY1-54" fmla="*/ 1058180 h 2345150"/>
                <a:gd name="connsiteX2-55" fmla="*/ 765888 w 1166591"/>
                <a:gd name="connsiteY2-56" fmla="*/ 1489928 h 2345150"/>
                <a:gd name="connsiteX3-57" fmla="*/ 1358 w 1166591"/>
                <a:gd name="connsiteY3-58" fmla="*/ 2345150 h 2345150"/>
                <a:gd name="connsiteX4-59" fmla="*/ 0 w 1166591"/>
                <a:gd name="connsiteY4-60" fmla="*/ 0 h 2345150"/>
                <a:gd name="connsiteX0-61" fmla="*/ 0 w 1172138"/>
                <a:gd name="connsiteY0-62" fmla="*/ 0 h 2345150"/>
                <a:gd name="connsiteX1-63" fmla="*/ 1172138 w 1172138"/>
                <a:gd name="connsiteY1-64" fmla="*/ 1056770 h 2345150"/>
                <a:gd name="connsiteX2-65" fmla="*/ 765888 w 1172138"/>
                <a:gd name="connsiteY2-66" fmla="*/ 1489928 h 2345150"/>
                <a:gd name="connsiteX3-67" fmla="*/ 1358 w 1172138"/>
                <a:gd name="connsiteY3-68" fmla="*/ 2345150 h 2345150"/>
                <a:gd name="connsiteX4-69" fmla="*/ 0 w 1172138"/>
                <a:gd name="connsiteY4-70" fmla="*/ 0 h 2345150"/>
                <a:gd name="connsiteX0-71" fmla="*/ 0 w 1172138"/>
                <a:gd name="connsiteY0-72" fmla="*/ 0 h 2345150"/>
                <a:gd name="connsiteX1-73" fmla="*/ 1172138 w 1172138"/>
                <a:gd name="connsiteY1-74" fmla="*/ 1056770 h 2345150"/>
                <a:gd name="connsiteX2-75" fmla="*/ 776383 w 1172138"/>
                <a:gd name="connsiteY2-76" fmla="*/ 1497254 h 2345150"/>
                <a:gd name="connsiteX3-77" fmla="*/ 1358 w 1172138"/>
                <a:gd name="connsiteY3-78" fmla="*/ 2345150 h 2345150"/>
                <a:gd name="connsiteX4-79" fmla="*/ 0 w 1172138"/>
                <a:gd name="connsiteY4-80" fmla="*/ 0 h 2345150"/>
                <a:gd name="connsiteX0-81" fmla="*/ 792 w 1172930"/>
                <a:gd name="connsiteY0-82" fmla="*/ 0 h 2354235"/>
                <a:gd name="connsiteX1-83" fmla="*/ 1172930 w 1172930"/>
                <a:gd name="connsiteY1-84" fmla="*/ 1056770 h 2354235"/>
                <a:gd name="connsiteX2-85" fmla="*/ 777175 w 1172930"/>
                <a:gd name="connsiteY2-86" fmla="*/ 1497254 h 2354235"/>
                <a:gd name="connsiteX3-87" fmla="*/ 372 w 1172930"/>
                <a:gd name="connsiteY3-88" fmla="*/ 2354235 h 2354235"/>
                <a:gd name="connsiteX4-89" fmla="*/ 792 w 1172930"/>
                <a:gd name="connsiteY4-90" fmla="*/ 0 h 235423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72930" h="2354235">
                  <a:moveTo>
                    <a:pt x="792" y="0"/>
                  </a:moveTo>
                  <a:lnTo>
                    <a:pt x="1172930" y="1056770"/>
                  </a:lnTo>
                  <a:lnTo>
                    <a:pt x="777175" y="1497254"/>
                  </a:lnTo>
                  <a:lnTo>
                    <a:pt x="372" y="2354235"/>
                  </a:lnTo>
                  <a:cubicBezTo>
                    <a:pt x="-1067" y="1575192"/>
                    <a:pt x="2231" y="779043"/>
                    <a:pt x="7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877484">
              <a:off x="9759053" y="2525860"/>
              <a:ext cx="1536694" cy="5874652"/>
            </a:xfrm>
            <a:custGeom>
              <a:avLst/>
              <a:gdLst>
                <a:gd name="connsiteX0" fmla="*/ 0 w 1536795"/>
                <a:gd name="connsiteY0" fmla="*/ 0 h 9426570"/>
                <a:gd name="connsiteX1" fmla="*/ 1536795 w 1536795"/>
                <a:gd name="connsiteY1" fmla="*/ 0 h 9426570"/>
                <a:gd name="connsiteX2" fmla="*/ 1536795 w 1536795"/>
                <a:gd name="connsiteY2" fmla="*/ 9426570 h 9426570"/>
                <a:gd name="connsiteX3" fmla="*/ 0 w 1536795"/>
                <a:gd name="connsiteY3" fmla="*/ 9426570 h 9426570"/>
                <a:gd name="connsiteX4" fmla="*/ 0 w 1536795"/>
                <a:gd name="connsiteY4" fmla="*/ 0 h 9426570"/>
                <a:gd name="connsiteX0-1" fmla="*/ 0 w 1537405"/>
                <a:gd name="connsiteY0-2" fmla="*/ 1380340 h 9426570"/>
                <a:gd name="connsiteX1-3" fmla="*/ 1537405 w 1537405"/>
                <a:gd name="connsiteY1-4" fmla="*/ 0 h 9426570"/>
                <a:gd name="connsiteX2-5" fmla="*/ 1537405 w 1537405"/>
                <a:gd name="connsiteY2-6" fmla="*/ 9426570 h 9426570"/>
                <a:gd name="connsiteX3-7" fmla="*/ 610 w 1537405"/>
                <a:gd name="connsiteY3-8" fmla="*/ 9426570 h 9426570"/>
                <a:gd name="connsiteX4-9" fmla="*/ 0 w 1537405"/>
                <a:gd name="connsiteY4-10" fmla="*/ 1380340 h 9426570"/>
                <a:gd name="connsiteX0-11" fmla="*/ 0 w 1539469"/>
                <a:gd name="connsiteY0-12" fmla="*/ 0 h 8046230"/>
                <a:gd name="connsiteX1-13" fmla="*/ 1539469 w 1539469"/>
                <a:gd name="connsiteY1-14" fmla="*/ 1400403 h 8046230"/>
                <a:gd name="connsiteX2-15" fmla="*/ 1537405 w 1539469"/>
                <a:gd name="connsiteY2-16" fmla="*/ 8046230 h 8046230"/>
                <a:gd name="connsiteX3-17" fmla="*/ 610 w 1539469"/>
                <a:gd name="connsiteY3-18" fmla="*/ 8046230 h 8046230"/>
                <a:gd name="connsiteX4-19" fmla="*/ 0 w 1539469"/>
                <a:gd name="connsiteY4-20" fmla="*/ 0 h 8046230"/>
                <a:gd name="connsiteX0-21" fmla="*/ 0 w 1537405"/>
                <a:gd name="connsiteY0-22" fmla="*/ 0 h 8046230"/>
                <a:gd name="connsiteX1-23" fmla="*/ 1534521 w 1537405"/>
                <a:gd name="connsiteY1-24" fmla="*/ 1391667 h 8046230"/>
                <a:gd name="connsiteX2-25" fmla="*/ 1537405 w 1537405"/>
                <a:gd name="connsiteY2-26" fmla="*/ 8046230 h 8046230"/>
                <a:gd name="connsiteX3-27" fmla="*/ 610 w 1537405"/>
                <a:gd name="connsiteY3-28" fmla="*/ 8046230 h 8046230"/>
                <a:gd name="connsiteX4-29" fmla="*/ 0 w 1537405"/>
                <a:gd name="connsiteY4-30" fmla="*/ 0 h 8046230"/>
                <a:gd name="connsiteX0-31" fmla="*/ 0 w 1537405"/>
                <a:gd name="connsiteY0-32" fmla="*/ 0 h 8046230"/>
                <a:gd name="connsiteX1-33" fmla="*/ 1536532 w 1537405"/>
                <a:gd name="connsiteY1-34" fmla="*/ 1387067 h 8046230"/>
                <a:gd name="connsiteX2-35" fmla="*/ 1537405 w 1537405"/>
                <a:gd name="connsiteY2-36" fmla="*/ 8046230 h 8046230"/>
                <a:gd name="connsiteX3-37" fmla="*/ 610 w 1537405"/>
                <a:gd name="connsiteY3-38" fmla="*/ 8046230 h 8046230"/>
                <a:gd name="connsiteX4-39" fmla="*/ 0 w 1537405"/>
                <a:gd name="connsiteY4-40" fmla="*/ 0 h 8046230"/>
                <a:gd name="connsiteX0-41" fmla="*/ 0 w 1537405"/>
                <a:gd name="connsiteY0-42" fmla="*/ 0 h 8046230"/>
                <a:gd name="connsiteX1-43" fmla="*/ 1536532 w 1537405"/>
                <a:gd name="connsiteY1-44" fmla="*/ 1387067 h 8046230"/>
                <a:gd name="connsiteX2-45" fmla="*/ 1537405 w 1537405"/>
                <a:gd name="connsiteY2-46" fmla="*/ 8046230 h 8046230"/>
                <a:gd name="connsiteX3-47" fmla="*/ 3670 w 1537405"/>
                <a:gd name="connsiteY3-48" fmla="*/ 5847517 h 8046230"/>
                <a:gd name="connsiteX4-49" fmla="*/ 0 w 1537405"/>
                <a:gd name="connsiteY4-50" fmla="*/ 0 h 8046230"/>
                <a:gd name="connsiteX0-51" fmla="*/ 0 w 1536695"/>
                <a:gd name="connsiteY0-52" fmla="*/ 0 h 5847517"/>
                <a:gd name="connsiteX1-53" fmla="*/ 1536532 w 1536695"/>
                <a:gd name="connsiteY1-54" fmla="*/ 1387067 h 5847517"/>
                <a:gd name="connsiteX2-55" fmla="*/ 1534816 w 1536695"/>
                <a:gd name="connsiteY2-56" fmla="*/ 4167712 h 5847517"/>
                <a:gd name="connsiteX3-57" fmla="*/ 3670 w 1536695"/>
                <a:gd name="connsiteY3-58" fmla="*/ 5847517 h 5847517"/>
                <a:gd name="connsiteX4-59" fmla="*/ 0 w 1536695"/>
                <a:gd name="connsiteY4-60" fmla="*/ 0 h 5847517"/>
                <a:gd name="connsiteX0-61" fmla="*/ 0 w 1536695"/>
                <a:gd name="connsiteY0-62" fmla="*/ 0 h 5862264"/>
                <a:gd name="connsiteX1-63" fmla="*/ 1536532 w 1536695"/>
                <a:gd name="connsiteY1-64" fmla="*/ 1387067 h 5862264"/>
                <a:gd name="connsiteX2-65" fmla="*/ 1534816 w 1536695"/>
                <a:gd name="connsiteY2-66" fmla="*/ 4167712 h 5862264"/>
                <a:gd name="connsiteX3-67" fmla="*/ 1060 w 1536695"/>
                <a:gd name="connsiteY3-68" fmla="*/ 5862264 h 5862264"/>
                <a:gd name="connsiteX4-69" fmla="*/ 0 w 1536695"/>
                <a:gd name="connsiteY4-70" fmla="*/ 0 h 5862264"/>
                <a:gd name="connsiteX0-71" fmla="*/ 0 w 1536695"/>
                <a:gd name="connsiteY0-72" fmla="*/ 0 h 5874652"/>
                <a:gd name="connsiteX1-73" fmla="*/ 1536532 w 1536695"/>
                <a:gd name="connsiteY1-74" fmla="*/ 1387067 h 5874652"/>
                <a:gd name="connsiteX2-75" fmla="*/ 1534816 w 1536695"/>
                <a:gd name="connsiteY2-76" fmla="*/ 4167712 h 5874652"/>
                <a:gd name="connsiteX3-77" fmla="*/ 575 w 1536695"/>
                <a:gd name="connsiteY3-78" fmla="*/ 5874652 h 5874652"/>
                <a:gd name="connsiteX4-79" fmla="*/ 0 w 1536695"/>
                <a:gd name="connsiteY4-80" fmla="*/ 0 h 58746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36695" h="5874652">
                  <a:moveTo>
                    <a:pt x="0" y="0"/>
                  </a:moveTo>
                  <a:lnTo>
                    <a:pt x="1536532" y="1387067"/>
                  </a:lnTo>
                  <a:cubicBezTo>
                    <a:pt x="1537493" y="3605255"/>
                    <a:pt x="1533855" y="1949524"/>
                    <a:pt x="1534816" y="4167712"/>
                  </a:cubicBezTo>
                  <a:lnTo>
                    <a:pt x="575" y="5874652"/>
                  </a:lnTo>
                  <a:cubicBezTo>
                    <a:pt x="372" y="3192575"/>
                    <a:pt x="203" y="2682077"/>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rot="2877484">
              <a:off x="8709241" y="-50531"/>
              <a:ext cx="1243052" cy="8826679"/>
            </a:xfrm>
            <a:custGeom>
              <a:avLst/>
              <a:gdLst>
                <a:gd name="connsiteX0" fmla="*/ 0 w 1248570"/>
                <a:gd name="connsiteY0" fmla="*/ 0 h 11864421"/>
                <a:gd name="connsiteX1" fmla="*/ 1248570 w 1248570"/>
                <a:gd name="connsiteY1" fmla="*/ 0 h 11864421"/>
                <a:gd name="connsiteX2" fmla="*/ 1248570 w 1248570"/>
                <a:gd name="connsiteY2" fmla="*/ 11864421 h 11864421"/>
                <a:gd name="connsiteX3" fmla="*/ 0 w 1248570"/>
                <a:gd name="connsiteY3" fmla="*/ 11864421 h 11864421"/>
                <a:gd name="connsiteX4" fmla="*/ 0 w 1248570"/>
                <a:gd name="connsiteY4" fmla="*/ 0 h 11864421"/>
                <a:gd name="connsiteX0-1" fmla="*/ 0 w 1257043"/>
                <a:gd name="connsiteY0-2" fmla="*/ 0 h 11864421"/>
                <a:gd name="connsiteX1-3" fmla="*/ 1257043 w 1257043"/>
                <a:gd name="connsiteY1-4" fmla="*/ 1672118 h 11864421"/>
                <a:gd name="connsiteX2-5" fmla="*/ 1248570 w 1257043"/>
                <a:gd name="connsiteY2-6" fmla="*/ 11864421 h 11864421"/>
                <a:gd name="connsiteX3-7" fmla="*/ 0 w 1257043"/>
                <a:gd name="connsiteY3-8" fmla="*/ 11864421 h 11864421"/>
                <a:gd name="connsiteX4-9" fmla="*/ 0 w 1257043"/>
                <a:gd name="connsiteY4-10" fmla="*/ 0 h 11864421"/>
                <a:gd name="connsiteX0-11" fmla="*/ 0 w 1259441"/>
                <a:gd name="connsiteY0-12" fmla="*/ 0 h 11330759"/>
                <a:gd name="connsiteX1-13" fmla="*/ 1259441 w 1259441"/>
                <a:gd name="connsiteY1-14" fmla="*/ 1138456 h 11330759"/>
                <a:gd name="connsiteX2-15" fmla="*/ 1250968 w 1259441"/>
                <a:gd name="connsiteY2-16" fmla="*/ 11330759 h 11330759"/>
                <a:gd name="connsiteX3-17" fmla="*/ 2398 w 1259441"/>
                <a:gd name="connsiteY3-18" fmla="*/ 11330759 h 11330759"/>
                <a:gd name="connsiteX4-19" fmla="*/ 0 w 1259441"/>
                <a:gd name="connsiteY4-20" fmla="*/ 0 h 11330759"/>
                <a:gd name="connsiteX0-21" fmla="*/ 0 w 1256688"/>
                <a:gd name="connsiteY0-22" fmla="*/ 0 h 11330759"/>
                <a:gd name="connsiteX1-23" fmla="*/ 1256688 w 1256688"/>
                <a:gd name="connsiteY1-24" fmla="*/ 1302707 h 11330759"/>
                <a:gd name="connsiteX2-25" fmla="*/ 1250968 w 1256688"/>
                <a:gd name="connsiteY2-26" fmla="*/ 11330759 h 11330759"/>
                <a:gd name="connsiteX3-27" fmla="*/ 2398 w 1256688"/>
                <a:gd name="connsiteY3-28" fmla="*/ 11330759 h 11330759"/>
                <a:gd name="connsiteX4-29" fmla="*/ 0 w 1256688"/>
                <a:gd name="connsiteY4-30" fmla="*/ 0 h 11330759"/>
                <a:gd name="connsiteX0-31" fmla="*/ 0 w 1251806"/>
                <a:gd name="connsiteY0-32" fmla="*/ 0 h 11330759"/>
                <a:gd name="connsiteX1-33" fmla="*/ 1251168 w 1251806"/>
                <a:gd name="connsiteY1-34" fmla="*/ 1152373 h 11330759"/>
                <a:gd name="connsiteX2-35" fmla="*/ 1250968 w 1251806"/>
                <a:gd name="connsiteY2-36" fmla="*/ 11330759 h 11330759"/>
                <a:gd name="connsiteX3-37" fmla="*/ 2398 w 1251806"/>
                <a:gd name="connsiteY3-38" fmla="*/ 11330759 h 11330759"/>
                <a:gd name="connsiteX4-39" fmla="*/ 0 w 1251806"/>
                <a:gd name="connsiteY4-40" fmla="*/ 0 h 11330759"/>
                <a:gd name="connsiteX0-41" fmla="*/ 0 w 1251806"/>
                <a:gd name="connsiteY0-42" fmla="*/ 0 h 11330759"/>
                <a:gd name="connsiteX1-43" fmla="*/ 1251168 w 1251806"/>
                <a:gd name="connsiteY1-44" fmla="*/ 1152373 h 11330759"/>
                <a:gd name="connsiteX2-45" fmla="*/ 1250968 w 1251806"/>
                <a:gd name="connsiteY2-46" fmla="*/ 11330759 h 11330759"/>
                <a:gd name="connsiteX3-47" fmla="*/ 2398 w 1251806"/>
                <a:gd name="connsiteY3-48" fmla="*/ 11330759 h 11330759"/>
                <a:gd name="connsiteX4-49" fmla="*/ 0 w 1251806"/>
                <a:gd name="connsiteY4-50" fmla="*/ 0 h 11330759"/>
                <a:gd name="connsiteX0-51" fmla="*/ 0 w 1251383"/>
                <a:gd name="connsiteY0-52" fmla="*/ 0 h 11279076"/>
                <a:gd name="connsiteX1-53" fmla="*/ 1250745 w 1251383"/>
                <a:gd name="connsiteY1-54" fmla="*/ 1100690 h 11279076"/>
                <a:gd name="connsiteX2-55" fmla="*/ 1250545 w 1251383"/>
                <a:gd name="connsiteY2-56" fmla="*/ 11279076 h 11279076"/>
                <a:gd name="connsiteX3-57" fmla="*/ 1975 w 1251383"/>
                <a:gd name="connsiteY3-58" fmla="*/ 11279076 h 11279076"/>
                <a:gd name="connsiteX4-59" fmla="*/ 0 w 1251383"/>
                <a:gd name="connsiteY4-60" fmla="*/ 0 h 11279076"/>
                <a:gd name="connsiteX0-61" fmla="*/ 8471 w 1249454"/>
                <a:gd name="connsiteY0-62" fmla="*/ 0 h 11295350"/>
                <a:gd name="connsiteX1-63" fmla="*/ 1248816 w 1249454"/>
                <a:gd name="connsiteY1-64" fmla="*/ 1116964 h 11295350"/>
                <a:gd name="connsiteX2-65" fmla="*/ 1248616 w 1249454"/>
                <a:gd name="connsiteY2-66" fmla="*/ 11295350 h 11295350"/>
                <a:gd name="connsiteX3-67" fmla="*/ 46 w 1249454"/>
                <a:gd name="connsiteY3-68" fmla="*/ 11295350 h 11295350"/>
                <a:gd name="connsiteX4-69" fmla="*/ 8471 w 1249454"/>
                <a:gd name="connsiteY4-70" fmla="*/ 0 h 11295350"/>
                <a:gd name="connsiteX0-71" fmla="*/ 4451 w 1245434"/>
                <a:gd name="connsiteY0-72" fmla="*/ 0 h 11295350"/>
                <a:gd name="connsiteX1-73" fmla="*/ 1244796 w 1245434"/>
                <a:gd name="connsiteY1-74" fmla="*/ 1116964 h 11295350"/>
                <a:gd name="connsiteX2-75" fmla="*/ 1244596 w 1245434"/>
                <a:gd name="connsiteY2-76" fmla="*/ 11295350 h 11295350"/>
                <a:gd name="connsiteX3-77" fmla="*/ 74 w 1245434"/>
                <a:gd name="connsiteY3-78" fmla="*/ 8705376 h 11295350"/>
                <a:gd name="connsiteX4-79" fmla="*/ 4451 w 1245434"/>
                <a:gd name="connsiteY4-80" fmla="*/ 0 h 11295350"/>
                <a:gd name="connsiteX0-81" fmla="*/ 4451 w 1244796"/>
                <a:gd name="connsiteY0-82" fmla="*/ 0 h 8705376"/>
                <a:gd name="connsiteX1-83" fmla="*/ 1244796 w 1244796"/>
                <a:gd name="connsiteY1-84" fmla="*/ 1116964 h 8705376"/>
                <a:gd name="connsiteX2-85" fmla="*/ 1237627 w 1244796"/>
                <a:gd name="connsiteY2-86" fmla="*/ 7390081 h 8705376"/>
                <a:gd name="connsiteX3-87" fmla="*/ 74 w 1244796"/>
                <a:gd name="connsiteY3-88" fmla="*/ 8705376 h 8705376"/>
                <a:gd name="connsiteX4-89" fmla="*/ 4451 w 1244796"/>
                <a:gd name="connsiteY4-90" fmla="*/ 0 h 8705376"/>
                <a:gd name="connsiteX0-91" fmla="*/ 2707 w 1243052"/>
                <a:gd name="connsiteY0-92" fmla="*/ 0 h 8826679"/>
                <a:gd name="connsiteX1-93" fmla="*/ 1243052 w 1243052"/>
                <a:gd name="connsiteY1-94" fmla="*/ 1116964 h 8826679"/>
                <a:gd name="connsiteX2-95" fmla="*/ 1235883 w 1243052"/>
                <a:gd name="connsiteY2-96" fmla="*/ 7390081 h 8826679"/>
                <a:gd name="connsiteX3-97" fmla="*/ 102 w 1243052"/>
                <a:gd name="connsiteY3-98" fmla="*/ 8826679 h 8826679"/>
                <a:gd name="connsiteX4-99" fmla="*/ 2707 w 1243052"/>
                <a:gd name="connsiteY4-100" fmla="*/ 0 h 8826679"/>
                <a:gd name="connsiteX0-101" fmla="*/ 2707 w 1243052"/>
                <a:gd name="connsiteY0-102" fmla="*/ 0 h 8826679"/>
                <a:gd name="connsiteX1-103" fmla="*/ 1243052 w 1243052"/>
                <a:gd name="connsiteY1-104" fmla="*/ 1116964 h 8826679"/>
                <a:gd name="connsiteX2-105" fmla="*/ 1228265 w 1243052"/>
                <a:gd name="connsiteY2-106" fmla="*/ 7460164 h 8826679"/>
                <a:gd name="connsiteX3-107" fmla="*/ 102 w 1243052"/>
                <a:gd name="connsiteY3-108" fmla="*/ 8826679 h 8826679"/>
                <a:gd name="connsiteX4-109" fmla="*/ 2707 w 1243052"/>
                <a:gd name="connsiteY4-110" fmla="*/ 0 h 88266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43052" h="8826679">
                  <a:moveTo>
                    <a:pt x="2707" y="0"/>
                  </a:moveTo>
                  <a:lnTo>
                    <a:pt x="1243052" y="1116964"/>
                  </a:lnTo>
                  <a:cubicBezTo>
                    <a:pt x="1240228" y="4514398"/>
                    <a:pt x="1231089" y="4062730"/>
                    <a:pt x="1228265" y="7460164"/>
                  </a:cubicBezTo>
                  <a:lnTo>
                    <a:pt x="102" y="8826679"/>
                  </a:lnTo>
                  <a:cubicBezTo>
                    <a:pt x="-697" y="5049759"/>
                    <a:pt x="3506" y="3776920"/>
                    <a:pt x="270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5"/>
            <p:cNvSpPr/>
            <p:nvPr/>
          </p:nvSpPr>
          <p:spPr>
            <a:xfrm rot="2877484">
              <a:off x="7406245" y="-3339711"/>
              <a:ext cx="1243052" cy="13615822"/>
            </a:xfrm>
            <a:custGeom>
              <a:avLst/>
              <a:gdLst>
                <a:gd name="connsiteX0" fmla="*/ 0 w 1248570"/>
                <a:gd name="connsiteY0" fmla="*/ 0 h 11864421"/>
                <a:gd name="connsiteX1" fmla="*/ 1248570 w 1248570"/>
                <a:gd name="connsiteY1" fmla="*/ 0 h 11864421"/>
                <a:gd name="connsiteX2" fmla="*/ 1248570 w 1248570"/>
                <a:gd name="connsiteY2" fmla="*/ 11864421 h 11864421"/>
                <a:gd name="connsiteX3" fmla="*/ 0 w 1248570"/>
                <a:gd name="connsiteY3" fmla="*/ 11864421 h 11864421"/>
                <a:gd name="connsiteX4" fmla="*/ 0 w 1248570"/>
                <a:gd name="connsiteY4" fmla="*/ 0 h 11864421"/>
                <a:gd name="connsiteX0-1" fmla="*/ 0 w 1257043"/>
                <a:gd name="connsiteY0-2" fmla="*/ 0 h 11864421"/>
                <a:gd name="connsiteX1-3" fmla="*/ 1257043 w 1257043"/>
                <a:gd name="connsiteY1-4" fmla="*/ 1672118 h 11864421"/>
                <a:gd name="connsiteX2-5" fmla="*/ 1248570 w 1257043"/>
                <a:gd name="connsiteY2-6" fmla="*/ 11864421 h 11864421"/>
                <a:gd name="connsiteX3-7" fmla="*/ 0 w 1257043"/>
                <a:gd name="connsiteY3-8" fmla="*/ 11864421 h 11864421"/>
                <a:gd name="connsiteX4-9" fmla="*/ 0 w 1257043"/>
                <a:gd name="connsiteY4-10" fmla="*/ 0 h 11864421"/>
                <a:gd name="connsiteX0-11" fmla="*/ 0 w 1259441"/>
                <a:gd name="connsiteY0-12" fmla="*/ 0 h 11330759"/>
                <a:gd name="connsiteX1-13" fmla="*/ 1259441 w 1259441"/>
                <a:gd name="connsiteY1-14" fmla="*/ 1138456 h 11330759"/>
                <a:gd name="connsiteX2-15" fmla="*/ 1250968 w 1259441"/>
                <a:gd name="connsiteY2-16" fmla="*/ 11330759 h 11330759"/>
                <a:gd name="connsiteX3-17" fmla="*/ 2398 w 1259441"/>
                <a:gd name="connsiteY3-18" fmla="*/ 11330759 h 11330759"/>
                <a:gd name="connsiteX4-19" fmla="*/ 0 w 1259441"/>
                <a:gd name="connsiteY4-20" fmla="*/ 0 h 11330759"/>
                <a:gd name="connsiteX0-21" fmla="*/ 0 w 1256688"/>
                <a:gd name="connsiteY0-22" fmla="*/ 0 h 11330759"/>
                <a:gd name="connsiteX1-23" fmla="*/ 1256688 w 1256688"/>
                <a:gd name="connsiteY1-24" fmla="*/ 1302707 h 11330759"/>
                <a:gd name="connsiteX2-25" fmla="*/ 1250968 w 1256688"/>
                <a:gd name="connsiteY2-26" fmla="*/ 11330759 h 11330759"/>
                <a:gd name="connsiteX3-27" fmla="*/ 2398 w 1256688"/>
                <a:gd name="connsiteY3-28" fmla="*/ 11330759 h 11330759"/>
                <a:gd name="connsiteX4-29" fmla="*/ 0 w 1256688"/>
                <a:gd name="connsiteY4-30" fmla="*/ 0 h 11330759"/>
                <a:gd name="connsiteX0-31" fmla="*/ 0 w 1251806"/>
                <a:gd name="connsiteY0-32" fmla="*/ 0 h 11330759"/>
                <a:gd name="connsiteX1-33" fmla="*/ 1251168 w 1251806"/>
                <a:gd name="connsiteY1-34" fmla="*/ 1152373 h 11330759"/>
                <a:gd name="connsiteX2-35" fmla="*/ 1250968 w 1251806"/>
                <a:gd name="connsiteY2-36" fmla="*/ 11330759 h 11330759"/>
                <a:gd name="connsiteX3-37" fmla="*/ 2398 w 1251806"/>
                <a:gd name="connsiteY3-38" fmla="*/ 11330759 h 11330759"/>
                <a:gd name="connsiteX4-39" fmla="*/ 0 w 1251806"/>
                <a:gd name="connsiteY4-40" fmla="*/ 0 h 11330759"/>
                <a:gd name="connsiteX0-41" fmla="*/ 0 w 1251806"/>
                <a:gd name="connsiteY0-42" fmla="*/ 0 h 11330759"/>
                <a:gd name="connsiteX1-43" fmla="*/ 1251168 w 1251806"/>
                <a:gd name="connsiteY1-44" fmla="*/ 1152373 h 11330759"/>
                <a:gd name="connsiteX2-45" fmla="*/ 1250968 w 1251806"/>
                <a:gd name="connsiteY2-46" fmla="*/ 11330759 h 11330759"/>
                <a:gd name="connsiteX3-47" fmla="*/ 2398 w 1251806"/>
                <a:gd name="connsiteY3-48" fmla="*/ 11330759 h 11330759"/>
                <a:gd name="connsiteX4-49" fmla="*/ 0 w 1251806"/>
                <a:gd name="connsiteY4-50" fmla="*/ 0 h 11330759"/>
                <a:gd name="connsiteX0-51" fmla="*/ 0 w 1251383"/>
                <a:gd name="connsiteY0-52" fmla="*/ 0 h 11279076"/>
                <a:gd name="connsiteX1-53" fmla="*/ 1250745 w 1251383"/>
                <a:gd name="connsiteY1-54" fmla="*/ 1100690 h 11279076"/>
                <a:gd name="connsiteX2-55" fmla="*/ 1250545 w 1251383"/>
                <a:gd name="connsiteY2-56" fmla="*/ 11279076 h 11279076"/>
                <a:gd name="connsiteX3-57" fmla="*/ 1975 w 1251383"/>
                <a:gd name="connsiteY3-58" fmla="*/ 11279076 h 11279076"/>
                <a:gd name="connsiteX4-59" fmla="*/ 0 w 1251383"/>
                <a:gd name="connsiteY4-60" fmla="*/ 0 h 11279076"/>
                <a:gd name="connsiteX0-61" fmla="*/ 8471 w 1249454"/>
                <a:gd name="connsiteY0-62" fmla="*/ 0 h 11295350"/>
                <a:gd name="connsiteX1-63" fmla="*/ 1248816 w 1249454"/>
                <a:gd name="connsiteY1-64" fmla="*/ 1116964 h 11295350"/>
                <a:gd name="connsiteX2-65" fmla="*/ 1248616 w 1249454"/>
                <a:gd name="connsiteY2-66" fmla="*/ 11295350 h 11295350"/>
                <a:gd name="connsiteX3-67" fmla="*/ 46 w 1249454"/>
                <a:gd name="connsiteY3-68" fmla="*/ 11295350 h 11295350"/>
                <a:gd name="connsiteX4-69" fmla="*/ 8471 w 1249454"/>
                <a:gd name="connsiteY4-70" fmla="*/ 0 h 11295350"/>
                <a:gd name="connsiteX0-71" fmla="*/ 4451 w 1245434"/>
                <a:gd name="connsiteY0-72" fmla="*/ 0 h 11295350"/>
                <a:gd name="connsiteX1-73" fmla="*/ 1244796 w 1245434"/>
                <a:gd name="connsiteY1-74" fmla="*/ 1116964 h 11295350"/>
                <a:gd name="connsiteX2-75" fmla="*/ 1244596 w 1245434"/>
                <a:gd name="connsiteY2-76" fmla="*/ 11295350 h 11295350"/>
                <a:gd name="connsiteX3-77" fmla="*/ 74 w 1245434"/>
                <a:gd name="connsiteY3-78" fmla="*/ 8705376 h 11295350"/>
                <a:gd name="connsiteX4-79" fmla="*/ 4451 w 1245434"/>
                <a:gd name="connsiteY4-80" fmla="*/ 0 h 11295350"/>
                <a:gd name="connsiteX0-81" fmla="*/ 4451 w 1244796"/>
                <a:gd name="connsiteY0-82" fmla="*/ 0 h 8705376"/>
                <a:gd name="connsiteX1-83" fmla="*/ 1244796 w 1244796"/>
                <a:gd name="connsiteY1-84" fmla="*/ 1116964 h 8705376"/>
                <a:gd name="connsiteX2-85" fmla="*/ 1237627 w 1244796"/>
                <a:gd name="connsiteY2-86" fmla="*/ 7390081 h 8705376"/>
                <a:gd name="connsiteX3-87" fmla="*/ 74 w 1244796"/>
                <a:gd name="connsiteY3-88" fmla="*/ 8705376 h 8705376"/>
                <a:gd name="connsiteX4-89" fmla="*/ 4451 w 1244796"/>
                <a:gd name="connsiteY4-90" fmla="*/ 0 h 8705376"/>
                <a:gd name="connsiteX0-91" fmla="*/ 2707 w 1243052"/>
                <a:gd name="connsiteY0-92" fmla="*/ 0 h 8826679"/>
                <a:gd name="connsiteX1-93" fmla="*/ 1243052 w 1243052"/>
                <a:gd name="connsiteY1-94" fmla="*/ 1116964 h 8826679"/>
                <a:gd name="connsiteX2-95" fmla="*/ 1235883 w 1243052"/>
                <a:gd name="connsiteY2-96" fmla="*/ 7390081 h 8826679"/>
                <a:gd name="connsiteX3-97" fmla="*/ 102 w 1243052"/>
                <a:gd name="connsiteY3-98" fmla="*/ 8826679 h 8826679"/>
                <a:gd name="connsiteX4-99" fmla="*/ 2707 w 1243052"/>
                <a:gd name="connsiteY4-100" fmla="*/ 0 h 8826679"/>
                <a:gd name="connsiteX0-101" fmla="*/ 2707 w 1243052"/>
                <a:gd name="connsiteY0-102" fmla="*/ 0 h 8826679"/>
                <a:gd name="connsiteX1-103" fmla="*/ 1243052 w 1243052"/>
                <a:gd name="connsiteY1-104" fmla="*/ 1116964 h 8826679"/>
                <a:gd name="connsiteX2-105" fmla="*/ 1228265 w 1243052"/>
                <a:gd name="connsiteY2-106" fmla="*/ 7460164 h 8826679"/>
                <a:gd name="connsiteX3-107" fmla="*/ 102 w 1243052"/>
                <a:gd name="connsiteY3-108" fmla="*/ 8826679 h 8826679"/>
                <a:gd name="connsiteX4-109" fmla="*/ 2707 w 1243052"/>
                <a:gd name="connsiteY4-110" fmla="*/ 0 h 88266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43052" h="8826679">
                  <a:moveTo>
                    <a:pt x="2707" y="0"/>
                  </a:moveTo>
                  <a:lnTo>
                    <a:pt x="1243052" y="1116964"/>
                  </a:lnTo>
                  <a:cubicBezTo>
                    <a:pt x="1240228" y="4514398"/>
                    <a:pt x="1231089" y="4062730"/>
                    <a:pt x="1228265" y="7460164"/>
                  </a:cubicBezTo>
                  <a:lnTo>
                    <a:pt x="102" y="8826679"/>
                  </a:lnTo>
                  <a:cubicBezTo>
                    <a:pt x="-697" y="5049759"/>
                    <a:pt x="3506" y="3776920"/>
                    <a:pt x="270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71825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905250"/>
            <a:ext cx="121920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Oval 20"/>
          <p:cNvSpPr/>
          <p:nvPr/>
        </p:nvSpPr>
        <p:spPr>
          <a:xfrm>
            <a:off x="2181521" y="3706811"/>
            <a:ext cx="625475" cy="625475"/>
          </a:xfrm>
          <a:prstGeom prst="ellipse">
            <a:avLst/>
          </a:prstGeom>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TextBox 28"/>
          <p:cNvSpPr txBox="1"/>
          <p:nvPr/>
        </p:nvSpPr>
        <p:spPr>
          <a:xfrm>
            <a:off x="132636" y="3213253"/>
            <a:ext cx="1933670"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GB" b="0" i="0" u="none" strike="noStrike" kern="1200" cap="none" spc="0" normalizeH="0" baseline="0" noProof="0" dirty="0" smtClean="0">
                <a:ln>
                  <a:noFill/>
                </a:ln>
                <a:effectLst/>
                <a:uLnTx/>
                <a:uFillTx/>
                <a:ea typeface="Noto Sans" panose="020B0502040504020204" pitchFamily="34"/>
                <a:cs typeface="Noto Sans" panose="020B0502040504020204" pitchFamily="34"/>
              </a:rPr>
              <a:t>Simple &amp; Quick</a:t>
            </a:r>
            <a:endParaRPr kumimoji="0" lang="en-GB" b="0" i="0" u="none" strike="noStrike" kern="1200" cap="none" spc="0" normalizeH="0" baseline="0" noProof="0" dirty="0">
              <a:ln>
                <a:noFill/>
              </a:ln>
              <a:effectLst/>
              <a:uLnTx/>
              <a:uFillTx/>
              <a:ea typeface="Noto Sans" panose="020B0502040504020204" pitchFamily="34"/>
              <a:cs typeface="Noto Sans" panose="020B0502040504020204" pitchFamily="34"/>
            </a:endParaRPr>
          </a:p>
        </p:txBody>
      </p:sp>
      <p:sp>
        <p:nvSpPr>
          <p:cNvPr id="39" name="TextBox 38"/>
          <p:cNvSpPr txBox="1"/>
          <p:nvPr/>
        </p:nvSpPr>
        <p:spPr>
          <a:xfrm>
            <a:off x="2181520" y="3781021"/>
            <a:ext cx="625476"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ru-RU" sz="2500" b="1" i="0" u="none" strike="noStrike" kern="1200" cap="none" spc="0" normalizeH="0" baseline="0" noProof="0" dirty="0">
                <a:ln>
                  <a:noFill/>
                </a:ln>
                <a:solidFill>
                  <a:srgbClr val="FFFFFF"/>
                </a:solidFill>
                <a:effectLst/>
                <a:uLnTx/>
                <a:uFillTx/>
              </a:rPr>
              <a:t>01</a:t>
            </a:r>
            <a:endParaRPr kumimoji="0" lang="en-GB" sz="2500" b="1" i="0" u="none" strike="noStrike" kern="1200" cap="none" spc="0" normalizeH="0" baseline="0" noProof="0" dirty="0">
              <a:ln>
                <a:noFill/>
              </a:ln>
              <a:solidFill>
                <a:srgbClr val="FFFFFF"/>
              </a:solidFill>
              <a:effectLst/>
              <a:uLnTx/>
              <a:uFillTx/>
              <a:ea typeface="Noto Sans" panose="020B0502040504020204" pitchFamily="34"/>
              <a:cs typeface="Noto Sans" panose="020B0502040504020204" pitchFamily="34"/>
            </a:endParaRPr>
          </a:p>
        </p:txBody>
      </p:sp>
      <p:sp>
        <p:nvSpPr>
          <p:cNvPr id="74" name="TextBox 73"/>
          <p:cNvSpPr txBox="1"/>
          <p:nvPr/>
        </p:nvSpPr>
        <p:spPr>
          <a:xfrm>
            <a:off x="10196901" y="3213253"/>
            <a:ext cx="1901774"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GB" dirty="0" smtClean="0">
                <a:ea typeface="Noto Sans" panose="020B0502040504020204" pitchFamily="34"/>
                <a:cs typeface="Noto Sans" panose="020B0502040504020204" pitchFamily="34"/>
              </a:rPr>
              <a:t>Complex</a:t>
            </a:r>
            <a:r>
              <a:rPr kumimoji="0" lang="en-GB" b="0" i="0" u="none" strike="noStrike" kern="1200" cap="none" spc="0" normalizeH="0" baseline="0" noProof="0" dirty="0" smtClean="0">
                <a:ln>
                  <a:noFill/>
                </a:ln>
                <a:effectLst/>
                <a:uLnTx/>
                <a:uFillTx/>
                <a:ea typeface="Noto Sans" panose="020B0502040504020204" pitchFamily="34"/>
                <a:cs typeface="Noto Sans" panose="020B0502040504020204" pitchFamily="34"/>
              </a:rPr>
              <a:t> &amp; Slower</a:t>
            </a:r>
            <a:endParaRPr kumimoji="0" lang="en-GB" b="0" i="0" u="none" strike="noStrike" kern="1200" cap="none" spc="0" normalizeH="0" baseline="0" noProof="0" dirty="0">
              <a:ln>
                <a:noFill/>
              </a:ln>
              <a:effectLst/>
              <a:uLnTx/>
              <a:uFillTx/>
              <a:ea typeface="Noto Sans" panose="020B0502040504020204" pitchFamily="34"/>
              <a:cs typeface="Noto Sans" panose="020B0502040504020204" pitchFamily="34"/>
            </a:endParaRPr>
          </a:p>
        </p:txBody>
      </p:sp>
      <p:sp>
        <p:nvSpPr>
          <p:cNvPr id="75" name="TextBox 74"/>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Modelling</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76" name="TextBox 75"/>
          <p:cNvSpPr txBox="1"/>
          <p:nvPr/>
        </p:nvSpPr>
        <p:spPr>
          <a:xfrm>
            <a:off x="910058" y="224595"/>
            <a:ext cx="10259980" cy="861774"/>
          </a:xfrm>
          <a:prstGeom prst="rect">
            <a:avLst/>
          </a:prstGeom>
          <a:noFill/>
        </p:spPr>
        <p:txBody>
          <a:bodyPr wrap="square" rtlCol="0">
            <a:spAutoFit/>
          </a:bodyPr>
          <a:lstStyle/>
          <a:p>
            <a:pPr lvl="0" algn="ctr">
              <a:defRPr/>
            </a:pPr>
            <a:r>
              <a:rPr lang="en-GB" sz="5000" b="1" noProof="0" dirty="0" smtClean="0">
                <a:latin typeface="Noto Sans" panose="020B0502040504020204" pitchFamily="34"/>
                <a:ea typeface="Noto Sans" panose="020B0502040504020204" pitchFamily="34"/>
                <a:cs typeface="Noto Sans" panose="020B0502040504020204" pitchFamily="34"/>
              </a:rPr>
              <a:t>Algorithms</a:t>
            </a:r>
            <a:endParaRPr kumimoji="0" lang="en-GB"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3" name="TextBox 2"/>
          <p:cNvSpPr txBox="1"/>
          <p:nvPr/>
        </p:nvSpPr>
        <p:spPr>
          <a:xfrm>
            <a:off x="1928664" y="2368486"/>
            <a:ext cx="1235033" cy="646331"/>
          </a:xfrm>
          <a:prstGeom prst="rect">
            <a:avLst/>
          </a:prstGeom>
          <a:noFill/>
        </p:spPr>
        <p:txBody>
          <a:bodyPr wrap="square" rtlCol="0">
            <a:spAutoFit/>
          </a:bodyPr>
          <a:lstStyle/>
          <a:p>
            <a:r>
              <a:rPr lang="en-US" b="1" dirty="0" smtClean="0"/>
              <a:t>Logistic Regression</a:t>
            </a:r>
            <a:endParaRPr lang="en-US" b="1" dirty="0"/>
          </a:p>
        </p:txBody>
      </p:sp>
      <p:sp>
        <p:nvSpPr>
          <p:cNvPr id="10" name="Oval 9"/>
          <p:cNvSpPr/>
          <p:nvPr/>
        </p:nvSpPr>
        <p:spPr>
          <a:xfrm>
            <a:off x="4222624" y="3706811"/>
            <a:ext cx="625475" cy="625475"/>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500" b="1" i="0" u="none" strike="noStrike" kern="1200" cap="none" spc="0" normalizeH="0" baseline="0" noProof="0" dirty="0">
              <a:ln>
                <a:noFill/>
              </a:ln>
              <a:solidFill>
                <a:srgbClr val="FFFFFF"/>
              </a:solidFill>
              <a:effectLst/>
              <a:uLnTx/>
              <a:uFillTx/>
              <a:ea typeface="+mn-ea"/>
              <a:cs typeface="+mn-cs"/>
            </a:endParaRPr>
          </a:p>
        </p:txBody>
      </p:sp>
      <p:sp>
        <p:nvSpPr>
          <p:cNvPr id="11" name="TextBox 10"/>
          <p:cNvSpPr txBox="1"/>
          <p:nvPr/>
        </p:nvSpPr>
        <p:spPr>
          <a:xfrm>
            <a:off x="4222623" y="3781021"/>
            <a:ext cx="625476"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ru-RU" sz="2500" b="1" i="0" u="none" strike="noStrike" kern="1200" cap="none" spc="0" normalizeH="0" baseline="0" noProof="0" dirty="0" smtClean="0">
                <a:ln>
                  <a:noFill/>
                </a:ln>
                <a:solidFill>
                  <a:srgbClr val="FFFFFF"/>
                </a:solidFill>
                <a:effectLst/>
                <a:uLnTx/>
                <a:uFillTx/>
              </a:rPr>
              <a:t>0</a:t>
            </a:r>
            <a:r>
              <a:rPr kumimoji="0" lang="en-US" sz="2500" b="1" i="0" u="none" strike="noStrike" kern="1200" cap="none" spc="0" normalizeH="0" baseline="0" noProof="0" dirty="0" smtClean="0">
                <a:ln>
                  <a:noFill/>
                </a:ln>
                <a:solidFill>
                  <a:srgbClr val="FFFFFF"/>
                </a:solidFill>
                <a:effectLst/>
                <a:uLnTx/>
                <a:uFillTx/>
              </a:rPr>
              <a:t>2</a:t>
            </a:r>
            <a:endParaRPr kumimoji="0" lang="en-GB" sz="2500" b="1" i="0" u="none" strike="noStrike" kern="1200" cap="none" spc="0" normalizeH="0" baseline="0" noProof="0" dirty="0">
              <a:ln>
                <a:noFill/>
              </a:ln>
              <a:solidFill>
                <a:srgbClr val="FFFFFF"/>
              </a:solidFill>
              <a:effectLst/>
              <a:uLnTx/>
              <a:uFillTx/>
              <a:ea typeface="Noto Sans" panose="020B0502040504020204" pitchFamily="34"/>
              <a:cs typeface="Noto Sans" panose="020B0502040504020204" pitchFamily="34"/>
            </a:endParaRPr>
          </a:p>
        </p:txBody>
      </p:sp>
      <p:sp>
        <p:nvSpPr>
          <p:cNvPr id="12" name="TextBox 11"/>
          <p:cNvSpPr txBox="1"/>
          <p:nvPr/>
        </p:nvSpPr>
        <p:spPr>
          <a:xfrm>
            <a:off x="3985630" y="2358921"/>
            <a:ext cx="1151383" cy="923330"/>
          </a:xfrm>
          <a:prstGeom prst="rect">
            <a:avLst/>
          </a:prstGeom>
          <a:noFill/>
        </p:spPr>
        <p:txBody>
          <a:bodyPr wrap="square" rtlCol="0">
            <a:spAutoFit/>
          </a:bodyPr>
          <a:lstStyle/>
          <a:p>
            <a:r>
              <a:rPr lang="en-US" b="1" dirty="0" smtClean="0"/>
              <a:t>K-Nearest Neighbor Classifier</a:t>
            </a:r>
            <a:endParaRPr lang="en-US" b="1" dirty="0"/>
          </a:p>
        </p:txBody>
      </p:sp>
      <p:sp>
        <p:nvSpPr>
          <p:cNvPr id="13" name="Oval 12"/>
          <p:cNvSpPr/>
          <p:nvPr/>
        </p:nvSpPr>
        <p:spPr>
          <a:xfrm>
            <a:off x="6263727" y="3706810"/>
            <a:ext cx="625475" cy="625475"/>
          </a:xfrm>
          <a:prstGeom prst="ellipse">
            <a:avLst/>
          </a:prstGeom>
          <a:solidFill>
            <a:schemeClr val="accent4"/>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TextBox 13"/>
          <p:cNvSpPr txBox="1"/>
          <p:nvPr/>
        </p:nvSpPr>
        <p:spPr>
          <a:xfrm>
            <a:off x="6263726" y="3781020"/>
            <a:ext cx="625476"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ru-RU" sz="2500" b="1" i="0" u="none" strike="noStrike" kern="1200" cap="none" spc="0" normalizeH="0" baseline="0" noProof="0" dirty="0" smtClean="0">
                <a:ln>
                  <a:noFill/>
                </a:ln>
                <a:solidFill>
                  <a:srgbClr val="FFFFFF"/>
                </a:solidFill>
                <a:effectLst/>
                <a:uLnTx/>
                <a:uFillTx/>
              </a:rPr>
              <a:t>0</a:t>
            </a:r>
            <a:r>
              <a:rPr lang="en-US" sz="2500" b="1" dirty="0">
                <a:solidFill>
                  <a:srgbClr val="FFFFFF"/>
                </a:solidFill>
              </a:rPr>
              <a:t>3</a:t>
            </a:r>
            <a:endParaRPr kumimoji="0" lang="en-GB" sz="2500" b="1" i="0" u="none" strike="noStrike" kern="1200" cap="none" spc="0" normalizeH="0" baseline="0" noProof="0" dirty="0">
              <a:ln>
                <a:noFill/>
              </a:ln>
              <a:solidFill>
                <a:srgbClr val="FFFFFF"/>
              </a:solidFill>
              <a:effectLst/>
              <a:uLnTx/>
              <a:uFillTx/>
              <a:ea typeface="Noto Sans" panose="020B0502040504020204" pitchFamily="34"/>
              <a:cs typeface="Noto Sans" panose="020B0502040504020204" pitchFamily="34"/>
            </a:endParaRPr>
          </a:p>
        </p:txBody>
      </p:sp>
      <p:sp>
        <p:nvSpPr>
          <p:cNvPr id="15" name="TextBox 14"/>
          <p:cNvSpPr txBox="1"/>
          <p:nvPr/>
        </p:nvSpPr>
        <p:spPr>
          <a:xfrm>
            <a:off x="6096000" y="2369424"/>
            <a:ext cx="1071245" cy="923330"/>
          </a:xfrm>
          <a:prstGeom prst="rect">
            <a:avLst/>
          </a:prstGeom>
          <a:noFill/>
        </p:spPr>
        <p:txBody>
          <a:bodyPr wrap="square" rtlCol="0">
            <a:spAutoFit/>
          </a:bodyPr>
          <a:lstStyle/>
          <a:p>
            <a:r>
              <a:rPr lang="en-US" b="1" dirty="0" smtClean="0"/>
              <a:t>Random Forest Classifier</a:t>
            </a:r>
            <a:endParaRPr lang="en-US" b="1" dirty="0"/>
          </a:p>
        </p:txBody>
      </p:sp>
      <p:sp>
        <p:nvSpPr>
          <p:cNvPr id="17" name="Oval 16"/>
          <p:cNvSpPr/>
          <p:nvPr/>
        </p:nvSpPr>
        <p:spPr>
          <a:xfrm>
            <a:off x="8304830" y="3706809"/>
            <a:ext cx="625475" cy="625475"/>
          </a:xfrm>
          <a:prstGeom prst="ellipse">
            <a:avLst/>
          </a:prstGeom>
          <a:solidFill>
            <a:schemeClr val="accent5"/>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extBox 17"/>
          <p:cNvSpPr txBox="1"/>
          <p:nvPr/>
        </p:nvSpPr>
        <p:spPr>
          <a:xfrm>
            <a:off x="8093092" y="2368486"/>
            <a:ext cx="1048947" cy="646331"/>
          </a:xfrm>
          <a:prstGeom prst="rect">
            <a:avLst/>
          </a:prstGeom>
          <a:noFill/>
        </p:spPr>
        <p:txBody>
          <a:bodyPr wrap="square" rtlCol="0">
            <a:spAutoFit/>
          </a:bodyPr>
          <a:lstStyle/>
          <a:p>
            <a:r>
              <a:rPr lang="en-US" b="1" dirty="0" err="1" smtClean="0"/>
              <a:t>XGBoost</a:t>
            </a:r>
            <a:endParaRPr lang="en-US" b="1" dirty="0" smtClean="0"/>
          </a:p>
          <a:p>
            <a:r>
              <a:rPr lang="en-US" b="1" dirty="0" smtClean="0"/>
              <a:t>Classifier</a:t>
            </a:r>
            <a:endParaRPr lang="en-US" b="1" dirty="0"/>
          </a:p>
        </p:txBody>
      </p:sp>
      <p:sp>
        <p:nvSpPr>
          <p:cNvPr id="19" name="TextBox 18"/>
          <p:cNvSpPr txBox="1"/>
          <p:nvPr/>
        </p:nvSpPr>
        <p:spPr>
          <a:xfrm>
            <a:off x="8304828" y="3781019"/>
            <a:ext cx="625476"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ru-RU" sz="2500" b="1" i="0" u="none" strike="noStrike" kern="1200" cap="none" spc="0" normalizeH="0" baseline="0" noProof="0" dirty="0" smtClean="0">
                <a:ln>
                  <a:noFill/>
                </a:ln>
                <a:solidFill>
                  <a:srgbClr val="FFFFFF"/>
                </a:solidFill>
                <a:effectLst/>
                <a:uLnTx/>
                <a:uFillTx/>
              </a:rPr>
              <a:t>0</a:t>
            </a:r>
            <a:r>
              <a:rPr lang="en-US" sz="2500" b="1" noProof="0" dirty="0" smtClean="0">
                <a:solidFill>
                  <a:srgbClr val="FFFFFF"/>
                </a:solidFill>
              </a:rPr>
              <a:t>4</a:t>
            </a:r>
            <a:endParaRPr kumimoji="0" lang="en-GB" sz="2500" b="1" i="0" u="none" strike="noStrike" kern="1200" cap="none" spc="0" normalizeH="0" baseline="0" noProof="0" dirty="0">
              <a:ln>
                <a:noFill/>
              </a:ln>
              <a:solidFill>
                <a:srgbClr val="FFFFFF"/>
              </a:solidFill>
              <a:effectLst/>
              <a:uLnTx/>
              <a:uFillTx/>
              <a:ea typeface="Noto Sans" panose="020B0502040504020204" pitchFamily="34"/>
              <a:cs typeface="Noto Sans" panose="020B0502040504020204" pitchFamily="34"/>
            </a:endParaRPr>
          </a:p>
        </p:txBody>
      </p:sp>
      <p:sp>
        <p:nvSpPr>
          <p:cNvPr id="4" name="Right Arrow 3"/>
          <p:cNvSpPr/>
          <p:nvPr/>
        </p:nvSpPr>
        <p:spPr>
          <a:xfrm>
            <a:off x="10403579" y="2737818"/>
            <a:ext cx="1488418" cy="447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284031" y="1897256"/>
            <a:ext cx="1306286" cy="923330"/>
          </a:xfrm>
          <a:prstGeom prst="rect">
            <a:avLst/>
          </a:prstGeom>
          <a:noFill/>
        </p:spPr>
        <p:txBody>
          <a:bodyPr wrap="square" rtlCol="0">
            <a:spAutoFit/>
          </a:bodyPr>
          <a:lstStyle/>
          <a:p>
            <a:r>
              <a:rPr lang="en-US" b="1" dirty="0" smtClean="0"/>
              <a:t>Hyper Parameter Tuning</a:t>
            </a:r>
            <a:endParaRPr lang="en-US" b="1" dirty="0"/>
          </a:p>
        </p:txBody>
      </p:sp>
    </p:spTree>
    <p:extLst>
      <p:ext uri="{BB962C8B-B14F-4D97-AF65-F5344CB8AC3E}">
        <p14:creationId xmlns:p14="http://schemas.microsoft.com/office/powerpoint/2010/main" val="27038165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Modelling</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76" name="TextBox 75"/>
          <p:cNvSpPr txBox="1"/>
          <p:nvPr/>
        </p:nvSpPr>
        <p:spPr>
          <a:xfrm>
            <a:off x="910058" y="224595"/>
            <a:ext cx="10259980" cy="861774"/>
          </a:xfrm>
          <a:prstGeom prst="rect">
            <a:avLst/>
          </a:prstGeom>
          <a:noFill/>
        </p:spPr>
        <p:txBody>
          <a:bodyPr wrap="square" rtlCol="0">
            <a:spAutoFit/>
          </a:bodyPr>
          <a:lstStyle/>
          <a:p>
            <a:pPr lvl="0" algn="ctr">
              <a:defRPr/>
            </a:pPr>
            <a:r>
              <a:rPr lang="en-GB" sz="5000" b="1" noProof="0" dirty="0" smtClean="0">
                <a:latin typeface="Noto Sans" panose="020B0502040504020204" pitchFamily="34"/>
                <a:ea typeface="Noto Sans" panose="020B0502040504020204" pitchFamily="34"/>
                <a:cs typeface="Noto Sans" panose="020B0502040504020204" pitchFamily="34"/>
              </a:rPr>
              <a:t>Modelling Process</a:t>
            </a:r>
            <a:endParaRPr kumimoji="0" lang="en-GB"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7" name="Rounded Rectangle 6"/>
          <p:cNvSpPr/>
          <p:nvPr/>
        </p:nvSpPr>
        <p:spPr>
          <a:xfrm>
            <a:off x="543140" y="3159057"/>
            <a:ext cx="1116280" cy="546265"/>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23" name="Rounded Rectangle 22"/>
          <p:cNvSpPr/>
          <p:nvPr/>
        </p:nvSpPr>
        <p:spPr>
          <a:xfrm>
            <a:off x="1973862" y="3159057"/>
            <a:ext cx="1116280" cy="546265"/>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Outlier Handling</a:t>
            </a:r>
            <a:endParaRPr lang="en-US" dirty="0">
              <a:solidFill>
                <a:schemeClr val="tx1"/>
              </a:solidFill>
            </a:endParaRPr>
          </a:p>
        </p:txBody>
      </p:sp>
      <p:sp>
        <p:nvSpPr>
          <p:cNvPr id="24" name="Rounded Rectangle 23"/>
          <p:cNvSpPr/>
          <p:nvPr/>
        </p:nvSpPr>
        <p:spPr>
          <a:xfrm>
            <a:off x="3404584" y="3159057"/>
            <a:ext cx="1291027" cy="546265"/>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Imputation</a:t>
            </a:r>
            <a:endParaRPr lang="en-US" dirty="0">
              <a:solidFill>
                <a:schemeClr val="tx1"/>
              </a:solidFill>
            </a:endParaRPr>
          </a:p>
        </p:txBody>
      </p:sp>
      <p:sp>
        <p:nvSpPr>
          <p:cNvPr id="25" name="Rounded Rectangle 24"/>
          <p:cNvSpPr/>
          <p:nvPr/>
        </p:nvSpPr>
        <p:spPr>
          <a:xfrm>
            <a:off x="4957077" y="2198722"/>
            <a:ext cx="1500736" cy="734403"/>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Standard </a:t>
            </a:r>
            <a:r>
              <a:rPr lang="en-US" dirty="0" err="1" smtClean="0">
                <a:solidFill>
                  <a:schemeClr val="tx1"/>
                </a:solidFill>
              </a:rPr>
              <a:t>Scaler</a:t>
            </a:r>
            <a:endParaRPr lang="en-US" dirty="0">
              <a:solidFill>
                <a:schemeClr val="tx1"/>
              </a:solidFill>
            </a:endParaRPr>
          </a:p>
        </p:txBody>
      </p:sp>
      <p:sp>
        <p:nvSpPr>
          <p:cNvPr id="26" name="Rounded Rectangle 25"/>
          <p:cNvSpPr/>
          <p:nvPr/>
        </p:nvSpPr>
        <p:spPr>
          <a:xfrm>
            <a:off x="7127642" y="3162785"/>
            <a:ext cx="1695575" cy="546265"/>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Undersampling</a:t>
            </a:r>
            <a:endParaRPr lang="en-US" dirty="0">
              <a:solidFill>
                <a:schemeClr val="tx1"/>
              </a:solidFill>
            </a:endParaRPr>
          </a:p>
        </p:txBody>
      </p:sp>
      <p:sp>
        <p:nvSpPr>
          <p:cNvPr id="27" name="Rounded Rectangle 26"/>
          <p:cNvSpPr/>
          <p:nvPr/>
        </p:nvSpPr>
        <p:spPr>
          <a:xfrm>
            <a:off x="4954311" y="3064989"/>
            <a:ext cx="1500737" cy="734403"/>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Min Max </a:t>
            </a:r>
            <a:r>
              <a:rPr lang="en-US" dirty="0" err="1" smtClean="0">
                <a:solidFill>
                  <a:schemeClr val="tx1"/>
                </a:solidFill>
              </a:rPr>
              <a:t>Scaler</a:t>
            </a:r>
            <a:endParaRPr lang="en-US" dirty="0">
              <a:solidFill>
                <a:schemeClr val="tx1"/>
              </a:solidFill>
            </a:endParaRPr>
          </a:p>
        </p:txBody>
      </p:sp>
      <p:sp>
        <p:nvSpPr>
          <p:cNvPr id="28" name="Rounded Rectangle 27"/>
          <p:cNvSpPr/>
          <p:nvPr/>
        </p:nvSpPr>
        <p:spPr>
          <a:xfrm>
            <a:off x="4954312" y="3931256"/>
            <a:ext cx="1500736" cy="734403"/>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Robust </a:t>
            </a:r>
            <a:r>
              <a:rPr lang="en-US" dirty="0" err="1" smtClean="0">
                <a:solidFill>
                  <a:schemeClr val="tx1"/>
                </a:solidFill>
              </a:rPr>
              <a:t>Scaler</a:t>
            </a:r>
            <a:endParaRPr lang="en-US" dirty="0">
              <a:solidFill>
                <a:schemeClr val="tx1"/>
              </a:solidFill>
            </a:endParaRPr>
          </a:p>
        </p:txBody>
      </p:sp>
      <p:sp>
        <p:nvSpPr>
          <p:cNvPr id="30" name="Rounded Rectangle 29"/>
          <p:cNvSpPr/>
          <p:nvPr/>
        </p:nvSpPr>
        <p:spPr>
          <a:xfrm>
            <a:off x="7408612" y="2293299"/>
            <a:ext cx="1116280" cy="546265"/>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SMOTE</a:t>
            </a:r>
            <a:endParaRPr lang="en-US" dirty="0">
              <a:solidFill>
                <a:schemeClr val="tx1"/>
              </a:solidFill>
            </a:endParaRPr>
          </a:p>
        </p:txBody>
      </p:sp>
      <p:sp>
        <p:nvSpPr>
          <p:cNvPr id="31" name="Rounded Rectangle 30"/>
          <p:cNvSpPr/>
          <p:nvPr/>
        </p:nvSpPr>
        <p:spPr>
          <a:xfrm>
            <a:off x="7137181" y="4020396"/>
            <a:ext cx="1695575" cy="546265"/>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Oversampling</a:t>
            </a:r>
            <a:endParaRPr lang="en-US" dirty="0">
              <a:solidFill>
                <a:schemeClr val="tx1"/>
              </a:solidFill>
            </a:endParaRPr>
          </a:p>
        </p:txBody>
      </p:sp>
      <p:sp>
        <p:nvSpPr>
          <p:cNvPr id="32" name="Rounded Rectangle 31"/>
          <p:cNvSpPr/>
          <p:nvPr/>
        </p:nvSpPr>
        <p:spPr>
          <a:xfrm>
            <a:off x="9601857" y="1272452"/>
            <a:ext cx="1544900" cy="546265"/>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Logistic Regression</a:t>
            </a:r>
            <a:endParaRPr lang="en-US" dirty="0">
              <a:solidFill>
                <a:schemeClr val="tx1"/>
              </a:solidFill>
            </a:endParaRPr>
          </a:p>
        </p:txBody>
      </p:sp>
      <p:sp>
        <p:nvSpPr>
          <p:cNvPr id="33" name="Rounded Rectangle 32"/>
          <p:cNvSpPr/>
          <p:nvPr/>
        </p:nvSpPr>
        <p:spPr>
          <a:xfrm>
            <a:off x="9762929" y="2266312"/>
            <a:ext cx="1222756" cy="915364"/>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 Nearest Neighbors Classifier</a:t>
            </a:r>
            <a:endParaRPr lang="en-US" dirty="0">
              <a:solidFill>
                <a:schemeClr val="tx1"/>
              </a:solidFill>
            </a:endParaRPr>
          </a:p>
        </p:txBody>
      </p:sp>
      <p:sp>
        <p:nvSpPr>
          <p:cNvPr id="34" name="Rounded Rectangle 33"/>
          <p:cNvSpPr/>
          <p:nvPr/>
        </p:nvSpPr>
        <p:spPr>
          <a:xfrm>
            <a:off x="9341069" y="3537305"/>
            <a:ext cx="2066475" cy="73069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Random Forest Classifier</a:t>
            </a:r>
            <a:endParaRPr lang="en-US" dirty="0">
              <a:solidFill>
                <a:schemeClr val="tx1"/>
              </a:solidFill>
            </a:endParaRPr>
          </a:p>
        </p:txBody>
      </p:sp>
      <p:sp>
        <p:nvSpPr>
          <p:cNvPr id="35" name="Rounded Rectangle 34"/>
          <p:cNvSpPr/>
          <p:nvPr/>
        </p:nvSpPr>
        <p:spPr>
          <a:xfrm>
            <a:off x="9341069" y="4623624"/>
            <a:ext cx="2066475" cy="73069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XGBoost</a:t>
            </a:r>
            <a:r>
              <a:rPr lang="en-US" dirty="0" smtClean="0">
                <a:solidFill>
                  <a:schemeClr val="tx1"/>
                </a:solidFill>
              </a:rPr>
              <a:t> Classifier</a:t>
            </a:r>
            <a:endParaRPr lang="en-US" dirty="0">
              <a:solidFill>
                <a:schemeClr val="tx1"/>
              </a:solidFill>
            </a:endParaRPr>
          </a:p>
        </p:txBody>
      </p:sp>
      <p:cxnSp>
        <p:nvCxnSpPr>
          <p:cNvPr id="9" name="Straight Arrow Connector 8"/>
          <p:cNvCxnSpPr>
            <a:stCxn id="7" idx="3"/>
            <a:endCxn id="23" idx="1"/>
          </p:cNvCxnSpPr>
          <p:nvPr/>
        </p:nvCxnSpPr>
        <p:spPr>
          <a:xfrm>
            <a:off x="1659420" y="3432190"/>
            <a:ext cx="3144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3" idx="3"/>
            <a:endCxn id="24" idx="1"/>
          </p:cNvCxnSpPr>
          <p:nvPr/>
        </p:nvCxnSpPr>
        <p:spPr>
          <a:xfrm>
            <a:off x="3090142" y="3432190"/>
            <a:ext cx="3144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4" idx="3"/>
            <a:endCxn id="25" idx="1"/>
          </p:cNvCxnSpPr>
          <p:nvPr/>
        </p:nvCxnSpPr>
        <p:spPr>
          <a:xfrm flipV="1">
            <a:off x="4695611" y="2565924"/>
            <a:ext cx="261466" cy="866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4" idx="3"/>
            <a:endCxn id="27" idx="1"/>
          </p:cNvCxnSpPr>
          <p:nvPr/>
        </p:nvCxnSpPr>
        <p:spPr>
          <a:xfrm>
            <a:off x="4695611" y="3432190"/>
            <a:ext cx="2587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4" idx="3"/>
            <a:endCxn id="28" idx="1"/>
          </p:cNvCxnSpPr>
          <p:nvPr/>
        </p:nvCxnSpPr>
        <p:spPr>
          <a:xfrm>
            <a:off x="4695611" y="3432190"/>
            <a:ext cx="258701" cy="866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5" idx="3"/>
            <a:endCxn id="30" idx="1"/>
          </p:cNvCxnSpPr>
          <p:nvPr/>
        </p:nvCxnSpPr>
        <p:spPr>
          <a:xfrm>
            <a:off x="6457813" y="2565924"/>
            <a:ext cx="950799" cy="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7" idx="3"/>
            <a:endCxn id="26" idx="1"/>
          </p:cNvCxnSpPr>
          <p:nvPr/>
        </p:nvCxnSpPr>
        <p:spPr>
          <a:xfrm>
            <a:off x="6455048" y="3432191"/>
            <a:ext cx="672594" cy="3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8" idx="3"/>
            <a:endCxn id="31" idx="1"/>
          </p:cNvCxnSpPr>
          <p:nvPr/>
        </p:nvCxnSpPr>
        <p:spPr>
          <a:xfrm flipV="1">
            <a:off x="6455048" y="4293529"/>
            <a:ext cx="682133" cy="4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5" idx="3"/>
            <a:endCxn id="26" idx="1"/>
          </p:cNvCxnSpPr>
          <p:nvPr/>
        </p:nvCxnSpPr>
        <p:spPr>
          <a:xfrm>
            <a:off x="6457813" y="2565924"/>
            <a:ext cx="669829" cy="869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5" idx="3"/>
            <a:endCxn id="31" idx="1"/>
          </p:cNvCxnSpPr>
          <p:nvPr/>
        </p:nvCxnSpPr>
        <p:spPr>
          <a:xfrm>
            <a:off x="6457813" y="2565924"/>
            <a:ext cx="679368" cy="1727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7" idx="3"/>
            <a:endCxn id="30" idx="1"/>
          </p:cNvCxnSpPr>
          <p:nvPr/>
        </p:nvCxnSpPr>
        <p:spPr>
          <a:xfrm flipV="1">
            <a:off x="6455048" y="2566432"/>
            <a:ext cx="953564" cy="865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7" idx="3"/>
            <a:endCxn id="31" idx="1"/>
          </p:cNvCxnSpPr>
          <p:nvPr/>
        </p:nvCxnSpPr>
        <p:spPr>
          <a:xfrm>
            <a:off x="6455048" y="3432191"/>
            <a:ext cx="682133" cy="861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8" idx="3"/>
            <a:endCxn id="26" idx="1"/>
          </p:cNvCxnSpPr>
          <p:nvPr/>
        </p:nvCxnSpPr>
        <p:spPr>
          <a:xfrm flipV="1">
            <a:off x="6455048" y="3435918"/>
            <a:ext cx="672594" cy="862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8" idx="3"/>
            <a:endCxn id="30" idx="1"/>
          </p:cNvCxnSpPr>
          <p:nvPr/>
        </p:nvCxnSpPr>
        <p:spPr>
          <a:xfrm flipV="1">
            <a:off x="6455048" y="2566432"/>
            <a:ext cx="953564" cy="1732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30" idx="3"/>
            <a:endCxn id="32" idx="1"/>
          </p:cNvCxnSpPr>
          <p:nvPr/>
        </p:nvCxnSpPr>
        <p:spPr>
          <a:xfrm flipV="1">
            <a:off x="8524892" y="1545585"/>
            <a:ext cx="1076965" cy="1020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0" idx="3"/>
            <a:endCxn id="33" idx="1"/>
          </p:cNvCxnSpPr>
          <p:nvPr/>
        </p:nvCxnSpPr>
        <p:spPr>
          <a:xfrm>
            <a:off x="8524892" y="2566432"/>
            <a:ext cx="1238037" cy="157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30" idx="3"/>
            <a:endCxn id="34" idx="1"/>
          </p:cNvCxnSpPr>
          <p:nvPr/>
        </p:nvCxnSpPr>
        <p:spPr>
          <a:xfrm>
            <a:off x="8524892" y="2566432"/>
            <a:ext cx="816177" cy="1336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30" idx="3"/>
            <a:endCxn id="35" idx="1"/>
          </p:cNvCxnSpPr>
          <p:nvPr/>
        </p:nvCxnSpPr>
        <p:spPr>
          <a:xfrm>
            <a:off x="8524892" y="2566432"/>
            <a:ext cx="816177" cy="2422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26" idx="3"/>
            <a:endCxn id="32" idx="1"/>
          </p:cNvCxnSpPr>
          <p:nvPr/>
        </p:nvCxnSpPr>
        <p:spPr>
          <a:xfrm flipV="1">
            <a:off x="8823217" y="1545585"/>
            <a:ext cx="778640" cy="1890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26" idx="3"/>
            <a:endCxn id="33" idx="1"/>
          </p:cNvCxnSpPr>
          <p:nvPr/>
        </p:nvCxnSpPr>
        <p:spPr>
          <a:xfrm flipV="1">
            <a:off x="8823217" y="2723994"/>
            <a:ext cx="939712" cy="71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26" idx="3"/>
            <a:endCxn id="34" idx="1"/>
          </p:cNvCxnSpPr>
          <p:nvPr/>
        </p:nvCxnSpPr>
        <p:spPr>
          <a:xfrm>
            <a:off x="8823217" y="3435918"/>
            <a:ext cx="517852" cy="46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26" idx="3"/>
            <a:endCxn id="35" idx="1"/>
          </p:cNvCxnSpPr>
          <p:nvPr/>
        </p:nvCxnSpPr>
        <p:spPr>
          <a:xfrm>
            <a:off x="8823217" y="3435918"/>
            <a:ext cx="517852" cy="1553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31" idx="3"/>
            <a:endCxn id="32" idx="1"/>
          </p:cNvCxnSpPr>
          <p:nvPr/>
        </p:nvCxnSpPr>
        <p:spPr>
          <a:xfrm flipV="1">
            <a:off x="8832756" y="1545585"/>
            <a:ext cx="769101" cy="2747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1" idx="3"/>
            <a:endCxn id="33" idx="1"/>
          </p:cNvCxnSpPr>
          <p:nvPr/>
        </p:nvCxnSpPr>
        <p:spPr>
          <a:xfrm flipV="1">
            <a:off x="8832756" y="2723994"/>
            <a:ext cx="930173" cy="1569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1" idx="3"/>
            <a:endCxn id="34" idx="1"/>
          </p:cNvCxnSpPr>
          <p:nvPr/>
        </p:nvCxnSpPr>
        <p:spPr>
          <a:xfrm flipV="1">
            <a:off x="8832756" y="3902650"/>
            <a:ext cx="508313" cy="390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1" idx="3"/>
            <a:endCxn id="35" idx="1"/>
          </p:cNvCxnSpPr>
          <p:nvPr/>
        </p:nvCxnSpPr>
        <p:spPr>
          <a:xfrm>
            <a:off x="8832756" y="4293529"/>
            <a:ext cx="508313" cy="695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42794" y="4427580"/>
            <a:ext cx="3850730" cy="1338828"/>
          </a:xfrm>
          <a:prstGeom prst="rect">
            <a:avLst/>
          </a:prstGeom>
          <a:noFill/>
        </p:spPr>
        <p:txBody>
          <a:bodyPr wrap="square" rtlCol="0">
            <a:spAutoFit/>
          </a:bodyPr>
          <a:lstStyle/>
          <a:p>
            <a:pPr>
              <a:lnSpc>
                <a:spcPct val="150000"/>
              </a:lnSpc>
            </a:pPr>
            <a:r>
              <a:rPr lang="en-US" dirty="0" smtClean="0"/>
              <a:t>Total </a:t>
            </a:r>
            <a:r>
              <a:rPr lang="en-US" dirty="0" err="1" smtClean="0"/>
              <a:t>terdapat</a:t>
            </a:r>
            <a:r>
              <a:rPr lang="en-US" dirty="0" smtClean="0"/>
              <a:t> </a:t>
            </a:r>
            <a:r>
              <a:rPr lang="en-US" b="1" dirty="0" smtClean="0"/>
              <a:t>36 model </a:t>
            </a:r>
            <a:r>
              <a:rPr lang="en-US" dirty="0" smtClean="0"/>
              <a:t>yang </a:t>
            </a:r>
            <a:r>
              <a:rPr lang="en-US" dirty="0" err="1" smtClean="0"/>
              <a:t>akan</a:t>
            </a:r>
            <a:r>
              <a:rPr lang="en-US" dirty="0" smtClean="0"/>
              <a:t> </a:t>
            </a:r>
            <a:r>
              <a:rPr lang="en-US" dirty="0" err="1" smtClean="0"/>
              <a:t>dibandingkan</a:t>
            </a:r>
            <a:r>
              <a:rPr lang="en-US" dirty="0" smtClean="0"/>
              <a:t>. </a:t>
            </a:r>
            <a:r>
              <a:rPr lang="en-US" dirty="0" err="1" smtClean="0"/>
              <a:t>Semua</a:t>
            </a:r>
            <a:r>
              <a:rPr lang="en-US" dirty="0" smtClean="0"/>
              <a:t> </a:t>
            </a:r>
            <a:r>
              <a:rPr lang="en-US" dirty="0" err="1" smtClean="0"/>
              <a:t>pemodelan</a:t>
            </a:r>
            <a:r>
              <a:rPr lang="en-US" dirty="0" smtClean="0"/>
              <a:t> </a:t>
            </a:r>
            <a:r>
              <a:rPr lang="en-US" dirty="0" err="1" smtClean="0"/>
              <a:t>ini</a:t>
            </a:r>
            <a:r>
              <a:rPr lang="en-US" dirty="0" smtClean="0"/>
              <a:t> </a:t>
            </a:r>
            <a:r>
              <a:rPr lang="en-US" dirty="0" err="1" smtClean="0"/>
              <a:t>menggunakan</a:t>
            </a:r>
            <a:r>
              <a:rPr lang="en-US" dirty="0" smtClean="0"/>
              <a:t> parameter default</a:t>
            </a:r>
            <a:endParaRPr lang="en-US" dirty="0"/>
          </a:p>
        </p:txBody>
      </p:sp>
    </p:spTree>
    <p:extLst>
      <p:ext uri="{BB962C8B-B14F-4D97-AF65-F5344CB8AC3E}">
        <p14:creationId xmlns:p14="http://schemas.microsoft.com/office/powerpoint/2010/main" val="5086148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Modelling</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76" name="TextBox 75"/>
          <p:cNvSpPr txBox="1"/>
          <p:nvPr/>
        </p:nvSpPr>
        <p:spPr>
          <a:xfrm>
            <a:off x="910058" y="224595"/>
            <a:ext cx="10259980" cy="861774"/>
          </a:xfrm>
          <a:prstGeom prst="rect">
            <a:avLst/>
          </a:prstGeom>
          <a:noFill/>
        </p:spPr>
        <p:txBody>
          <a:bodyPr wrap="square" rtlCol="0">
            <a:spAutoFit/>
          </a:bodyPr>
          <a:lstStyle/>
          <a:p>
            <a:pPr lvl="0" algn="ctr">
              <a:defRPr/>
            </a:pPr>
            <a:r>
              <a:rPr lang="en-GB" sz="5000" b="1" dirty="0" smtClean="0">
                <a:latin typeface="Noto Sans" panose="020B0502040504020204" pitchFamily="34"/>
                <a:ea typeface="Noto Sans" panose="020B0502040504020204" pitchFamily="34"/>
                <a:cs typeface="Noto Sans" panose="020B0502040504020204" pitchFamily="34"/>
              </a:rPr>
              <a:t> Model Validation</a:t>
            </a:r>
            <a:endParaRPr kumimoji="0" lang="en-GB"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2" name="TextBox 1"/>
          <p:cNvSpPr txBox="1"/>
          <p:nvPr/>
        </p:nvSpPr>
        <p:spPr>
          <a:xfrm>
            <a:off x="641268" y="1567543"/>
            <a:ext cx="10937174" cy="46628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smtClean="0"/>
              <a:t>Hal </a:t>
            </a:r>
            <a:r>
              <a:rPr lang="en-US" b="1" dirty="0" err="1" smtClean="0"/>
              <a:t>utama</a:t>
            </a:r>
            <a:r>
              <a:rPr lang="en-US" b="1" dirty="0" smtClean="0"/>
              <a:t> </a:t>
            </a:r>
            <a:r>
              <a:rPr lang="en-US" dirty="0" smtClean="0"/>
              <a:t>yang </a:t>
            </a:r>
            <a:r>
              <a:rPr lang="en-US" dirty="0" err="1" smtClean="0"/>
              <a:t>menjadi</a:t>
            </a:r>
            <a:r>
              <a:rPr lang="en-US" dirty="0" smtClean="0"/>
              <a:t> </a:t>
            </a:r>
            <a:r>
              <a:rPr lang="en-US" dirty="0" err="1" smtClean="0"/>
              <a:t>validasi</a:t>
            </a:r>
            <a:r>
              <a:rPr lang="en-US" dirty="0" smtClean="0"/>
              <a:t> model </a:t>
            </a:r>
            <a:r>
              <a:rPr lang="en-US" dirty="0" err="1" smtClean="0"/>
              <a:t>adalah</a:t>
            </a:r>
            <a:r>
              <a:rPr lang="en-US" dirty="0" smtClean="0"/>
              <a:t> </a:t>
            </a:r>
            <a:r>
              <a:rPr lang="en-US" dirty="0" err="1" smtClean="0"/>
              <a:t>nilai</a:t>
            </a:r>
            <a:r>
              <a:rPr lang="en-US" dirty="0" smtClean="0"/>
              <a:t> </a:t>
            </a:r>
            <a:r>
              <a:rPr lang="en-US" b="1" dirty="0" smtClean="0"/>
              <a:t>AUC ROC </a:t>
            </a:r>
            <a:r>
              <a:rPr lang="en-US" dirty="0" smtClean="0"/>
              <a:t>model </a:t>
            </a:r>
            <a:r>
              <a:rPr lang="en-US" b="1" dirty="0" err="1" smtClean="0"/>
              <a:t>diatas</a:t>
            </a:r>
            <a:r>
              <a:rPr lang="en-US" b="1" dirty="0" smtClean="0"/>
              <a:t> 0.84</a:t>
            </a:r>
          </a:p>
          <a:p>
            <a:pPr marL="285750" indent="-285750">
              <a:lnSpc>
                <a:spcPct val="150000"/>
              </a:lnSpc>
              <a:buFont typeface="Arial" panose="020B0604020202020204" pitchFamily="34" charset="0"/>
              <a:buChar char="•"/>
            </a:pPr>
            <a:r>
              <a:rPr lang="en-US" b="1" dirty="0" smtClean="0"/>
              <a:t>False Positive </a:t>
            </a:r>
            <a:r>
              <a:rPr lang="en-US" b="1" dirty="0" err="1" smtClean="0"/>
              <a:t>lebih</a:t>
            </a:r>
            <a:r>
              <a:rPr lang="en-US" b="1" dirty="0" smtClean="0"/>
              <a:t> </a:t>
            </a:r>
            <a:r>
              <a:rPr lang="en-US" b="1" dirty="0" err="1" smtClean="0"/>
              <a:t>ditolerir</a:t>
            </a:r>
            <a:r>
              <a:rPr lang="en-US" b="1" dirty="0" smtClean="0"/>
              <a:t> </a:t>
            </a:r>
            <a:r>
              <a:rPr lang="en-US" b="1" dirty="0" err="1" smtClean="0"/>
              <a:t>daripada</a:t>
            </a:r>
            <a:r>
              <a:rPr lang="en-US" b="1" dirty="0" smtClean="0"/>
              <a:t> False Negative</a:t>
            </a:r>
            <a:r>
              <a:rPr lang="en-US" dirty="0" smtClean="0"/>
              <a:t>, </a:t>
            </a:r>
            <a:r>
              <a:rPr lang="en-US" dirty="0" err="1" smtClean="0"/>
              <a:t>hal</a:t>
            </a:r>
            <a:r>
              <a:rPr lang="en-US" dirty="0" smtClean="0"/>
              <a:t> </a:t>
            </a:r>
            <a:r>
              <a:rPr lang="en-US" dirty="0" err="1" smtClean="0"/>
              <a:t>ini</a:t>
            </a:r>
            <a:r>
              <a:rPr lang="en-US" dirty="0" smtClean="0"/>
              <a:t> </a:t>
            </a:r>
            <a:r>
              <a:rPr lang="en-US" dirty="0" err="1" smtClean="0"/>
              <a:t>terdasari</a:t>
            </a:r>
            <a:r>
              <a:rPr lang="en-US" dirty="0" smtClean="0"/>
              <a:t> </a:t>
            </a:r>
            <a:r>
              <a:rPr lang="en-US" dirty="0" err="1" smtClean="0"/>
              <a:t>oleh</a:t>
            </a:r>
            <a:r>
              <a:rPr lang="en-US" dirty="0" smtClean="0"/>
              <a:t> </a:t>
            </a:r>
            <a:r>
              <a:rPr lang="en-US" i="1" dirty="0" smtClean="0"/>
              <a:t>business objective </a:t>
            </a:r>
            <a:r>
              <a:rPr lang="en-US" dirty="0" err="1" smtClean="0"/>
              <a:t>dimana</a:t>
            </a:r>
            <a:r>
              <a:rPr lang="en-US" dirty="0" smtClean="0"/>
              <a:t> customer yang </a:t>
            </a:r>
            <a:r>
              <a:rPr lang="en-US" dirty="0" err="1" smtClean="0"/>
              <a:t>mengalami</a:t>
            </a:r>
            <a:r>
              <a:rPr lang="en-US" dirty="0" smtClean="0"/>
              <a:t> default </a:t>
            </a:r>
            <a:r>
              <a:rPr lang="en-US" dirty="0" err="1" smtClean="0"/>
              <a:t>dan</a:t>
            </a:r>
            <a:r>
              <a:rPr lang="en-US" dirty="0" smtClean="0"/>
              <a:t> </a:t>
            </a:r>
            <a:r>
              <a:rPr lang="en-US" dirty="0" err="1" smtClean="0"/>
              <a:t>salah</a:t>
            </a:r>
            <a:r>
              <a:rPr lang="en-US" dirty="0" smtClean="0"/>
              <a:t> </a:t>
            </a:r>
            <a:r>
              <a:rPr lang="en-US" dirty="0" err="1" smtClean="0"/>
              <a:t>diprediksi</a:t>
            </a:r>
            <a:r>
              <a:rPr lang="en-US" dirty="0" smtClean="0"/>
              <a:t> </a:t>
            </a:r>
            <a:r>
              <a:rPr lang="en-US" dirty="0" err="1" smtClean="0"/>
              <a:t>oleh</a:t>
            </a:r>
            <a:r>
              <a:rPr lang="en-US" dirty="0" smtClean="0"/>
              <a:t> model (</a:t>
            </a:r>
            <a:r>
              <a:rPr lang="en-US" dirty="0" err="1" smtClean="0"/>
              <a:t>menjadi</a:t>
            </a:r>
            <a:r>
              <a:rPr lang="en-US" dirty="0" smtClean="0"/>
              <a:t> </a:t>
            </a:r>
            <a:r>
              <a:rPr lang="en-US" dirty="0" err="1" smtClean="0"/>
              <a:t>tidak</a:t>
            </a:r>
            <a:r>
              <a:rPr lang="en-US" dirty="0" smtClean="0"/>
              <a:t> default) </a:t>
            </a:r>
            <a:r>
              <a:rPr lang="en-US" dirty="0" err="1" smtClean="0"/>
              <a:t>akan</a:t>
            </a:r>
            <a:r>
              <a:rPr lang="en-US" dirty="0" smtClean="0"/>
              <a:t> </a:t>
            </a:r>
            <a:r>
              <a:rPr lang="en-US" dirty="0" err="1" smtClean="0"/>
              <a:t>menimbulkan</a:t>
            </a:r>
            <a:r>
              <a:rPr lang="en-US" dirty="0" smtClean="0"/>
              <a:t> </a:t>
            </a:r>
            <a:r>
              <a:rPr lang="en-US" dirty="0" err="1" smtClean="0"/>
              <a:t>kerugian</a:t>
            </a:r>
            <a:r>
              <a:rPr lang="en-US" dirty="0" smtClean="0"/>
              <a:t> </a:t>
            </a:r>
            <a:r>
              <a:rPr lang="en-US" dirty="0" err="1" smtClean="0"/>
              <a:t>bagi</a:t>
            </a:r>
            <a:r>
              <a:rPr lang="en-US" dirty="0" smtClean="0"/>
              <a:t> bank / </a:t>
            </a:r>
            <a:r>
              <a:rPr lang="en-US" dirty="0" err="1" smtClean="0"/>
              <a:t>pengguna</a:t>
            </a:r>
            <a:r>
              <a:rPr lang="en-US" dirty="0" smtClean="0"/>
              <a:t> model. </a:t>
            </a:r>
            <a:r>
              <a:rPr lang="en-US" dirty="0" err="1" smtClean="0"/>
              <a:t>Sementara</a:t>
            </a:r>
            <a:r>
              <a:rPr lang="en-US" dirty="0" smtClean="0"/>
              <a:t> </a:t>
            </a:r>
            <a:r>
              <a:rPr lang="en-US" dirty="0" err="1" smtClean="0"/>
              <a:t>kesalahan</a:t>
            </a:r>
            <a:r>
              <a:rPr lang="en-US" dirty="0" smtClean="0"/>
              <a:t> model </a:t>
            </a:r>
            <a:r>
              <a:rPr lang="en-US" dirty="0" err="1" smtClean="0"/>
              <a:t>dalam</a:t>
            </a:r>
            <a:r>
              <a:rPr lang="en-US" dirty="0" smtClean="0"/>
              <a:t> </a:t>
            </a:r>
            <a:r>
              <a:rPr lang="en-US" dirty="0" err="1" smtClean="0"/>
              <a:t>memprediksi</a:t>
            </a:r>
            <a:r>
              <a:rPr lang="en-US" dirty="0" smtClean="0"/>
              <a:t> customer yang default </a:t>
            </a:r>
            <a:r>
              <a:rPr lang="en-US" dirty="0" err="1" smtClean="0"/>
              <a:t>padahal</a:t>
            </a:r>
            <a:r>
              <a:rPr lang="en-US" dirty="0" smtClean="0"/>
              <a:t> </a:t>
            </a:r>
            <a:r>
              <a:rPr lang="en-US" dirty="0" err="1" smtClean="0"/>
              <a:t>tidak</a:t>
            </a:r>
            <a:r>
              <a:rPr lang="en-US" dirty="0" smtClean="0"/>
              <a:t>, </a:t>
            </a:r>
            <a:r>
              <a:rPr lang="en-US" dirty="0" err="1" smtClean="0"/>
              <a:t>lebih</a:t>
            </a:r>
            <a:r>
              <a:rPr lang="en-US" dirty="0" smtClean="0"/>
              <a:t> </a:t>
            </a:r>
            <a:r>
              <a:rPr lang="en-US" dirty="0" err="1" smtClean="0"/>
              <a:t>berakibat</a:t>
            </a:r>
            <a:r>
              <a:rPr lang="en-US" dirty="0" smtClean="0"/>
              <a:t> </a:t>
            </a:r>
            <a:r>
              <a:rPr lang="en-US" dirty="0" err="1" smtClean="0"/>
              <a:t>kepada</a:t>
            </a:r>
            <a:r>
              <a:rPr lang="en-US" dirty="0" smtClean="0"/>
              <a:t> </a:t>
            </a:r>
            <a:r>
              <a:rPr lang="en-US" dirty="0" err="1" smtClean="0"/>
              <a:t>berkurangnya</a:t>
            </a:r>
            <a:r>
              <a:rPr lang="en-US" dirty="0" smtClean="0"/>
              <a:t> </a:t>
            </a:r>
            <a:r>
              <a:rPr lang="en-US" dirty="0" err="1" smtClean="0"/>
              <a:t>keuntungan</a:t>
            </a:r>
            <a:r>
              <a:rPr lang="en-US" dirty="0" smtClean="0"/>
              <a:t> </a:t>
            </a:r>
            <a:r>
              <a:rPr lang="en-US" dirty="0" err="1" smtClean="0"/>
              <a:t>bukan</a:t>
            </a:r>
            <a:r>
              <a:rPr lang="en-US" dirty="0" smtClean="0"/>
              <a:t> </a:t>
            </a:r>
            <a:r>
              <a:rPr lang="en-US" dirty="0" err="1" smtClean="0"/>
              <a:t>kerugian</a:t>
            </a:r>
            <a:r>
              <a:rPr lang="en-US" dirty="0" smtClean="0"/>
              <a:t> </a:t>
            </a:r>
            <a:r>
              <a:rPr lang="en-US" dirty="0" err="1" smtClean="0"/>
              <a:t>bagi</a:t>
            </a:r>
            <a:r>
              <a:rPr lang="en-US" dirty="0" smtClean="0"/>
              <a:t> bank / </a:t>
            </a:r>
            <a:r>
              <a:rPr lang="en-US" dirty="0" err="1" smtClean="0"/>
              <a:t>pengguna</a:t>
            </a:r>
            <a:r>
              <a:rPr lang="en-US" dirty="0" smtClean="0"/>
              <a:t> model</a:t>
            </a:r>
          </a:p>
          <a:p>
            <a:pPr marL="285750" indent="-285750">
              <a:lnSpc>
                <a:spcPct val="150000"/>
              </a:lnSpc>
              <a:buFont typeface="Arial" panose="020B0604020202020204" pitchFamily="34" charset="0"/>
              <a:buChar char="•"/>
            </a:pPr>
            <a:r>
              <a:rPr lang="en-US" b="1" dirty="0" err="1" smtClean="0"/>
              <a:t>Selain</a:t>
            </a:r>
            <a:r>
              <a:rPr lang="en-US" b="1" dirty="0" smtClean="0"/>
              <a:t> </a:t>
            </a:r>
            <a:r>
              <a:rPr lang="en-US" b="1" dirty="0" err="1" smtClean="0"/>
              <a:t>nilai</a:t>
            </a:r>
            <a:r>
              <a:rPr lang="en-US" b="1" dirty="0" smtClean="0"/>
              <a:t> AUC ROC</a:t>
            </a:r>
            <a:r>
              <a:rPr lang="en-US" dirty="0" smtClean="0"/>
              <a:t>, </a:t>
            </a:r>
            <a:r>
              <a:rPr lang="en-US" b="1" dirty="0" err="1" smtClean="0"/>
              <a:t>hal</a:t>
            </a:r>
            <a:r>
              <a:rPr lang="en-US" b="1" dirty="0" smtClean="0"/>
              <a:t> </a:t>
            </a:r>
            <a:r>
              <a:rPr lang="en-US" b="1" dirty="0" err="1" smtClean="0"/>
              <a:t>kedua</a:t>
            </a:r>
            <a:r>
              <a:rPr lang="en-US" b="1" dirty="0" smtClean="0"/>
              <a:t> </a:t>
            </a:r>
            <a:r>
              <a:rPr lang="en-US" dirty="0" smtClean="0"/>
              <a:t>yang </a:t>
            </a:r>
            <a:r>
              <a:rPr lang="en-US" dirty="0" err="1" smtClean="0"/>
              <a:t>menjadi</a:t>
            </a:r>
            <a:r>
              <a:rPr lang="en-US" dirty="0" smtClean="0"/>
              <a:t> </a:t>
            </a:r>
            <a:r>
              <a:rPr lang="en-US" dirty="0" err="1" smtClean="0"/>
              <a:t>faktor</a:t>
            </a:r>
            <a:r>
              <a:rPr lang="en-US" dirty="0" smtClean="0"/>
              <a:t> </a:t>
            </a:r>
            <a:r>
              <a:rPr lang="en-US" dirty="0" err="1" smtClean="0"/>
              <a:t>pemilihan</a:t>
            </a:r>
            <a:r>
              <a:rPr lang="en-US" dirty="0" smtClean="0"/>
              <a:t> model </a:t>
            </a:r>
            <a:r>
              <a:rPr lang="en-US" dirty="0" err="1" smtClean="0"/>
              <a:t>terbaik</a:t>
            </a:r>
            <a:r>
              <a:rPr lang="en-US" dirty="0" smtClean="0"/>
              <a:t> </a:t>
            </a:r>
            <a:r>
              <a:rPr lang="en-US" dirty="0" err="1" smtClean="0"/>
              <a:t>adalah</a:t>
            </a:r>
            <a:r>
              <a:rPr lang="en-US" dirty="0" smtClean="0"/>
              <a:t> </a:t>
            </a:r>
            <a:r>
              <a:rPr lang="en-US" b="1" dirty="0" err="1" smtClean="0"/>
              <a:t>nilai</a:t>
            </a:r>
            <a:r>
              <a:rPr lang="en-US" b="1" dirty="0" smtClean="0"/>
              <a:t> precision </a:t>
            </a:r>
            <a:r>
              <a:rPr lang="en-US" dirty="0" smtClean="0"/>
              <a:t>(</a:t>
            </a:r>
            <a:r>
              <a:rPr lang="en-US" dirty="0" err="1" smtClean="0"/>
              <a:t>untuk</a:t>
            </a:r>
            <a:r>
              <a:rPr lang="en-US" dirty="0" smtClean="0"/>
              <a:t> customer yang </a:t>
            </a:r>
            <a:r>
              <a:rPr lang="en-US" dirty="0" err="1" smtClean="0"/>
              <a:t>mengalami</a:t>
            </a:r>
            <a:r>
              <a:rPr lang="en-US" dirty="0" smtClean="0"/>
              <a:t> default). </a:t>
            </a:r>
            <a:r>
              <a:rPr lang="en-US" dirty="0" err="1" smtClean="0"/>
              <a:t>Semakin</a:t>
            </a:r>
            <a:r>
              <a:rPr lang="en-US" dirty="0" smtClean="0"/>
              <a:t> </a:t>
            </a:r>
            <a:r>
              <a:rPr lang="en-US" dirty="0" err="1" smtClean="0"/>
              <a:t>tinggi</a:t>
            </a:r>
            <a:r>
              <a:rPr lang="en-US" dirty="0" smtClean="0"/>
              <a:t> </a:t>
            </a:r>
            <a:r>
              <a:rPr lang="en-US" dirty="0" err="1" smtClean="0"/>
              <a:t>nilainya</a:t>
            </a:r>
            <a:r>
              <a:rPr lang="en-US" dirty="0" smtClean="0"/>
              <a:t> </a:t>
            </a:r>
            <a:r>
              <a:rPr lang="en-US" dirty="0" err="1" smtClean="0"/>
              <a:t>maka</a:t>
            </a:r>
            <a:r>
              <a:rPr lang="en-US" dirty="0" smtClean="0"/>
              <a:t> </a:t>
            </a:r>
            <a:r>
              <a:rPr lang="en-US" dirty="0" err="1" smtClean="0"/>
              <a:t>akan</a:t>
            </a:r>
            <a:r>
              <a:rPr lang="en-US" dirty="0" smtClean="0"/>
              <a:t> </a:t>
            </a:r>
            <a:r>
              <a:rPr lang="en-US" dirty="0" err="1" smtClean="0"/>
              <a:t>didapat</a:t>
            </a:r>
            <a:r>
              <a:rPr lang="en-US" dirty="0" smtClean="0"/>
              <a:t> model yang </a:t>
            </a:r>
            <a:r>
              <a:rPr lang="en-US" dirty="0" err="1" smtClean="0"/>
              <a:t>dapat</a:t>
            </a:r>
            <a:r>
              <a:rPr lang="en-US" dirty="0" smtClean="0"/>
              <a:t> </a:t>
            </a:r>
            <a:r>
              <a:rPr lang="en-US" dirty="0" err="1" smtClean="0"/>
              <a:t>memperoleh</a:t>
            </a:r>
            <a:r>
              <a:rPr lang="en-US" dirty="0" smtClean="0"/>
              <a:t> </a:t>
            </a:r>
            <a:r>
              <a:rPr lang="en-US" dirty="0" err="1" smtClean="0"/>
              <a:t>nilai</a:t>
            </a:r>
            <a:r>
              <a:rPr lang="en-US" dirty="0" smtClean="0"/>
              <a:t> False Positive </a:t>
            </a:r>
            <a:r>
              <a:rPr lang="en-US" dirty="0" err="1" smtClean="0"/>
              <a:t>dan</a:t>
            </a:r>
            <a:r>
              <a:rPr lang="en-US" dirty="0" smtClean="0"/>
              <a:t> False Negative yang </a:t>
            </a:r>
            <a:r>
              <a:rPr lang="en-US" dirty="0" err="1" smtClean="0"/>
              <a:t>kecil</a:t>
            </a:r>
            <a:r>
              <a:rPr lang="en-US" dirty="0" smtClean="0"/>
              <a:t>. Hal </a:t>
            </a:r>
            <a:r>
              <a:rPr lang="en-US" dirty="0" err="1" smtClean="0"/>
              <a:t>ini</a:t>
            </a:r>
            <a:r>
              <a:rPr lang="en-US" dirty="0" smtClean="0"/>
              <a:t> </a:t>
            </a:r>
            <a:r>
              <a:rPr lang="en-US" dirty="0" err="1" smtClean="0"/>
              <a:t>akan</a:t>
            </a:r>
            <a:r>
              <a:rPr lang="en-US" dirty="0" smtClean="0"/>
              <a:t> </a:t>
            </a:r>
            <a:r>
              <a:rPr lang="en-US" dirty="0" err="1" smtClean="0"/>
              <a:t>berakibat</a:t>
            </a:r>
            <a:r>
              <a:rPr lang="en-US" dirty="0" smtClean="0"/>
              <a:t> </a:t>
            </a:r>
            <a:r>
              <a:rPr lang="en-US" dirty="0" err="1" smtClean="0"/>
              <a:t>pada</a:t>
            </a:r>
            <a:r>
              <a:rPr lang="en-US" dirty="0" smtClean="0"/>
              <a:t> </a:t>
            </a:r>
            <a:r>
              <a:rPr lang="en-US" dirty="0" err="1" smtClean="0"/>
              <a:t>mengecilnya</a:t>
            </a:r>
            <a:r>
              <a:rPr lang="en-US" dirty="0" smtClean="0"/>
              <a:t> </a:t>
            </a:r>
            <a:r>
              <a:rPr lang="en-US" dirty="0" err="1" smtClean="0"/>
              <a:t>kerugian</a:t>
            </a:r>
            <a:r>
              <a:rPr lang="en-US" dirty="0" smtClean="0"/>
              <a:t> bank / </a:t>
            </a:r>
            <a:r>
              <a:rPr lang="en-US" dirty="0" err="1" smtClean="0"/>
              <a:t>pengguna</a:t>
            </a:r>
            <a:r>
              <a:rPr lang="en-US" dirty="0" smtClean="0"/>
              <a:t> model </a:t>
            </a:r>
            <a:r>
              <a:rPr lang="en-US" dirty="0" err="1" smtClean="0"/>
              <a:t>karena</a:t>
            </a:r>
            <a:r>
              <a:rPr lang="en-US" dirty="0" smtClean="0"/>
              <a:t> </a:t>
            </a:r>
            <a:r>
              <a:rPr lang="en-US" dirty="0" err="1" smtClean="0"/>
              <a:t>salah</a:t>
            </a:r>
            <a:r>
              <a:rPr lang="en-US" dirty="0" smtClean="0"/>
              <a:t> </a:t>
            </a:r>
            <a:r>
              <a:rPr lang="en-US" dirty="0" err="1" smtClean="0"/>
              <a:t>prediksi</a:t>
            </a:r>
            <a:r>
              <a:rPr lang="en-US" dirty="0" smtClean="0"/>
              <a:t> customer yang </a:t>
            </a:r>
            <a:r>
              <a:rPr lang="en-US" dirty="0" err="1" smtClean="0"/>
              <a:t>tidak</a:t>
            </a:r>
            <a:r>
              <a:rPr lang="en-US" dirty="0" smtClean="0"/>
              <a:t> default (</a:t>
            </a:r>
            <a:r>
              <a:rPr lang="en-US" dirty="0" err="1" smtClean="0"/>
              <a:t>padahal</a:t>
            </a:r>
            <a:r>
              <a:rPr lang="en-US" dirty="0" smtClean="0"/>
              <a:t> default / False Negative) </a:t>
            </a:r>
            <a:r>
              <a:rPr lang="en-US" dirty="0" err="1" smtClean="0"/>
              <a:t>dan</a:t>
            </a:r>
            <a:r>
              <a:rPr lang="en-US" dirty="0" smtClean="0"/>
              <a:t> </a:t>
            </a:r>
            <a:r>
              <a:rPr lang="en-US" dirty="0" err="1" smtClean="0"/>
              <a:t>memperbesar</a:t>
            </a:r>
            <a:r>
              <a:rPr lang="en-US" dirty="0" smtClean="0"/>
              <a:t> </a:t>
            </a:r>
            <a:r>
              <a:rPr lang="en-US" dirty="0" err="1" smtClean="0"/>
              <a:t>kesempatan</a:t>
            </a:r>
            <a:r>
              <a:rPr lang="en-US" dirty="0" smtClean="0"/>
              <a:t> bank / </a:t>
            </a:r>
            <a:r>
              <a:rPr lang="en-US" dirty="0" err="1" smtClean="0"/>
              <a:t>pengguna</a:t>
            </a:r>
            <a:r>
              <a:rPr lang="en-US" dirty="0" smtClean="0"/>
              <a:t> model </a:t>
            </a:r>
            <a:r>
              <a:rPr lang="en-US" dirty="0" err="1" smtClean="0"/>
              <a:t>untuk</a:t>
            </a:r>
            <a:r>
              <a:rPr lang="en-US" dirty="0" smtClean="0"/>
              <a:t> </a:t>
            </a:r>
            <a:r>
              <a:rPr lang="en-US" dirty="0" err="1" smtClean="0"/>
              <a:t>memperoleh</a:t>
            </a:r>
            <a:r>
              <a:rPr lang="en-US" dirty="0" smtClean="0"/>
              <a:t> </a:t>
            </a:r>
            <a:r>
              <a:rPr lang="en-US" dirty="0" err="1" smtClean="0"/>
              <a:t>keuntungan</a:t>
            </a:r>
            <a:r>
              <a:rPr lang="en-US" dirty="0" smtClean="0"/>
              <a:t> </a:t>
            </a:r>
            <a:r>
              <a:rPr lang="en-US" dirty="0" err="1" smtClean="0"/>
              <a:t>sebesar</a:t>
            </a:r>
            <a:r>
              <a:rPr lang="en-US" dirty="0" smtClean="0"/>
              <a:t> – </a:t>
            </a:r>
            <a:r>
              <a:rPr lang="en-US" dirty="0" err="1" smtClean="0"/>
              <a:t>besarnya</a:t>
            </a:r>
            <a:r>
              <a:rPr lang="en-US" dirty="0" smtClean="0"/>
              <a:t> </a:t>
            </a:r>
            <a:r>
              <a:rPr lang="en-US" dirty="0" err="1" smtClean="0"/>
              <a:t>karena</a:t>
            </a:r>
            <a:r>
              <a:rPr lang="en-US" dirty="0" smtClean="0"/>
              <a:t> </a:t>
            </a:r>
            <a:r>
              <a:rPr lang="en-US" dirty="0" err="1" smtClean="0"/>
              <a:t>dapat</a:t>
            </a:r>
            <a:r>
              <a:rPr lang="en-US" dirty="0" smtClean="0"/>
              <a:t> </a:t>
            </a:r>
            <a:r>
              <a:rPr lang="en-US" dirty="0" err="1" smtClean="0"/>
              <a:t>memprediksi</a:t>
            </a:r>
            <a:r>
              <a:rPr lang="en-US" dirty="0" smtClean="0"/>
              <a:t> customer yang default </a:t>
            </a:r>
            <a:r>
              <a:rPr lang="en-US" dirty="0" err="1" smtClean="0"/>
              <a:t>dengan</a:t>
            </a:r>
            <a:r>
              <a:rPr lang="en-US" dirty="0" smtClean="0"/>
              <a:t> </a:t>
            </a:r>
            <a:r>
              <a:rPr lang="en-US" dirty="0" err="1" smtClean="0"/>
              <a:t>tepat</a:t>
            </a:r>
            <a:r>
              <a:rPr lang="en-US" dirty="0" smtClean="0"/>
              <a:t> (</a:t>
            </a:r>
            <a:r>
              <a:rPr lang="en-US" dirty="0" err="1" smtClean="0"/>
              <a:t>padahal</a:t>
            </a:r>
            <a:r>
              <a:rPr lang="en-US" dirty="0" smtClean="0"/>
              <a:t> </a:t>
            </a:r>
            <a:r>
              <a:rPr lang="en-US" dirty="0" err="1" smtClean="0"/>
              <a:t>tidak</a:t>
            </a:r>
            <a:r>
              <a:rPr lang="en-US" dirty="0" smtClean="0"/>
              <a:t> / False Positive)</a:t>
            </a:r>
            <a:endParaRPr lang="en-US" dirty="0"/>
          </a:p>
        </p:txBody>
      </p:sp>
    </p:spTree>
    <p:extLst>
      <p:ext uri="{BB962C8B-B14F-4D97-AF65-F5344CB8AC3E}">
        <p14:creationId xmlns:p14="http://schemas.microsoft.com/office/powerpoint/2010/main" val="30880028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5157" y="688762"/>
            <a:ext cx="10153643" cy="5954434"/>
          </a:xfrm>
          <a:prstGeom prst="rect">
            <a:avLst/>
          </a:prstGeom>
        </p:spPr>
      </p:pic>
      <p:sp>
        <p:nvSpPr>
          <p:cNvPr id="3" name="TextBox 2"/>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Modelling</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 name="Rectangle 1"/>
          <p:cNvSpPr/>
          <p:nvPr/>
        </p:nvSpPr>
        <p:spPr>
          <a:xfrm>
            <a:off x="972657" y="961899"/>
            <a:ext cx="10153643" cy="3918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1126301" y="1674421"/>
            <a:ext cx="1065700" cy="646331"/>
          </a:xfrm>
          <a:prstGeom prst="rect">
            <a:avLst/>
          </a:prstGeom>
          <a:noFill/>
        </p:spPr>
        <p:txBody>
          <a:bodyPr wrap="square" rtlCol="0">
            <a:spAutoFit/>
          </a:bodyPr>
          <a:lstStyle/>
          <a:p>
            <a:r>
              <a:rPr lang="en-US" dirty="0" smtClean="0"/>
              <a:t>Performa </a:t>
            </a:r>
            <a:r>
              <a:rPr lang="en-US" dirty="0" err="1" smtClean="0"/>
              <a:t>Terbaik</a:t>
            </a:r>
            <a:endParaRPr lang="en-US" dirty="0"/>
          </a:p>
        </p:txBody>
      </p:sp>
      <p:cxnSp>
        <p:nvCxnSpPr>
          <p:cNvPr id="7" name="Elbow Connector 6"/>
          <p:cNvCxnSpPr>
            <a:stCxn id="2" idx="3"/>
            <a:endCxn id="5" idx="0"/>
          </p:cNvCxnSpPr>
          <p:nvPr/>
        </p:nvCxnSpPr>
        <p:spPr>
          <a:xfrm>
            <a:off x="11126300" y="1157842"/>
            <a:ext cx="532851" cy="516579"/>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19488" y="61126"/>
            <a:ext cx="10259980" cy="584775"/>
          </a:xfrm>
          <a:prstGeom prst="rect">
            <a:avLst/>
          </a:prstGeom>
          <a:noFill/>
        </p:spPr>
        <p:txBody>
          <a:bodyPr wrap="square" rtlCol="0">
            <a:spAutoFit/>
          </a:bodyPr>
          <a:lstStyle/>
          <a:p>
            <a:pPr lvl="0" algn="ctr">
              <a:defRPr/>
            </a:pPr>
            <a:r>
              <a:rPr lang="en-GB" sz="3200" b="1" noProof="0" dirty="0" smtClean="0">
                <a:latin typeface="Noto Sans" panose="020B0502040504020204" pitchFamily="34"/>
                <a:ea typeface="Noto Sans" panose="020B0502040504020204" pitchFamily="34"/>
                <a:cs typeface="Noto Sans" panose="020B0502040504020204" pitchFamily="34"/>
              </a:rPr>
              <a:t>Modelling Summary</a:t>
            </a:r>
            <a:endParaRPr kumimoji="0" lang="en-GB" sz="32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13706057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46379" y="712521"/>
            <a:ext cx="10841193" cy="5913912"/>
            <a:chOff x="1135144" y="938151"/>
            <a:chExt cx="9687410" cy="5284519"/>
          </a:xfrm>
        </p:grpSpPr>
        <p:pic>
          <p:nvPicPr>
            <p:cNvPr id="4" name="Picture 3"/>
            <p:cNvPicPr>
              <a:picLocks noChangeAspect="1"/>
            </p:cNvPicPr>
            <p:nvPr/>
          </p:nvPicPr>
          <p:blipFill>
            <a:blip r:embed="rId2"/>
            <a:stretch>
              <a:fillRect/>
            </a:stretch>
          </p:blipFill>
          <p:spPr>
            <a:xfrm>
              <a:off x="1135144" y="1330902"/>
              <a:ext cx="9687410" cy="4891768"/>
            </a:xfrm>
            <a:prstGeom prst="rect">
              <a:avLst/>
            </a:prstGeom>
          </p:spPr>
        </p:pic>
        <p:pic>
          <p:nvPicPr>
            <p:cNvPr id="5" name="Picture 4"/>
            <p:cNvPicPr>
              <a:picLocks noChangeAspect="1"/>
            </p:cNvPicPr>
            <p:nvPr/>
          </p:nvPicPr>
          <p:blipFill>
            <a:blip r:embed="rId3"/>
            <a:stretch>
              <a:fillRect/>
            </a:stretch>
          </p:blipFill>
          <p:spPr>
            <a:xfrm>
              <a:off x="1135144" y="938151"/>
              <a:ext cx="9687410" cy="392751"/>
            </a:xfrm>
            <a:prstGeom prst="rect">
              <a:avLst/>
            </a:prstGeom>
          </p:spPr>
        </p:pic>
      </p:grpSp>
      <p:sp>
        <p:nvSpPr>
          <p:cNvPr id="6" name="TextBox 5"/>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Modelling</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7" name="TextBox 6"/>
          <p:cNvSpPr txBox="1"/>
          <p:nvPr/>
        </p:nvSpPr>
        <p:spPr>
          <a:xfrm>
            <a:off x="919488" y="61126"/>
            <a:ext cx="10259980" cy="584775"/>
          </a:xfrm>
          <a:prstGeom prst="rect">
            <a:avLst/>
          </a:prstGeom>
          <a:noFill/>
        </p:spPr>
        <p:txBody>
          <a:bodyPr wrap="square" rtlCol="0">
            <a:spAutoFit/>
          </a:bodyPr>
          <a:lstStyle/>
          <a:p>
            <a:pPr lvl="0" algn="ctr">
              <a:defRPr/>
            </a:pPr>
            <a:r>
              <a:rPr lang="en-GB" sz="3200" b="1" noProof="0" dirty="0" smtClean="0">
                <a:latin typeface="Noto Sans" panose="020B0502040504020204" pitchFamily="34"/>
                <a:ea typeface="Noto Sans" panose="020B0502040504020204" pitchFamily="34"/>
                <a:cs typeface="Noto Sans" panose="020B0502040504020204" pitchFamily="34"/>
              </a:rPr>
              <a:t>Modelling Summary (Cont’d)</a:t>
            </a:r>
            <a:endParaRPr kumimoji="0" lang="en-GB" sz="32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23843405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7034" y="926275"/>
            <a:ext cx="11834714" cy="5562392"/>
          </a:xfrm>
          <a:prstGeom prst="rect">
            <a:avLst/>
          </a:prstGeom>
        </p:spPr>
      </p:pic>
      <p:sp>
        <p:nvSpPr>
          <p:cNvPr id="3" name="TextBox 2"/>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Modelling</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 name="TextBox 1"/>
          <p:cNvSpPr txBox="1"/>
          <p:nvPr/>
        </p:nvSpPr>
        <p:spPr>
          <a:xfrm>
            <a:off x="5450774" y="4750129"/>
            <a:ext cx="4263241" cy="1200329"/>
          </a:xfrm>
          <a:prstGeom prst="rect">
            <a:avLst/>
          </a:prstGeom>
          <a:noFill/>
        </p:spPr>
        <p:txBody>
          <a:bodyPr wrap="square" rtlCol="0">
            <a:spAutoFit/>
          </a:bodyPr>
          <a:lstStyle/>
          <a:p>
            <a:r>
              <a:rPr lang="en-US" dirty="0" err="1" smtClean="0"/>
              <a:t>Biru</a:t>
            </a:r>
            <a:r>
              <a:rPr lang="en-US" dirty="0" smtClean="0"/>
              <a:t> </a:t>
            </a:r>
            <a:r>
              <a:rPr lang="en-US" dirty="0" smtClean="0">
                <a:sym typeface="Wingdings" panose="05000000000000000000" pitchFamily="2" charset="2"/>
              </a:rPr>
              <a:t> Logistic Regression</a:t>
            </a:r>
          </a:p>
          <a:p>
            <a:r>
              <a:rPr lang="en-US" dirty="0" err="1" smtClean="0">
                <a:sym typeface="Wingdings" panose="05000000000000000000" pitchFamily="2" charset="2"/>
              </a:rPr>
              <a:t>Hijau</a:t>
            </a:r>
            <a:r>
              <a:rPr lang="en-US" dirty="0" smtClean="0">
                <a:sym typeface="Wingdings" panose="05000000000000000000" pitchFamily="2" charset="2"/>
              </a:rPr>
              <a:t>  K Nearest Neighbors Classifier</a:t>
            </a:r>
          </a:p>
          <a:p>
            <a:r>
              <a:rPr lang="en-US" dirty="0" err="1" smtClean="0">
                <a:sym typeface="Wingdings" panose="05000000000000000000" pitchFamily="2" charset="2"/>
              </a:rPr>
              <a:t>Kuning</a:t>
            </a:r>
            <a:r>
              <a:rPr lang="en-US" dirty="0" smtClean="0">
                <a:sym typeface="Wingdings" panose="05000000000000000000" pitchFamily="2" charset="2"/>
              </a:rPr>
              <a:t>  Random Forest Classifier</a:t>
            </a:r>
          </a:p>
          <a:p>
            <a:r>
              <a:rPr lang="en-US" dirty="0" err="1" smtClean="0">
                <a:sym typeface="Wingdings" panose="05000000000000000000" pitchFamily="2" charset="2"/>
              </a:rPr>
              <a:t>Merah</a:t>
            </a:r>
            <a:r>
              <a:rPr lang="en-US" dirty="0" smtClean="0">
                <a:sym typeface="Wingdings" panose="05000000000000000000" pitchFamily="2" charset="2"/>
              </a:rPr>
              <a:t>  </a:t>
            </a:r>
            <a:r>
              <a:rPr lang="en-US" dirty="0" err="1" smtClean="0">
                <a:sym typeface="Wingdings" panose="05000000000000000000" pitchFamily="2" charset="2"/>
              </a:rPr>
              <a:t>XGBoost</a:t>
            </a:r>
            <a:r>
              <a:rPr lang="en-US" dirty="0" smtClean="0">
                <a:sym typeface="Wingdings" panose="05000000000000000000" pitchFamily="2" charset="2"/>
              </a:rPr>
              <a:t> Classifier</a:t>
            </a:r>
            <a:endParaRPr lang="en-US" dirty="0"/>
          </a:p>
        </p:txBody>
      </p:sp>
      <p:sp>
        <p:nvSpPr>
          <p:cNvPr id="6" name="TextBox 5"/>
          <p:cNvSpPr txBox="1"/>
          <p:nvPr/>
        </p:nvSpPr>
        <p:spPr>
          <a:xfrm>
            <a:off x="815055" y="0"/>
            <a:ext cx="10259980" cy="861774"/>
          </a:xfrm>
          <a:prstGeom prst="rect">
            <a:avLst/>
          </a:prstGeom>
          <a:noFill/>
        </p:spPr>
        <p:txBody>
          <a:bodyPr wrap="square" rtlCol="0">
            <a:spAutoFit/>
          </a:bodyPr>
          <a:lstStyle/>
          <a:p>
            <a:pPr lvl="0" algn="ctr">
              <a:defRPr/>
            </a:pPr>
            <a:r>
              <a:rPr lang="en-GB" sz="5000" b="1" noProof="0" dirty="0" smtClean="0">
                <a:latin typeface="Noto Sans" panose="020B0502040504020204" pitchFamily="34"/>
                <a:ea typeface="Noto Sans" panose="020B0502040504020204" pitchFamily="34"/>
                <a:cs typeface="Noto Sans" panose="020B0502040504020204" pitchFamily="34"/>
              </a:rPr>
              <a:t>AUC-ROC</a:t>
            </a:r>
            <a:endParaRPr kumimoji="0" lang="en-GB"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7" name="Rectangle 6"/>
          <p:cNvSpPr/>
          <p:nvPr/>
        </p:nvSpPr>
        <p:spPr>
          <a:xfrm>
            <a:off x="9619013" y="4821381"/>
            <a:ext cx="2161309" cy="1306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619013" y="3707471"/>
            <a:ext cx="2161309" cy="1306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619012" y="5391398"/>
            <a:ext cx="2256313" cy="113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617033" y="5947567"/>
            <a:ext cx="2256313" cy="113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617036" y="4263629"/>
            <a:ext cx="2161309" cy="1306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628911" y="3147348"/>
            <a:ext cx="2161309" cy="1306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628908" y="2601085"/>
            <a:ext cx="2161309" cy="1306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628909" y="1496685"/>
            <a:ext cx="2161309" cy="1306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617036" y="2042944"/>
            <a:ext cx="2161309" cy="1306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008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Modelling</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 name="TextBox 4"/>
          <p:cNvSpPr txBox="1"/>
          <p:nvPr/>
        </p:nvSpPr>
        <p:spPr>
          <a:xfrm>
            <a:off x="910058" y="224595"/>
            <a:ext cx="10259980" cy="861774"/>
          </a:xfrm>
          <a:prstGeom prst="rect">
            <a:avLst/>
          </a:prstGeom>
          <a:noFill/>
        </p:spPr>
        <p:txBody>
          <a:bodyPr wrap="square" rtlCol="0">
            <a:spAutoFit/>
          </a:bodyPr>
          <a:lstStyle/>
          <a:p>
            <a:pPr lvl="0" algn="ctr">
              <a:defRPr/>
            </a:pPr>
            <a:r>
              <a:rPr lang="en-GB" sz="5000" b="1" noProof="0" dirty="0" smtClean="0">
                <a:latin typeface="Noto Sans" panose="020B0502040504020204" pitchFamily="34"/>
                <a:ea typeface="Noto Sans" panose="020B0502040504020204" pitchFamily="34"/>
                <a:cs typeface="Noto Sans" panose="020B0502040504020204" pitchFamily="34"/>
              </a:rPr>
              <a:t>Hyper Parameter Tuning</a:t>
            </a:r>
            <a:endParaRPr kumimoji="0" lang="en-GB"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2" name="TextBox 1"/>
          <p:cNvSpPr txBox="1"/>
          <p:nvPr/>
        </p:nvSpPr>
        <p:spPr>
          <a:xfrm>
            <a:off x="910058" y="1460665"/>
            <a:ext cx="10723418" cy="3831818"/>
          </a:xfrm>
          <a:prstGeom prst="rect">
            <a:avLst/>
          </a:prstGeom>
          <a:noFill/>
        </p:spPr>
        <p:txBody>
          <a:bodyPr wrap="square" rtlCol="0">
            <a:spAutoFit/>
          </a:bodyPr>
          <a:lstStyle/>
          <a:p>
            <a:pPr>
              <a:lnSpc>
                <a:spcPct val="150000"/>
              </a:lnSpc>
            </a:pPr>
            <a:r>
              <a:rPr lang="en-US" dirty="0" err="1" smtClean="0"/>
              <a:t>Pada</a:t>
            </a:r>
            <a:r>
              <a:rPr lang="en-US" dirty="0" smtClean="0"/>
              <a:t> </a:t>
            </a:r>
            <a:r>
              <a:rPr lang="en-US" dirty="0" err="1" smtClean="0"/>
              <a:t>pemodelan</a:t>
            </a:r>
            <a:r>
              <a:rPr lang="en-US" dirty="0" smtClean="0"/>
              <a:t> </a:t>
            </a:r>
            <a:r>
              <a:rPr lang="en-US" dirty="0" err="1" smtClean="0"/>
              <a:t>menggunakan</a:t>
            </a:r>
            <a:r>
              <a:rPr lang="en-US" dirty="0" smtClean="0"/>
              <a:t> parameter default, </a:t>
            </a:r>
            <a:r>
              <a:rPr lang="en-US" dirty="0" err="1" smtClean="0"/>
              <a:t>didapat</a:t>
            </a:r>
            <a:r>
              <a:rPr lang="en-US" dirty="0" smtClean="0"/>
              <a:t> </a:t>
            </a:r>
            <a:r>
              <a:rPr lang="en-US" dirty="0" err="1" smtClean="0"/>
              <a:t>bahwa</a:t>
            </a:r>
            <a:r>
              <a:rPr lang="en-US" dirty="0" smtClean="0"/>
              <a:t> </a:t>
            </a:r>
            <a:r>
              <a:rPr lang="en-US" dirty="0" err="1" smtClean="0"/>
              <a:t>teknik</a:t>
            </a:r>
            <a:r>
              <a:rPr lang="en-US" dirty="0" smtClean="0"/>
              <a:t> scaling </a:t>
            </a:r>
            <a:r>
              <a:rPr lang="en-US" dirty="0" err="1" smtClean="0"/>
              <a:t>dan</a:t>
            </a:r>
            <a:r>
              <a:rPr lang="en-US" dirty="0" smtClean="0"/>
              <a:t> imbalance handling yang </a:t>
            </a:r>
            <a:r>
              <a:rPr lang="en-US" dirty="0" err="1" smtClean="0"/>
              <a:t>memiliki</a:t>
            </a:r>
            <a:r>
              <a:rPr lang="en-US" dirty="0" smtClean="0"/>
              <a:t> </a:t>
            </a:r>
            <a:r>
              <a:rPr lang="en-US" dirty="0" err="1" smtClean="0"/>
              <a:t>performa</a:t>
            </a:r>
            <a:r>
              <a:rPr lang="en-US" dirty="0" smtClean="0"/>
              <a:t> </a:t>
            </a:r>
            <a:r>
              <a:rPr lang="en-US" dirty="0" err="1" smtClean="0"/>
              <a:t>terbaik</a:t>
            </a:r>
            <a:r>
              <a:rPr lang="en-US" dirty="0" smtClean="0"/>
              <a:t> </a:t>
            </a:r>
            <a:r>
              <a:rPr lang="en-US" dirty="0" err="1" smtClean="0"/>
              <a:t>adalah</a:t>
            </a:r>
            <a:r>
              <a:rPr lang="en-US" dirty="0" smtClean="0"/>
              <a:t> </a:t>
            </a:r>
            <a:r>
              <a:rPr lang="en-US" b="1" dirty="0" smtClean="0"/>
              <a:t>Robust </a:t>
            </a:r>
            <a:r>
              <a:rPr lang="en-US" b="1" dirty="0" err="1" smtClean="0"/>
              <a:t>Scaler</a:t>
            </a:r>
            <a:r>
              <a:rPr lang="en-US" b="1" dirty="0" smtClean="0"/>
              <a:t> </a:t>
            </a:r>
            <a:r>
              <a:rPr lang="en-US" dirty="0" err="1" smtClean="0"/>
              <a:t>dan</a:t>
            </a:r>
            <a:r>
              <a:rPr lang="en-US" dirty="0" smtClean="0"/>
              <a:t> </a:t>
            </a:r>
            <a:r>
              <a:rPr lang="en-US" b="1" dirty="0" smtClean="0"/>
              <a:t>SMOTE</a:t>
            </a:r>
            <a:r>
              <a:rPr lang="en-US" dirty="0" smtClean="0"/>
              <a:t>. </a:t>
            </a:r>
            <a:r>
              <a:rPr lang="en-US" dirty="0" err="1" smtClean="0"/>
              <a:t>Oleh</a:t>
            </a:r>
            <a:r>
              <a:rPr lang="en-US" dirty="0" smtClean="0"/>
              <a:t> </a:t>
            </a:r>
            <a:r>
              <a:rPr lang="en-US" dirty="0" err="1" smtClean="0"/>
              <a:t>karena</a:t>
            </a:r>
            <a:r>
              <a:rPr lang="en-US" dirty="0" smtClean="0"/>
              <a:t> hyper parameter tuning </a:t>
            </a:r>
            <a:r>
              <a:rPr lang="en-US" dirty="0" err="1" smtClean="0"/>
              <a:t>sangat</a:t>
            </a:r>
            <a:r>
              <a:rPr lang="en-US" dirty="0" smtClean="0"/>
              <a:t> </a:t>
            </a:r>
            <a:r>
              <a:rPr lang="en-US" dirty="0" err="1" smtClean="0"/>
              <a:t>memakan</a:t>
            </a:r>
            <a:r>
              <a:rPr lang="en-US" dirty="0" smtClean="0"/>
              <a:t> </a:t>
            </a:r>
            <a:r>
              <a:rPr lang="en-US" dirty="0" err="1" smtClean="0"/>
              <a:t>waktu</a:t>
            </a:r>
            <a:r>
              <a:rPr lang="en-US" dirty="0" smtClean="0"/>
              <a:t>,  </a:t>
            </a:r>
            <a:r>
              <a:rPr lang="en-US" dirty="0" err="1" smtClean="0"/>
              <a:t>dipilih</a:t>
            </a:r>
            <a:r>
              <a:rPr lang="en-US" dirty="0" smtClean="0"/>
              <a:t> </a:t>
            </a:r>
            <a:r>
              <a:rPr lang="en-US" dirty="0" err="1" smtClean="0"/>
              <a:t>sebanyak</a:t>
            </a:r>
            <a:r>
              <a:rPr lang="en-US" dirty="0" smtClean="0"/>
              <a:t> 4 model yang </a:t>
            </a:r>
            <a:r>
              <a:rPr lang="en-US" dirty="0" err="1" smtClean="0"/>
              <a:t>akan</a:t>
            </a:r>
            <a:r>
              <a:rPr lang="en-US" dirty="0" smtClean="0"/>
              <a:t> </a:t>
            </a:r>
            <a:r>
              <a:rPr lang="en-US" dirty="0" err="1" smtClean="0"/>
              <a:t>dilakukan</a:t>
            </a:r>
            <a:r>
              <a:rPr lang="en-US" dirty="0" smtClean="0"/>
              <a:t> tuning. </a:t>
            </a:r>
            <a:r>
              <a:rPr lang="en-US" dirty="0" err="1" smtClean="0"/>
              <a:t>Masing-masing</a:t>
            </a:r>
            <a:r>
              <a:rPr lang="en-US" dirty="0" smtClean="0"/>
              <a:t> </a:t>
            </a:r>
            <a:r>
              <a:rPr lang="en-US" dirty="0" err="1" smtClean="0"/>
              <a:t>diambil</a:t>
            </a:r>
            <a:r>
              <a:rPr lang="en-US" dirty="0" smtClean="0"/>
              <a:t> </a:t>
            </a:r>
            <a:r>
              <a:rPr lang="en-US" dirty="0" err="1" smtClean="0"/>
              <a:t>dari</a:t>
            </a:r>
            <a:r>
              <a:rPr lang="en-US" dirty="0" smtClean="0"/>
              <a:t> </a:t>
            </a:r>
            <a:r>
              <a:rPr lang="en-US" dirty="0" err="1" smtClean="0"/>
              <a:t>algoritma</a:t>
            </a:r>
            <a:r>
              <a:rPr lang="en-US" dirty="0" smtClean="0"/>
              <a:t> yang </a:t>
            </a:r>
            <a:r>
              <a:rPr lang="en-US" dirty="0" err="1" smtClean="0"/>
              <a:t>berbeda</a:t>
            </a:r>
            <a:r>
              <a:rPr lang="en-US" dirty="0" smtClean="0"/>
              <a:t> </a:t>
            </a:r>
            <a:r>
              <a:rPr lang="en-US" dirty="0" err="1" smtClean="0"/>
              <a:t>yaitu</a:t>
            </a:r>
            <a:r>
              <a:rPr lang="en-US" dirty="0" smtClean="0"/>
              <a:t> :  </a:t>
            </a:r>
          </a:p>
          <a:p>
            <a:pPr>
              <a:lnSpc>
                <a:spcPct val="150000"/>
              </a:lnSpc>
            </a:pPr>
            <a:endParaRPr lang="en-US" dirty="0"/>
          </a:p>
          <a:p>
            <a:pPr marL="285750" indent="-285750">
              <a:lnSpc>
                <a:spcPct val="150000"/>
              </a:lnSpc>
              <a:buFont typeface="Arial" panose="020B0604020202020204" pitchFamily="34" charset="0"/>
              <a:buChar char="•"/>
            </a:pPr>
            <a:r>
              <a:rPr lang="en-US" dirty="0" err="1" smtClean="0"/>
              <a:t>XGBoost</a:t>
            </a:r>
            <a:r>
              <a:rPr lang="en-US" dirty="0" smtClean="0"/>
              <a:t> Classifier Robust – SMOTE</a:t>
            </a:r>
          </a:p>
          <a:p>
            <a:pPr marL="285750" indent="-285750">
              <a:lnSpc>
                <a:spcPct val="150000"/>
              </a:lnSpc>
              <a:buFont typeface="Arial" panose="020B0604020202020204" pitchFamily="34" charset="0"/>
              <a:buChar char="•"/>
            </a:pPr>
            <a:r>
              <a:rPr lang="en-US" dirty="0" smtClean="0"/>
              <a:t>Random Forest Classifier Robust – SMOTE</a:t>
            </a:r>
          </a:p>
          <a:p>
            <a:pPr marL="285750" indent="-285750">
              <a:lnSpc>
                <a:spcPct val="150000"/>
              </a:lnSpc>
              <a:buFont typeface="Arial" panose="020B0604020202020204" pitchFamily="34" charset="0"/>
              <a:buChar char="•"/>
            </a:pPr>
            <a:r>
              <a:rPr lang="en-US" dirty="0" smtClean="0"/>
              <a:t>K Nearest Neighbors Classifier Robust – SMOTE</a:t>
            </a:r>
          </a:p>
          <a:p>
            <a:pPr marL="285750" indent="-285750">
              <a:lnSpc>
                <a:spcPct val="150000"/>
              </a:lnSpc>
              <a:buFont typeface="Arial" panose="020B0604020202020204" pitchFamily="34" charset="0"/>
              <a:buChar char="•"/>
            </a:pPr>
            <a:r>
              <a:rPr lang="en-US" dirty="0" smtClean="0"/>
              <a:t>Logistic Regression Robust - SMOTE</a:t>
            </a:r>
            <a:endParaRPr lang="en-US" dirty="0"/>
          </a:p>
        </p:txBody>
      </p:sp>
    </p:spTree>
    <p:extLst>
      <p:ext uri="{BB962C8B-B14F-4D97-AF65-F5344CB8AC3E}">
        <p14:creationId xmlns:p14="http://schemas.microsoft.com/office/powerpoint/2010/main" val="20749849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2279" y="1036432"/>
            <a:ext cx="6287282" cy="4505325"/>
          </a:xfrm>
          <a:prstGeom prst="rect">
            <a:avLst/>
          </a:prstGeom>
        </p:spPr>
      </p:pic>
      <p:pic>
        <p:nvPicPr>
          <p:cNvPr id="6" name="Picture 5"/>
          <p:cNvPicPr>
            <a:picLocks noChangeAspect="1"/>
          </p:cNvPicPr>
          <p:nvPr/>
        </p:nvPicPr>
        <p:blipFill>
          <a:blip r:embed="rId3"/>
          <a:stretch>
            <a:fillRect/>
          </a:stretch>
        </p:blipFill>
        <p:spPr>
          <a:xfrm>
            <a:off x="7257369" y="5203619"/>
            <a:ext cx="4181475" cy="676275"/>
          </a:xfrm>
          <a:prstGeom prst="rect">
            <a:avLst/>
          </a:prstGeom>
        </p:spPr>
      </p:pic>
      <p:pic>
        <p:nvPicPr>
          <p:cNvPr id="7" name="Picture 6"/>
          <p:cNvPicPr>
            <a:picLocks noChangeAspect="1"/>
          </p:cNvPicPr>
          <p:nvPr/>
        </p:nvPicPr>
        <p:blipFill>
          <a:blip r:embed="rId4"/>
          <a:stretch>
            <a:fillRect/>
          </a:stretch>
        </p:blipFill>
        <p:spPr>
          <a:xfrm>
            <a:off x="7257369" y="1290348"/>
            <a:ext cx="3362325" cy="1228725"/>
          </a:xfrm>
          <a:prstGeom prst="rect">
            <a:avLst/>
          </a:prstGeom>
        </p:spPr>
      </p:pic>
      <p:pic>
        <p:nvPicPr>
          <p:cNvPr id="8" name="Picture 7"/>
          <p:cNvPicPr>
            <a:picLocks noChangeAspect="1"/>
          </p:cNvPicPr>
          <p:nvPr/>
        </p:nvPicPr>
        <p:blipFill>
          <a:blip r:embed="rId5"/>
          <a:stretch>
            <a:fillRect/>
          </a:stretch>
        </p:blipFill>
        <p:spPr>
          <a:xfrm>
            <a:off x="7257369" y="2690523"/>
            <a:ext cx="3581400" cy="2600325"/>
          </a:xfrm>
          <a:prstGeom prst="rect">
            <a:avLst/>
          </a:prstGeom>
        </p:spPr>
      </p:pic>
      <p:sp>
        <p:nvSpPr>
          <p:cNvPr id="10" name="TextBox 9"/>
          <p:cNvSpPr txBox="1"/>
          <p:nvPr/>
        </p:nvSpPr>
        <p:spPr>
          <a:xfrm>
            <a:off x="1294411" y="1681905"/>
            <a:ext cx="534390" cy="246221"/>
          </a:xfrm>
          <a:prstGeom prst="rect">
            <a:avLst/>
          </a:prstGeom>
          <a:noFill/>
        </p:spPr>
        <p:txBody>
          <a:bodyPr wrap="square" rtlCol="0">
            <a:spAutoFit/>
          </a:bodyPr>
          <a:lstStyle/>
          <a:p>
            <a:r>
              <a:rPr lang="en-US" sz="1000" dirty="0" err="1" smtClean="0"/>
              <a:t>Logres</a:t>
            </a:r>
            <a:endParaRPr lang="en-US" sz="1000" dirty="0"/>
          </a:p>
        </p:txBody>
      </p:sp>
      <p:cxnSp>
        <p:nvCxnSpPr>
          <p:cNvPr id="12" name="Straight Arrow Connector 11"/>
          <p:cNvCxnSpPr/>
          <p:nvPr/>
        </p:nvCxnSpPr>
        <p:spPr>
          <a:xfrm>
            <a:off x="1549731" y="1508164"/>
            <a:ext cx="0" cy="2568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10058" y="224595"/>
            <a:ext cx="10259980" cy="861774"/>
          </a:xfrm>
          <a:prstGeom prst="rect">
            <a:avLst/>
          </a:prstGeom>
          <a:noFill/>
        </p:spPr>
        <p:txBody>
          <a:bodyPr wrap="square" rtlCol="0">
            <a:spAutoFit/>
          </a:bodyPr>
          <a:lstStyle/>
          <a:p>
            <a:pPr lvl="0" algn="ctr">
              <a:defRPr/>
            </a:pPr>
            <a:r>
              <a:rPr lang="en-GB" sz="5000" b="1" noProof="0" dirty="0" smtClean="0">
                <a:latin typeface="Noto Sans" panose="020B0502040504020204" pitchFamily="34"/>
                <a:ea typeface="Noto Sans" panose="020B0502040504020204" pitchFamily="34"/>
                <a:cs typeface="Noto Sans" panose="020B0502040504020204" pitchFamily="34"/>
              </a:rPr>
              <a:t>Logistic Regression Tuning</a:t>
            </a:r>
            <a:endParaRPr kumimoji="0" lang="en-GB"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grpSp>
        <p:nvGrpSpPr>
          <p:cNvPr id="2" name="Group 1"/>
          <p:cNvGrpSpPr/>
          <p:nvPr/>
        </p:nvGrpSpPr>
        <p:grpSpPr>
          <a:xfrm>
            <a:off x="1536059" y="5891769"/>
            <a:ext cx="7696200" cy="875419"/>
            <a:chOff x="372279" y="5891769"/>
            <a:chExt cx="7696200" cy="875419"/>
          </a:xfrm>
        </p:grpSpPr>
        <p:pic>
          <p:nvPicPr>
            <p:cNvPr id="5" name="Picture 4"/>
            <p:cNvPicPr>
              <a:picLocks noChangeAspect="1"/>
            </p:cNvPicPr>
            <p:nvPr/>
          </p:nvPicPr>
          <p:blipFill>
            <a:blip r:embed="rId6"/>
            <a:stretch>
              <a:fillRect/>
            </a:stretch>
          </p:blipFill>
          <p:spPr>
            <a:xfrm>
              <a:off x="372279" y="5940567"/>
              <a:ext cx="7696200" cy="504825"/>
            </a:xfrm>
            <a:prstGeom prst="rect">
              <a:avLst/>
            </a:prstGeom>
          </p:spPr>
        </p:pic>
        <p:sp>
          <p:nvSpPr>
            <p:cNvPr id="15" name="TextBox 14"/>
            <p:cNvSpPr txBox="1"/>
            <p:nvPr/>
          </p:nvSpPr>
          <p:spPr>
            <a:xfrm>
              <a:off x="1816926" y="6520967"/>
              <a:ext cx="534390" cy="246221"/>
            </a:xfrm>
            <a:prstGeom prst="rect">
              <a:avLst/>
            </a:prstGeom>
            <a:noFill/>
          </p:spPr>
          <p:txBody>
            <a:bodyPr wrap="square" rtlCol="0">
              <a:spAutoFit/>
            </a:bodyPr>
            <a:lstStyle/>
            <a:p>
              <a:r>
                <a:rPr lang="en-US" sz="1000" dirty="0" err="1" smtClean="0"/>
                <a:t>Logres</a:t>
              </a:r>
              <a:endParaRPr lang="en-US" sz="1000" dirty="0"/>
            </a:p>
          </p:txBody>
        </p:sp>
        <p:cxnSp>
          <p:nvCxnSpPr>
            <p:cNvPr id="16" name="Straight Arrow Connector 15"/>
            <p:cNvCxnSpPr/>
            <p:nvPr/>
          </p:nvCxnSpPr>
          <p:spPr>
            <a:xfrm>
              <a:off x="2072246" y="6348408"/>
              <a:ext cx="0" cy="2568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981530" y="5891769"/>
              <a:ext cx="558140" cy="50482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101445" y="5896407"/>
              <a:ext cx="558140" cy="50482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Modelling</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9764077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6196086" y="0"/>
            <a:ext cx="5995913" cy="6858000"/>
          </a:xfrm>
          <a:prstGeom prst="rect">
            <a:avLst/>
          </a:prstGeom>
          <a:solidFill>
            <a:srgbClr val="195E6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195E65"/>
              </a:solidFill>
            </a:endParaRPr>
          </a:p>
        </p:txBody>
      </p:sp>
      <p:sp>
        <p:nvSpPr>
          <p:cNvPr id="16" name="Rectangle 15"/>
          <p:cNvSpPr/>
          <p:nvPr/>
        </p:nvSpPr>
        <p:spPr>
          <a:xfrm>
            <a:off x="0" y="0"/>
            <a:ext cx="6197600" cy="68579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Oval 18"/>
          <p:cNvSpPr/>
          <p:nvPr/>
        </p:nvSpPr>
        <p:spPr>
          <a:xfrm>
            <a:off x="1292624" y="5734861"/>
            <a:ext cx="2554262" cy="212934"/>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363474" y="205941"/>
            <a:ext cx="6765171" cy="16312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5000" b="1" i="0" u="none" strike="noStrike" kern="1200" cap="none" spc="0" normalizeH="0" baseline="0" noProof="0" dirty="0" err="1" smtClean="0">
                <a:ln>
                  <a:noFill/>
                </a:ln>
                <a:solidFill>
                  <a:schemeClr val="tx1">
                    <a:lumMod val="85000"/>
                    <a:lumOff val="15000"/>
                  </a:schemeClr>
                </a:solidFill>
                <a:effectLst/>
                <a:uLnTx/>
                <a:uFillTx/>
                <a:latin typeface="Noto Sans" panose="020B0502040504020204"/>
                <a:ea typeface="Noto Sans" panose="020B0502040504020204" pitchFamily="34"/>
                <a:cs typeface="Noto Sans" panose="020B0502040504020204" pitchFamily="34"/>
              </a:rPr>
              <a:t>Apa</a:t>
            </a:r>
            <a:r>
              <a:rPr lang="en-GB" sz="5000" b="1" dirty="0">
                <a:solidFill>
                  <a:schemeClr val="tx1">
                    <a:lumMod val="85000"/>
                    <a:lumOff val="15000"/>
                  </a:schemeClr>
                </a:solidFill>
                <a:latin typeface="Noto Sans" panose="020B0502040504020204"/>
                <a:ea typeface="Noto Sans" panose="020B0502040504020204" pitchFamily="34"/>
                <a:cs typeface="Noto Sans" panose="020B0502040504020204" pitchFamily="34"/>
              </a:rPr>
              <a:t> </a:t>
            </a:r>
            <a:r>
              <a:rPr lang="en-GB" sz="5000" b="1" dirty="0" err="1" smtClean="0">
                <a:solidFill>
                  <a:schemeClr val="tx1">
                    <a:lumMod val="85000"/>
                    <a:lumOff val="15000"/>
                  </a:schemeClr>
                </a:solidFill>
                <a:latin typeface="Noto Sans" panose="020B0502040504020204"/>
                <a:ea typeface="Noto Sans" panose="020B0502040504020204" pitchFamily="34"/>
                <a:cs typeface="Noto Sans" panose="020B0502040504020204" pitchFamily="34"/>
              </a:rPr>
              <a:t>itu</a:t>
            </a:r>
            <a:r>
              <a:rPr lang="en-GB" sz="5000" b="1" dirty="0" smtClean="0">
                <a:solidFill>
                  <a:schemeClr val="tx1">
                    <a:lumMod val="85000"/>
                    <a:lumOff val="15000"/>
                  </a:schemeClr>
                </a:solidFill>
                <a:latin typeface="Noto Sans" panose="020B0502040504020204"/>
                <a:ea typeface="Noto Sans" panose="020B0502040504020204" pitchFamily="34"/>
                <a:cs typeface="Noto Sans" panose="020B0502040504020204" pitchFamily="34"/>
              </a:rPr>
              <a:t> Default Risk?</a:t>
            </a:r>
            <a:r>
              <a:rPr lang="en-GB" sz="5000" b="1" i="1" dirty="0" smtClean="0">
                <a:solidFill>
                  <a:schemeClr val="tx1">
                    <a:lumMod val="85000"/>
                    <a:lumOff val="15000"/>
                  </a:schemeClr>
                </a:solidFill>
                <a:latin typeface="Noto Sans" panose="020B0502040504020204"/>
                <a:ea typeface="Noto Sans" panose="020B0502040504020204" pitchFamily="34"/>
                <a:cs typeface="Noto Sans" panose="020B0502040504020204" pitchFamily="34"/>
              </a:rPr>
              <a:t> </a:t>
            </a:r>
            <a:r>
              <a:rPr lang="en-GB" sz="5000" b="1" dirty="0" smtClean="0">
                <a:solidFill>
                  <a:schemeClr val="tx1">
                    <a:lumMod val="85000"/>
                    <a:lumOff val="15000"/>
                  </a:schemeClr>
                </a:solidFill>
                <a:latin typeface="Noto Sans" panose="020B0502040504020204"/>
                <a:ea typeface="Noto Sans" panose="020B0502040504020204" pitchFamily="34"/>
                <a:cs typeface="Noto Sans" panose="020B0502040504020204" pitchFamily="34"/>
              </a:rPr>
              <a:t>(Cont’d)</a:t>
            </a:r>
            <a:endParaRPr kumimoji="0" lang="ru-RU" sz="5000" b="1" u="none" strike="noStrike" kern="1200" cap="none" spc="0" normalizeH="0" baseline="0" noProof="0" dirty="0">
              <a:ln>
                <a:noFill/>
              </a:ln>
              <a:solidFill>
                <a:schemeClr val="tx1">
                  <a:lumMod val="85000"/>
                  <a:lumOff val="15000"/>
                </a:schemeClr>
              </a:solidFill>
              <a:effectLst/>
              <a:uLnTx/>
              <a:uFillTx/>
              <a:latin typeface="Noto Sans" panose="020B0502040504020204"/>
              <a:ea typeface="Noto Sans" panose="020B0502040504020204" pitchFamily="34"/>
              <a:cs typeface="Noto Sans" panose="020B0502040504020204" pitchFamily="34"/>
            </a:endParaRPr>
          </a:p>
        </p:txBody>
      </p:sp>
      <p:grpSp>
        <p:nvGrpSpPr>
          <p:cNvPr id="10" name="Group 9"/>
          <p:cNvGrpSpPr/>
          <p:nvPr/>
        </p:nvGrpSpPr>
        <p:grpSpPr>
          <a:xfrm>
            <a:off x="1421982" y="1919180"/>
            <a:ext cx="3194258" cy="3922148"/>
            <a:chOff x="1974688" y="1849115"/>
            <a:chExt cx="3105312" cy="3812933"/>
          </a:xfrm>
        </p:grpSpPr>
        <p:sp>
          <p:nvSpPr>
            <p:cNvPr id="5" name="Freeform 5"/>
            <p:cNvSpPr>
              <a:spLocks noEditPoints="1"/>
            </p:cNvSpPr>
            <p:nvPr/>
          </p:nvSpPr>
          <p:spPr bwMode="auto">
            <a:xfrm>
              <a:off x="1974688" y="3461037"/>
              <a:ext cx="3105312" cy="2201011"/>
            </a:xfrm>
            <a:custGeom>
              <a:avLst/>
              <a:gdLst>
                <a:gd name="T0" fmla="*/ 1199 w 1231"/>
                <a:gd name="T1" fmla="*/ 196 h 872"/>
                <a:gd name="T2" fmla="*/ 1158 w 1231"/>
                <a:gd name="T3" fmla="*/ 217 h 872"/>
                <a:gd name="T4" fmla="*/ 1117 w 1231"/>
                <a:gd name="T5" fmla="*/ 131 h 872"/>
                <a:gd name="T6" fmla="*/ 1070 w 1231"/>
                <a:gd name="T7" fmla="*/ 213 h 872"/>
                <a:gd name="T8" fmla="*/ 1107 w 1231"/>
                <a:gd name="T9" fmla="*/ 246 h 872"/>
                <a:gd name="T10" fmla="*/ 1054 w 1231"/>
                <a:gd name="T11" fmla="*/ 271 h 872"/>
                <a:gd name="T12" fmla="*/ 1038 w 1231"/>
                <a:gd name="T13" fmla="*/ 241 h 872"/>
                <a:gd name="T14" fmla="*/ 667 w 1231"/>
                <a:gd name="T15" fmla="*/ 23 h 872"/>
                <a:gd name="T16" fmla="*/ 355 w 1231"/>
                <a:gd name="T17" fmla="*/ 65 h 872"/>
                <a:gd name="T18" fmla="*/ 196 w 1231"/>
                <a:gd name="T19" fmla="*/ 63 h 872"/>
                <a:gd name="T20" fmla="*/ 67 w 1231"/>
                <a:gd name="T21" fmla="*/ 106 h 872"/>
                <a:gd name="T22" fmla="*/ 101 w 1231"/>
                <a:gd name="T23" fmla="*/ 178 h 872"/>
                <a:gd name="T24" fmla="*/ 168 w 1231"/>
                <a:gd name="T25" fmla="*/ 227 h 872"/>
                <a:gd name="T26" fmla="*/ 122 w 1231"/>
                <a:gd name="T27" fmla="*/ 301 h 872"/>
                <a:gd name="T28" fmla="*/ 65 w 1231"/>
                <a:gd name="T29" fmla="*/ 407 h 872"/>
                <a:gd name="T30" fmla="*/ 3 w 1231"/>
                <a:gd name="T31" fmla="*/ 478 h 872"/>
                <a:gd name="T32" fmla="*/ 85 w 1231"/>
                <a:gd name="T33" fmla="*/ 625 h 872"/>
                <a:gd name="T34" fmla="*/ 163 w 1231"/>
                <a:gd name="T35" fmla="*/ 639 h 872"/>
                <a:gd name="T36" fmla="*/ 220 w 1231"/>
                <a:gd name="T37" fmla="*/ 711 h 872"/>
                <a:gd name="T38" fmla="*/ 283 w 1231"/>
                <a:gd name="T39" fmla="*/ 758 h 872"/>
                <a:gd name="T40" fmla="*/ 283 w 1231"/>
                <a:gd name="T41" fmla="*/ 872 h 872"/>
                <a:gd name="T42" fmla="*/ 429 w 1231"/>
                <a:gd name="T43" fmla="*/ 872 h 872"/>
                <a:gd name="T44" fmla="*/ 477 w 1231"/>
                <a:gd name="T45" fmla="*/ 798 h 872"/>
                <a:gd name="T46" fmla="*/ 576 w 1231"/>
                <a:gd name="T47" fmla="*/ 801 h 872"/>
                <a:gd name="T48" fmla="*/ 690 w 1231"/>
                <a:gd name="T49" fmla="*/ 796 h 872"/>
                <a:gd name="T50" fmla="*/ 685 w 1231"/>
                <a:gd name="T51" fmla="*/ 872 h 872"/>
                <a:gd name="T52" fmla="*/ 833 w 1231"/>
                <a:gd name="T53" fmla="*/ 872 h 872"/>
                <a:gd name="T54" fmla="*/ 1023 w 1231"/>
                <a:gd name="T55" fmla="*/ 634 h 872"/>
                <a:gd name="T56" fmla="*/ 1065 w 1231"/>
                <a:gd name="T57" fmla="*/ 302 h 872"/>
                <a:gd name="T58" fmla="*/ 1144 w 1231"/>
                <a:gd name="T59" fmla="*/ 250 h 872"/>
                <a:gd name="T60" fmla="*/ 1215 w 1231"/>
                <a:gd name="T61" fmla="*/ 224 h 872"/>
                <a:gd name="T62" fmla="*/ 1199 w 1231"/>
                <a:gd name="T63" fmla="*/ 196 h 872"/>
                <a:gd name="T64" fmla="*/ 706 w 1231"/>
                <a:gd name="T65" fmla="*/ 92 h 872"/>
                <a:gd name="T66" fmla="*/ 512 w 1231"/>
                <a:gd name="T67" fmla="*/ 87 h 872"/>
                <a:gd name="T68" fmla="*/ 504 w 1231"/>
                <a:gd name="T69" fmla="*/ 57 h 872"/>
                <a:gd name="T70" fmla="*/ 714 w 1231"/>
                <a:gd name="T71" fmla="*/ 61 h 872"/>
                <a:gd name="T72" fmla="*/ 706 w 1231"/>
                <a:gd name="T73" fmla="*/ 92 h 872"/>
                <a:gd name="T74" fmla="*/ 1092 w 1231"/>
                <a:gd name="T75" fmla="*/ 178 h 872"/>
                <a:gd name="T76" fmla="*/ 1111 w 1231"/>
                <a:gd name="T77" fmla="*/ 163 h 872"/>
                <a:gd name="T78" fmla="*/ 1122 w 1231"/>
                <a:gd name="T79" fmla="*/ 177 h 872"/>
                <a:gd name="T80" fmla="*/ 1127 w 1231"/>
                <a:gd name="T81" fmla="*/ 218 h 872"/>
                <a:gd name="T82" fmla="*/ 1125 w 1231"/>
                <a:gd name="T83" fmla="*/ 217 h 872"/>
                <a:gd name="T84" fmla="*/ 1092 w 1231"/>
                <a:gd name="T85" fmla="*/ 178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31" h="872">
                  <a:moveTo>
                    <a:pt x="1199" y="196"/>
                  </a:moveTo>
                  <a:cubicBezTo>
                    <a:pt x="1186" y="206"/>
                    <a:pt x="1172" y="214"/>
                    <a:pt x="1158" y="217"/>
                  </a:cubicBezTo>
                  <a:cubicBezTo>
                    <a:pt x="1163" y="183"/>
                    <a:pt x="1152" y="141"/>
                    <a:pt x="1117" y="131"/>
                  </a:cubicBezTo>
                  <a:cubicBezTo>
                    <a:pt x="1063" y="115"/>
                    <a:pt x="1053" y="175"/>
                    <a:pt x="1070" y="213"/>
                  </a:cubicBezTo>
                  <a:cubicBezTo>
                    <a:pt x="1078" y="230"/>
                    <a:pt x="1091" y="241"/>
                    <a:pt x="1107" y="246"/>
                  </a:cubicBezTo>
                  <a:cubicBezTo>
                    <a:pt x="1092" y="259"/>
                    <a:pt x="1072" y="268"/>
                    <a:pt x="1054" y="271"/>
                  </a:cubicBezTo>
                  <a:cubicBezTo>
                    <a:pt x="1049" y="261"/>
                    <a:pt x="1044" y="251"/>
                    <a:pt x="1038" y="241"/>
                  </a:cubicBezTo>
                  <a:cubicBezTo>
                    <a:pt x="955" y="106"/>
                    <a:pt x="851" y="46"/>
                    <a:pt x="667" y="23"/>
                  </a:cubicBezTo>
                  <a:cubicBezTo>
                    <a:pt x="484" y="0"/>
                    <a:pt x="355" y="65"/>
                    <a:pt x="355" y="65"/>
                  </a:cubicBezTo>
                  <a:cubicBezTo>
                    <a:pt x="355" y="65"/>
                    <a:pt x="266" y="54"/>
                    <a:pt x="196" y="63"/>
                  </a:cubicBezTo>
                  <a:cubicBezTo>
                    <a:pt x="125" y="71"/>
                    <a:pt x="70" y="98"/>
                    <a:pt x="67" y="106"/>
                  </a:cubicBezTo>
                  <a:cubicBezTo>
                    <a:pt x="65" y="113"/>
                    <a:pt x="78" y="149"/>
                    <a:pt x="101" y="178"/>
                  </a:cubicBezTo>
                  <a:cubicBezTo>
                    <a:pt x="128" y="212"/>
                    <a:pt x="168" y="227"/>
                    <a:pt x="168" y="227"/>
                  </a:cubicBezTo>
                  <a:cubicBezTo>
                    <a:pt x="168" y="227"/>
                    <a:pt x="138" y="259"/>
                    <a:pt x="122" y="301"/>
                  </a:cubicBezTo>
                  <a:cubicBezTo>
                    <a:pt x="106" y="344"/>
                    <a:pt x="108" y="384"/>
                    <a:pt x="65" y="407"/>
                  </a:cubicBezTo>
                  <a:cubicBezTo>
                    <a:pt x="23" y="430"/>
                    <a:pt x="0" y="416"/>
                    <a:pt x="3" y="478"/>
                  </a:cubicBezTo>
                  <a:cubicBezTo>
                    <a:pt x="6" y="541"/>
                    <a:pt x="39" y="597"/>
                    <a:pt x="85" y="625"/>
                  </a:cubicBezTo>
                  <a:cubicBezTo>
                    <a:pt x="132" y="653"/>
                    <a:pt x="163" y="639"/>
                    <a:pt x="163" y="639"/>
                  </a:cubicBezTo>
                  <a:cubicBezTo>
                    <a:pt x="163" y="639"/>
                    <a:pt x="183" y="682"/>
                    <a:pt x="220" y="711"/>
                  </a:cubicBezTo>
                  <a:cubicBezTo>
                    <a:pt x="256" y="741"/>
                    <a:pt x="283" y="758"/>
                    <a:pt x="283" y="758"/>
                  </a:cubicBezTo>
                  <a:cubicBezTo>
                    <a:pt x="283" y="758"/>
                    <a:pt x="274" y="872"/>
                    <a:pt x="283" y="872"/>
                  </a:cubicBezTo>
                  <a:cubicBezTo>
                    <a:pt x="292" y="872"/>
                    <a:pt x="419" y="872"/>
                    <a:pt x="429" y="872"/>
                  </a:cubicBezTo>
                  <a:cubicBezTo>
                    <a:pt x="446" y="872"/>
                    <a:pt x="477" y="798"/>
                    <a:pt x="477" y="798"/>
                  </a:cubicBezTo>
                  <a:cubicBezTo>
                    <a:pt x="477" y="798"/>
                    <a:pt x="522" y="802"/>
                    <a:pt x="576" y="801"/>
                  </a:cubicBezTo>
                  <a:cubicBezTo>
                    <a:pt x="629" y="801"/>
                    <a:pt x="690" y="796"/>
                    <a:pt x="690" y="796"/>
                  </a:cubicBezTo>
                  <a:cubicBezTo>
                    <a:pt x="690" y="796"/>
                    <a:pt x="671" y="872"/>
                    <a:pt x="685" y="872"/>
                  </a:cubicBezTo>
                  <a:cubicBezTo>
                    <a:pt x="700" y="872"/>
                    <a:pt x="805" y="872"/>
                    <a:pt x="833" y="872"/>
                  </a:cubicBezTo>
                  <a:cubicBezTo>
                    <a:pt x="860" y="872"/>
                    <a:pt x="979" y="704"/>
                    <a:pt x="1023" y="634"/>
                  </a:cubicBezTo>
                  <a:cubicBezTo>
                    <a:pt x="1061" y="574"/>
                    <a:pt x="1105" y="427"/>
                    <a:pt x="1065" y="302"/>
                  </a:cubicBezTo>
                  <a:cubicBezTo>
                    <a:pt x="1097" y="295"/>
                    <a:pt x="1127" y="277"/>
                    <a:pt x="1144" y="250"/>
                  </a:cubicBezTo>
                  <a:cubicBezTo>
                    <a:pt x="1171" y="248"/>
                    <a:pt x="1197" y="238"/>
                    <a:pt x="1215" y="224"/>
                  </a:cubicBezTo>
                  <a:cubicBezTo>
                    <a:pt x="1231" y="212"/>
                    <a:pt x="1216" y="184"/>
                    <a:pt x="1199" y="196"/>
                  </a:cubicBezTo>
                  <a:close/>
                  <a:moveTo>
                    <a:pt x="706" y="92"/>
                  </a:moveTo>
                  <a:cubicBezTo>
                    <a:pt x="638" y="66"/>
                    <a:pt x="581" y="64"/>
                    <a:pt x="512" y="87"/>
                  </a:cubicBezTo>
                  <a:cubicBezTo>
                    <a:pt x="493" y="94"/>
                    <a:pt x="484" y="63"/>
                    <a:pt x="504" y="57"/>
                  </a:cubicBezTo>
                  <a:cubicBezTo>
                    <a:pt x="577" y="32"/>
                    <a:pt x="642" y="33"/>
                    <a:pt x="714" y="61"/>
                  </a:cubicBezTo>
                  <a:cubicBezTo>
                    <a:pt x="733" y="69"/>
                    <a:pt x="725" y="99"/>
                    <a:pt x="706" y="92"/>
                  </a:cubicBezTo>
                  <a:close/>
                  <a:moveTo>
                    <a:pt x="1092" y="178"/>
                  </a:moveTo>
                  <a:cubicBezTo>
                    <a:pt x="1090" y="167"/>
                    <a:pt x="1096" y="162"/>
                    <a:pt x="1111" y="163"/>
                  </a:cubicBezTo>
                  <a:cubicBezTo>
                    <a:pt x="1116" y="167"/>
                    <a:pt x="1120" y="171"/>
                    <a:pt x="1122" y="177"/>
                  </a:cubicBezTo>
                  <a:cubicBezTo>
                    <a:pt x="1131" y="192"/>
                    <a:pt x="1131" y="205"/>
                    <a:pt x="1127" y="218"/>
                  </a:cubicBezTo>
                  <a:cubicBezTo>
                    <a:pt x="1127" y="218"/>
                    <a:pt x="1126" y="217"/>
                    <a:pt x="1125" y="217"/>
                  </a:cubicBezTo>
                  <a:cubicBezTo>
                    <a:pt x="1106" y="213"/>
                    <a:pt x="1095" y="196"/>
                    <a:pt x="1092" y="178"/>
                  </a:cubicBezTo>
                  <a:close/>
                </a:path>
              </a:pathLst>
            </a:custGeom>
            <a:solidFill>
              <a:srgbClr val="FFC000"/>
            </a:solidFill>
            <a:ln w="25400" cap="flat">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9" name="Group 8"/>
            <p:cNvGrpSpPr/>
            <p:nvPr/>
          </p:nvGrpSpPr>
          <p:grpSpPr>
            <a:xfrm>
              <a:off x="2869528" y="1849115"/>
              <a:ext cx="1456294" cy="1418712"/>
              <a:chOff x="2850478" y="1959059"/>
              <a:chExt cx="1456294" cy="1418712"/>
            </a:xfrm>
          </p:grpSpPr>
          <p:sp>
            <p:nvSpPr>
              <p:cNvPr id="6" name="Oval 5"/>
              <p:cNvSpPr/>
              <p:nvPr/>
            </p:nvSpPr>
            <p:spPr>
              <a:xfrm>
                <a:off x="2850478" y="2511302"/>
                <a:ext cx="663643" cy="663643"/>
              </a:xfrm>
              <a:prstGeom prst="ellipse">
                <a:avLst/>
              </a:prstGeom>
              <a:noFill/>
              <a:ln w="889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2C923"/>
                  </a:solidFill>
                  <a:effectLst/>
                  <a:uLnTx/>
                  <a:uFillTx/>
                  <a:latin typeface="Calibri" panose="020F0502020204030204"/>
                  <a:ea typeface="+mn-ea"/>
                  <a:cs typeface="+mn-cs"/>
                </a:endParaRPr>
              </a:p>
            </p:txBody>
          </p:sp>
          <p:sp>
            <p:nvSpPr>
              <p:cNvPr id="33" name="Oval 32"/>
              <p:cNvSpPr/>
              <p:nvPr/>
            </p:nvSpPr>
            <p:spPr>
              <a:xfrm>
                <a:off x="3771742" y="2809965"/>
                <a:ext cx="535030" cy="53503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Oval 33"/>
              <p:cNvSpPr/>
              <p:nvPr/>
            </p:nvSpPr>
            <p:spPr>
              <a:xfrm>
                <a:off x="3618276" y="2028430"/>
                <a:ext cx="478441" cy="478441"/>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TextBox 34"/>
              <p:cNvSpPr txBox="1"/>
              <p:nvPr/>
            </p:nvSpPr>
            <p:spPr>
              <a:xfrm>
                <a:off x="2949885" y="2487774"/>
                <a:ext cx="47076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0" i="0" u="none" strike="noStrike" kern="1200" cap="none" spc="0" normalizeH="0" baseline="0" noProof="0" dirty="0">
                    <a:ln>
                      <a:noFill/>
                    </a:ln>
                    <a:solidFill>
                      <a:srgbClr val="00B050"/>
                    </a:solidFill>
                    <a:effectLst/>
                    <a:uLnTx/>
                    <a:uFillTx/>
                    <a:latin typeface="Noto Sans" panose="020B0502040504020204" pitchFamily="34"/>
                    <a:ea typeface="Noto Sans" panose="020B0502040504020204" pitchFamily="34"/>
                    <a:cs typeface="Noto Sans" panose="020B0502040504020204" pitchFamily="34"/>
                  </a:rPr>
                  <a:t>$</a:t>
                </a:r>
                <a:endParaRPr kumimoji="0" lang="en-GB" sz="4000" b="0" i="0" u="none" strike="noStrike" kern="1200" cap="none" spc="0" normalizeH="0" baseline="0" noProof="0" dirty="0">
                  <a:ln>
                    <a:noFill/>
                  </a:ln>
                  <a:solidFill>
                    <a:srgbClr val="00B050"/>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6" name="TextBox 35"/>
              <p:cNvSpPr txBox="1"/>
              <p:nvPr/>
            </p:nvSpPr>
            <p:spPr>
              <a:xfrm>
                <a:off x="3803873" y="2746829"/>
                <a:ext cx="470767" cy="6309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500" b="0" i="0" u="none" strike="noStrike" kern="1200" cap="none" spc="0" normalizeH="0" baseline="0" noProof="0" dirty="0">
                    <a:ln>
                      <a:noFill/>
                    </a:ln>
                    <a:solidFill>
                      <a:srgbClr val="00B050"/>
                    </a:solidFill>
                    <a:effectLst/>
                    <a:uLnTx/>
                    <a:uFillTx/>
                    <a:latin typeface="Noto Sans" panose="020B0502040504020204" pitchFamily="34"/>
                    <a:ea typeface="Noto Sans" panose="020B0502040504020204" pitchFamily="34"/>
                    <a:cs typeface="Noto Sans" panose="020B0502040504020204" pitchFamily="34"/>
                  </a:rPr>
                  <a:t>$</a:t>
                </a:r>
                <a:endParaRPr kumimoji="0" lang="en-GB" sz="3500" b="0" i="0" u="none" strike="noStrike" kern="1200" cap="none" spc="0" normalizeH="0" baseline="0" noProof="0" dirty="0">
                  <a:ln>
                    <a:noFill/>
                  </a:ln>
                  <a:solidFill>
                    <a:srgbClr val="00B050"/>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7" name="TextBox 36"/>
              <p:cNvSpPr txBox="1"/>
              <p:nvPr/>
            </p:nvSpPr>
            <p:spPr>
              <a:xfrm>
                <a:off x="3625950" y="1959059"/>
                <a:ext cx="470767"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300" b="0" i="0" u="none" strike="noStrike" kern="1200" cap="none" spc="0" normalizeH="0" baseline="0" noProof="0" dirty="0">
                    <a:ln>
                      <a:noFill/>
                    </a:ln>
                    <a:solidFill>
                      <a:srgbClr val="00B050"/>
                    </a:solidFill>
                    <a:effectLst/>
                    <a:uLnTx/>
                    <a:uFillTx/>
                    <a:latin typeface="Noto Sans" panose="020B0502040504020204" pitchFamily="34"/>
                    <a:ea typeface="Noto Sans" panose="020B0502040504020204" pitchFamily="34"/>
                    <a:cs typeface="Noto Sans" panose="020B0502040504020204" pitchFamily="34"/>
                  </a:rPr>
                  <a:t>$</a:t>
                </a:r>
                <a:endParaRPr kumimoji="0" lang="en-GB" sz="3300" b="0" i="0" u="none" strike="noStrike" kern="1200" cap="none" spc="0" normalizeH="0" baseline="0" noProof="0" dirty="0">
                  <a:ln>
                    <a:noFill/>
                  </a:ln>
                  <a:solidFill>
                    <a:srgbClr val="00B050"/>
                  </a:solidFill>
                  <a:effectLst/>
                  <a:uLnTx/>
                  <a:uFillTx/>
                  <a:latin typeface="Noto Sans" panose="020B0502040504020204" pitchFamily="34"/>
                  <a:ea typeface="Noto Sans" panose="020B0502040504020204" pitchFamily="34"/>
                  <a:cs typeface="Noto Sans" panose="020B0502040504020204" pitchFamily="34"/>
                </a:endParaRPr>
              </a:p>
            </p:txBody>
          </p:sp>
        </p:grpSp>
      </p:grpSp>
      <p:sp>
        <p:nvSpPr>
          <p:cNvPr id="2" name="Rectangle 1"/>
          <p:cNvSpPr/>
          <p:nvPr/>
        </p:nvSpPr>
        <p:spPr>
          <a:xfrm>
            <a:off x="6558747" y="242547"/>
            <a:ext cx="5398331" cy="6324808"/>
          </a:xfrm>
          <a:prstGeom prst="rect">
            <a:avLst/>
          </a:prstGeom>
          <a:noFill/>
        </p:spPr>
        <p:txBody>
          <a:bodyPr wrap="square">
            <a:spAutoFit/>
          </a:bodyPr>
          <a:lstStyle/>
          <a:p>
            <a:pPr>
              <a:lnSpc>
                <a:spcPct val="150000"/>
              </a:lnSpc>
            </a:pPr>
            <a:r>
              <a:rPr lang="en-US" dirty="0" err="1">
                <a:solidFill>
                  <a:schemeClr val="bg1"/>
                </a:solidFill>
              </a:rPr>
              <a:t>Pendekatan</a:t>
            </a:r>
            <a:r>
              <a:rPr lang="en-US" dirty="0">
                <a:solidFill>
                  <a:schemeClr val="bg1"/>
                </a:solidFill>
              </a:rPr>
              <a:t> </a:t>
            </a:r>
            <a:r>
              <a:rPr lang="en-US" dirty="0" err="1">
                <a:solidFill>
                  <a:schemeClr val="bg1"/>
                </a:solidFill>
              </a:rPr>
              <a:t>terbaru</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menyelesaikan</a:t>
            </a:r>
            <a:r>
              <a:rPr lang="en-US" dirty="0">
                <a:solidFill>
                  <a:schemeClr val="bg1"/>
                </a:solidFill>
              </a:rPr>
              <a:t> </a:t>
            </a:r>
            <a:r>
              <a:rPr lang="en-US" dirty="0" err="1">
                <a:solidFill>
                  <a:schemeClr val="bg1"/>
                </a:solidFill>
              </a:rPr>
              <a:t>masalah</a:t>
            </a:r>
            <a:r>
              <a:rPr lang="en-US" dirty="0">
                <a:solidFill>
                  <a:schemeClr val="bg1"/>
                </a:solidFill>
              </a:rPr>
              <a:t> </a:t>
            </a:r>
            <a:r>
              <a:rPr lang="en-US" dirty="0" err="1">
                <a:solidFill>
                  <a:schemeClr val="bg1"/>
                </a:solidFill>
              </a:rPr>
              <a:t>ini</a:t>
            </a:r>
            <a:r>
              <a:rPr lang="en-US" dirty="0">
                <a:solidFill>
                  <a:schemeClr val="bg1"/>
                </a:solidFill>
              </a:rPr>
              <a:t> </a:t>
            </a:r>
            <a:r>
              <a:rPr lang="en-US" dirty="0" err="1" smtClean="0">
                <a:solidFill>
                  <a:schemeClr val="bg1"/>
                </a:solidFill>
              </a:rPr>
              <a:t>adalah</a:t>
            </a:r>
            <a:r>
              <a:rPr lang="en-US" dirty="0" smtClean="0">
                <a:solidFill>
                  <a:schemeClr val="bg1"/>
                </a:solidFill>
              </a:rPr>
              <a:t> </a:t>
            </a:r>
            <a:r>
              <a:rPr lang="en-US" dirty="0" err="1" smtClean="0">
                <a:solidFill>
                  <a:schemeClr val="bg1"/>
                </a:solidFill>
              </a:rPr>
              <a:t>pemodelan</a:t>
            </a:r>
            <a:r>
              <a:rPr lang="en-US" dirty="0" smtClean="0">
                <a:solidFill>
                  <a:schemeClr val="bg1"/>
                </a:solidFill>
              </a:rPr>
              <a:t> </a:t>
            </a:r>
            <a:r>
              <a:rPr lang="en-US" dirty="0" err="1">
                <a:solidFill>
                  <a:schemeClr val="bg1"/>
                </a:solidFill>
              </a:rPr>
              <a:t>menggunakan</a:t>
            </a:r>
            <a:r>
              <a:rPr lang="en-US" dirty="0">
                <a:solidFill>
                  <a:schemeClr val="bg1"/>
                </a:solidFill>
              </a:rPr>
              <a:t> </a:t>
            </a:r>
            <a:r>
              <a:rPr lang="en-US" b="1" dirty="0">
                <a:solidFill>
                  <a:schemeClr val="bg1"/>
                </a:solidFill>
              </a:rPr>
              <a:t>Machine Learning</a:t>
            </a:r>
            <a:r>
              <a:rPr lang="en-US" dirty="0" smtClean="0">
                <a:solidFill>
                  <a:schemeClr val="bg1"/>
                </a:solidFill>
              </a:rPr>
              <a:t>.</a:t>
            </a:r>
            <a:endParaRPr lang="en-US" i="1" dirty="0">
              <a:solidFill>
                <a:schemeClr val="bg1"/>
              </a:solidFill>
            </a:endParaRPr>
          </a:p>
          <a:p>
            <a:pPr>
              <a:lnSpc>
                <a:spcPct val="150000"/>
              </a:lnSpc>
            </a:pPr>
            <a:endParaRPr lang="en-US" dirty="0" smtClean="0">
              <a:solidFill>
                <a:schemeClr val="bg1"/>
              </a:solidFill>
            </a:endParaRPr>
          </a:p>
          <a:p>
            <a:pPr>
              <a:lnSpc>
                <a:spcPct val="150000"/>
              </a:lnSpc>
            </a:pPr>
            <a:r>
              <a:rPr lang="en-US" dirty="0" err="1" smtClean="0">
                <a:solidFill>
                  <a:schemeClr val="bg1"/>
                </a:solidFill>
              </a:rPr>
              <a:t>Dalam</a:t>
            </a:r>
            <a:r>
              <a:rPr lang="en-US" dirty="0" smtClean="0">
                <a:solidFill>
                  <a:schemeClr val="bg1"/>
                </a:solidFill>
              </a:rPr>
              <a:t> </a:t>
            </a:r>
            <a:r>
              <a:rPr lang="en-US" i="1" dirty="0">
                <a:solidFill>
                  <a:schemeClr val="bg1"/>
                </a:solidFill>
              </a:rPr>
              <a:t>final project </a:t>
            </a:r>
            <a:r>
              <a:rPr lang="en-US" dirty="0" err="1">
                <a:solidFill>
                  <a:schemeClr val="bg1"/>
                </a:solidFill>
              </a:rPr>
              <a:t>ini</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dilakukan</a:t>
            </a:r>
            <a:r>
              <a:rPr lang="en-US" dirty="0">
                <a:solidFill>
                  <a:schemeClr val="bg1"/>
                </a:solidFill>
              </a:rPr>
              <a:t> </a:t>
            </a:r>
            <a:r>
              <a:rPr lang="en-US" dirty="0" err="1">
                <a:solidFill>
                  <a:schemeClr val="bg1"/>
                </a:solidFill>
              </a:rPr>
              <a:t>klasifikasi</a:t>
            </a:r>
            <a:r>
              <a:rPr lang="en-US" dirty="0">
                <a:solidFill>
                  <a:schemeClr val="bg1"/>
                </a:solidFill>
              </a:rPr>
              <a:t> customer yang </a:t>
            </a:r>
            <a:r>
              <a:rPr lang="en-US" dirty="0" err="1">
                <a:solidFill>
                  <a:schemeClr val="bg1"/>
                </a:solidFill>
              </a:rPr>
              <a:t>akan</a:t>
            </a:r>
            <a:r>
              <a:rPr lang="en-US" dirty="0">
                <a:solidFill>
                  <a:schemeClr val="bg1"/>
                </a:solidFill>
              </a:rPr>
              <a:t> </a:t>
            </a:r>
            <a:r>
              <a:rPr lang="en-US" dirty="0" err="1">
                <a:solidFill>
                  <a:schemeClr val="bg1"/>
                </a:solidFill>
              </a:rPr>
              <a:t>mengalami</a:t>
            </a:r>
            <a:r>
              <a:rPr lang="en-US" dirty="0">
                <a:solidFill>
                  <a:schemeClr val="bg1"/>
                </a:solidFill>
              </a:rPr>
              <a:t> </a:t>
            </a:r>
            <a:r>
              <a:rPr lang="en-US" i="1" dirty="0">
                <a:solidFill>
                  <a:schemeClr val="bg1"/>
                </a:solidFill>
              </a:rPr>
              <a:t>default</a:t>
            </a:r>
            <a:r>
              <a:rPr lang="en-US" dirty="0">
                <a:solidFill>
                  <a:schemeClr val="bg1"/>
                </a:solidFill>
              </a:rPr>
              <a:t> </a:t>
            </a:r>
            <a:r>
              <a:rPr lang="en-US" dirty="0" err="1">
                <a:solidFill>
                  <a:schemeClr val="bg1"/>
                </a:solidFill>
              </a:rPr>
              <a:t>atau</a:t>
            </a:r>
            <a:r>
              <a:rPr lang="en-US" dirty="0">
                <a:solidFill>
                  <a:schemeClr val="bg1"/>
                </a:solidFill>
              </a:rPr>
              <a:t> </a:t>
            </a:r>
            <a:r>
              <a:rPr lang="en-US" dirty="0" err="1">
                <a:solidFill>
                  <a:schemeClr val="bg1"/>
                </a:solidFill>
              </a:rPr>
              <a:t>tidak</a:t>
            </a:r>
            <a:r>
              <a:rPr lang="en-US" dirty="0">
                <a:solidFill>
                  <a:schemeClr val="bg1"/>
                </a:solidFill>
              </a:rPr>
              <a:t> </a:t>
            </a:r>
            <a:r>
              <a:rPr lang="en-US" dirty="0" err="1">
                <a:solidFill>
                  <a:schemeClr val="bg1"/>
                </a:solidFill>
              </a:rPr>
              <a:t>dalam</a:t>
            </a:r>
            <a:r>
              <a:rPr lang="en-US" dirty="0">
                <a:solidFill>
                  <a:schemeClr val="bg1"/>
                </a:solidFill>
              </a:rPr>
              <a:t> 2 </a:t>
            </a:r>
            <a:r>
              <a:rPr lang="en-US" dirty="0" err="1">
                <a:solidFill>
                  <a:schemeClr val="bg1"/>
                </a:solidFill>
              </a:rPr>
              <a:t>tahun</a:t>
            </a:r>
            <a:r>
              <a:rPr lang="en-US" dirty="0">
                <a:solidFill>
                  <a:schemeClr val="bg1"/>
                </a:solidFill>
              </a:rPr>
              <a:t> </a:t>
            </a:r>
            <a:r>
              <a:rPr lang="en-US" dirty="0" err="1">
                <a:solidFill>
                  <a:schemeClr val="bg1"/>
                </a:solidFill>
              </a:rPr>
              <a:t>ke</a:t>
            </a:r>
            <a:r>
              <a:rPr lang="en-US" dirty="0">
                <a:solidFill>
                  <a:schemeClr val="bg1"/>
                </a:solidFill>
              </a:rPr>
              <a:t> </a:t>
            </a:r>
            <a:r>
              <a:rPr lang="en-US" dirty="0" err="1">
                <a:solidFill>
                  <a:schemeClr val="bg1"/>
                </a:solidFill>
              </a:rPr>
              <a:t>depan</a:t>
            </a:r>
            <a:r>
              <a:rPr lang="en-US" dirty="0">
                <a:solidFill>
                  <a:schemeClr val="bg1"/>
                </a:solidFill>
              </a:rPr>
              <a:t> </a:t>
            </a:r>
            <a:r>
              <a:rPr lang="en-US" dirty="0" err="1">
                <a:solidFill>
                  <a:schemeClr val="bg1"/>
                </a:solidFill>
              </a:rPr>
              <a:t>dan</a:t>
            </a:r>
            <a:r>
              <a:rPr lang="en-US" dirty="0">
                <a:solidFill>
                  <a:schemeClr val="bg1"/>
                </a:solidFill>
              </a:rPr>
              <a:t> </a:t>
            </a:r>
            <a:r>
              <a:rPr lang="en-US" dirty="0" err="1">
                <a:solidFill>
                  <a:schemeClr val="bg1"/>
                </a:solidFill>
              </a:rPr>
              <a:t>ukuran</a:t>
            </a:r>
            <a:r>
              <a:rPr lang="en-US" dirty="0">
                <a:solidFill>
                  <a:schemeClr val="bg1"/>
                </a:solidFill>
              </a:rPr>
              <a:t> </a:t>
            </a:r>
            <a:r>
              <a:rPr lang="en-US" i="1" dirty="0">
                <a:solidFill>
                  <a:schemeClr val="bg1"/>
                </a:solidFill>
              </a:rPr>
              <a:t>creditworthiness</a:t>
            </a:r>
            <a:r>
              <a:rPr lang="en-US" dirty="0">
                <a:solidFill>
                  <a:schemeClr val="bg1"/>
                </a:solidFill>
              </a:rPr>
              <a:t> customer </a:t>
            </a:r>
            <a:r>
              <a:rPr lang="en-US" dirty="0" err="1">
                <a:solidFill>
                  <a:schemeClr val="bg1"/>
                </a:solidFill>
              </a:rPr>
              <a:t>menggunakan</a:t>
            </a:r>
            <a:r>
              <a:rPr lang="en-US" dirty="0">
                <a:solidFill>
                  <a:schemeClr val="bg1"/>
                </a:solidFill>
              </a:rPr>
              <a:t> </a:t>
            </a:r>
            <a:r>
              <a:rPr lang="en-US" b="1" dirty="0">
                <a:solidFill>
                  <a:schemeClr val="bg1"/>
                </a:solidFill>
              </a:rPr>
              <a:t>Credit </a:t>
            </a:r>
            <a:r>
              <a:rPr lang="en-US" b="1" dirty="0" smtClean="0">
                <a:solidFill>
                  <a:schemeClr val="bg1"/>
                </a:solidFill>
              </a:rPr>
              <a:t>Scoring</a:t>
            </a:r>
            <a:r>
              <a:rPr lang="en-US" i="1" dirty="0" smtClean="0">
                <a:solidFill>
                  <a:schemeClr val="bg1"/>
                </a:solidFill>
              </a:rPr>
              <a:t>.</a:t>
            </a:r>
            <a:endParaRPr lang="en-US" i="1" dirty="0">
              <a:solidFill>
                <a:schemeClr val="bg1"/>
              </a:solidFill>
            </a:endParaRPr>
          </a:p>
          <a:p>
            <a:pPr>
              <a:lnSpc>
                <a:spcPct val="150000"/>
              </a:lnSpc>
            </a:pPr>
            <a:endParaRPr lang="en-US" dirty="0" smtClean="0">
              <a:solidFill>
                <a:schemeClr val="bg1"/>
              </a:solidFill>
            </a:endParaRPr>
          </a:p>
          <a:p>
            <a:pPr>
              <a:lnSpc>
                <a:spcPct val="150000"/>
              </a:lnSpc>
            </a:pPr>
            <a:r>
              <a:rPr lang="en-US" dirty="0" smtClean="0">
                <a:solidFill>
                  <a:schemeClr val="bg1"/>
                </a:solidFill>
              </a:rPr>
              <a:t>Model </a:t>
            </a:r>
            <a:r>
              <a:rPr lang="en-US" dirty="0">
                <a:solidFill>
                  <a:schemeClr val="bg1"/>
                </a:solidFill>
              </a:rPr>
              <a:t>yang </a:t>
            </a:r>
            <a:r>
              <a:rPr lang="en-US" dirty="0" err="1">
                <a:solidFill>
                  <a:schemeClr val="bg1"/>
                </a:solidFill>
              </a:rPr>
              <a:t>akan</a:t>
            </a:r>
            <a:r>
              <a:rPr lang="en-US" dirty="0">
                <a:solidFill>
                  <a:schemeClr val="bg1"/>
                </a:solidFill>
              </a:rPr>
              <a:t> </a:t>
            </a:r>
            <a:r>
              <a:rPr lang="en-US" dirty="0" err="1">
                <a:solidFill>
                  <a:schemeClr val="bg1"/>
                </a:solidFill>
              </a:rPr>
              <a:t>digunakan</a:t>
            </a:r>
            <a:r>
              <a:rPr lang="en-US" dirty="0">
                <a:solidFill>
                  <a:schemeClr val="bg1"/>
                </a:solidFill>
              </a:rPr>
              <a:t> </a:t>
            </a:r>
            <a:r>
              <a:rPr lang="en-US" dirty="0" err="1">
                <a:solidFill>
                  <a:schemeClr val="bg1"/>
                </a:solidFill>
              </a:rPr>
              <a:t>adalah</a:t>
            </a:r>
            <a:r>
              <a:rPr lang="en-US" dirty="0">
                <a:solidFill>
                  <a:schemeClr val="bg1"/>
                </a:solidFill>
              </a:rPr>
              <a:t> </a:t>
            </a:r>
            <a:r>
              <a:rPr lang="en-US" b="1" dirty="0">
                <a:solidFill>
                  <a:schemeClr val="bg1"/>
                </a:solidFill>
              </a:rPr>
              <a:t>Logistic Regression, KNN</a:t>
            </a:r>
            <a:r>
              <a:rPr lang="en-US" dirty="0">
                <a:solidFill>
                  <a:schemeClr val="bg1"/>
                </a:solidFill>
              </a:rPr>
              <a:t>, </a:t>
            </a:r>
            <a:r>
              <a:rPr lang="en-US" b="1" dirty="0">
                <a:solidFill>
                  <a:schemeClr val="bg1"/>
                </a:solidFill>
              </a:rPr>
              <a:t>Random Forest Classifier, </a:t>
            </a:r>
            <a:r>
              <a:rPr lang="en-US" b="1" dirty="0" err="1">
                <a:solidFill>
                  <a:schemeClr val="bg1"/>
                </a:solidFill>
              </a:rPr>
              <a:t>XGBoost</a:t>
            </a:r>
            <a:r>
              <a:rPr lang="en-US" b="1" dirty="0">
                <a:solidFill>
                  <a:schemeClr val="bg1"/>
                </a:solidFill>
              </a:rPr>
              <a:t> </a:t>
            </a:r>
            <a:r>
              <a:rPr lang="en-US" dirty="0" err="1">
                <a:solidFill>
                  <a:schemeClr val="bg1"/>
                </a:solidFill>
              </a:rPr>
              <a:t>serta</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dilakukan</a:t>
            </a:r>
            <a:r>
              <a:rPr lang="en-US" dirty="0">
                <a:solidFill>
                  <a:schemeClr val="bg1"/>
                </a:solidFill>
              </a:rPr>
              <a:t> </a:t>
            </a:r>
            <a:r>
              <a:rPr lang="en-US" dirty="0" err="1">
                <a:solidFill>
                  <a:schemeClr val="bg1"/>
                </a:solidFill>
              </a:rPr>
              <a:t>optimalisasi</a:t>
            </a:r>
            <a:r>
              <a:rPr lang="en-US" dirty="0">
                <a:solidFill>
                  <a:schemeClr val="bg1"/>
                </a:solidFill>
              </a:rPr>
              <a:t> </a:t>
            </a:r>
            <a:r>
              <a:rPr lang="en-US" dirty="0" err="1">
                <a:solidFill>
                  <a:schemeClr val="bg1"/>
                </a:solidFill>
              </a:rPr>
              <a:t>menggunakan</a:t>
            </a:r>
            <a:r>
              <a:rPr lang="en-US" dirty="0">
                <a:solidFill>
                  <a:schemeClr val="bg1"/>
                </a:solidFill>
              </a:rPr>
              <a:t> </a:t>
            </a:r>
            <a:r>
              <a:rPr lang="en-US" b="1" dirty="0">
                <a:solidFill>
                  <a:schemeClr val="bg1"/>
                </a:solidFill>
              </a:rPr>
              <a:t>Hyper Parameter </a:t>
            </a:r>
            <a:r>
              <a:rPr lang="en-US" b="1" dirty="0" smtClean="0">
                <a:solidFill>
                  <a:schemeClr val="bg1"/>
                </a:solidFill>
              </a:rPr>
              <a:t>Tuning</a:t>
            </a:r>
          </a:p>
          <a:p>
            <a:pPr>
              <a:lnSpc>
                <a:spcPct val="150000"/>
              </a:lnSpc>
            </a:pPr>
            <a:endParaRPr lang="en-US" dirty="0">
              <a:solidFill>
                <a:schemeClr val="bg1"/>
              </a:solidFill>
            </a:endParaRPr>
          </a:p>
          <a:p>
            <a:pPr>
              <a:lnSpc>
                <a:spcPct val="150000"/>
              </a:lnSpc>
            </a:pPr>
            <a:r>
              <a:rPr lang="en-US" dirty="0">
                <a:solidFill>
                  <a:schemeClr val="bg1"/>
                </a:solidFill>
              </a:rPr>
              <a:t>Keywords : Credit Risk, Machine Learning, Logistic Regression, KNN, Random Forest </a:t>
            </a:r>
            <a:r>
              <a:rPr lang="en-US" dirty="0" smtClean="0">
                <a:solidFill>
                  <a:schemeClr val="bg1"/>
                </a:solidFill>
              </a:rPr>
              <a:t>Classifier, </a:t>
            </a:r>
            <a:r>
              <a:rPr lang="en-US" dirty="0" err="1" smtClean="0">
                <a:solidFill>
                  <a:schemeClr val="bg1"/>
                </a:solidFill>
              </a:rPr>
              <a:t>XGBoost</a:t>
            </a:r>
            <a:endParaRPr lang="en-US" dirty="0">
              <a:solidFill>
                <a:schemeClr val="bg1"/>
              </a:solidFill>
            </a:endParaRPr>
          </a:p>
        </p:txBody>
      </p:sp>
      <p:sp>
        <p:nvSpPr>
          <p:cNvPr id="18" name="TextBox 17"/>
          <p:cNvSpPr txBox="1"/>
          <p:nvPr/>
        </p:nvSpPr>
        <p:spPr>
          <a:xfrm>
            <a:off x="-26429" y="6488667"/>
            <a:ext cx="1319054"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Abstract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13477" y="5092893"/>
            <a:ext cx="3648075" cy="657225"/>
          </a:xfrm>
          <a:prstGeom prst="rect">
            <a:avLst/>
          </a:prstGeom>
        </p:spPr>
      </p:pic>
      <p:pic>
        <p:nvPicPr>
          <p:cNvPr id="5" name="Picture 4"/>
          <p:cNvPicPr>
            <a:picLocks noChangeAspect="1"/>
          </p:cNvPicPr>
          <p:nvPr/>
        </p:nvPicPr>
        <p:blipFill>
          <a:blip r:embed="rId3"/>
          <a:stretch>
            <a:fillRect/>
          </a:stretch>
        </p:blipFill>
        <p:spPr>
          <a:xfrm>
            <a:off x="6917437" y="1323519"/>
            <a:ext cx="3409950" cy="1228725"/>
          </a:xfrm>
          <a:prstGeom prst="rect">
            <a:avLst/>
          </a:prstGeom>
        </p:spPr>
      </p:pic>
      <p:pic>
        <p:nvPicPr>
          <p:cNvPr id="6" name="Picture 5"/>
          <p:cNvPicPr>
            <a:picLocks noChangeAspect="1"/>
          </p:cNvPicPr>
          <p:nvPr/>
        </p:nvPicPr>
        <p:blipFill>
          <a:blip r:embed="rId4"/>
          <a:stretch>
            <a:fillRect/>
          </a:stretch>
        </p:blipFill>
        <p:spPr>
          <a:xfrm>
            <a:off x="6917437" y="2552244"/>
            <a:ext cx="3524250" cy="2609850"/>
          </a:xfrm>
          <a:prstGeom prst="rect">
            <a:avLst/>
          </a:prstGeom>
        </p:spPr>
      </p:pic>
      <p:pic>
        <p:nvPicPr>
          <p:cNvPr id="7" name="Picture 6"/>
          <p:cNvPicPr>
            <a:picLocks noChangeAspect="1"/>
          </p:cNvPicPr>
          <p:nvPr/>
        </p:nvPicPr>
        <p:blipFill>
          <a:blip r:embed="rId5"/>
          <a:stretch>
            <a:fillRect/>
          </a:stretch>
        </p:blipFill>
        <p:spPr>
          <a:xfrm>
            <a:off x="518665" y="1086369"/>
            <a:ext cx="5976332" cy="4250772"/>
          </a:xfrm>
          <a:prstGeom prst="rect">
            <a:avLst/>
          </a:prstGeom>
        </p:spPr>
      </p:pic>
      <p:sp>
        <p:nvSpPr>
          <p:cNvPr id="9" name="TextBox 8"/>
          <p:cNvSpPr txBox="1"/>
          <p:nvPr/>
        </p:nvSpPr>
        <p:spPr>
          <a:xfrm>
            <a:off x="910058" y="224595"/>
            <a:ext cx="10259980" cy="861774"/>
          </a:xfrm>
          <a:prstGeom prst="rect">
            <a:avLst/>
          </a:prstGeom>
          <a:noFill/>
        </p:spPr>
        <p:txBody>
          <a:bodyPr wrap="square" rtlCol="0">
            <a:spAutoFit/>
          </a:bodyPr>
          <a:lstStyle/>
          <a:p>
            <a:pPr lvl="0" algn="ctr">
              <a:defRPr/>
            </a:pPr>
            <a:r>
              <a:rPr lang="en-GB" sz="5000" b="1" noProof="0" dirty="0" smtClean="0">
                <a:latin typeface="Noto Sans" panose="020B0502040504020204" pitchFamily="34"/>
                <a:ea typeface="Noto Sans" panose="020B0502040504020204" pitchFamily="34"/>
                <a:cs typeface="Noto Sans" panose="020B0502040504020204" pitchFamily="34"/>
              </a:rPr>
              <a:t>K Nearest </a:t>
            </a:r>
            <a:r>
              <a:rPr lang="en-GB" sz="5000" b="1" noProof="0" dirty="0" err="1" smtClean="0">
                <a:latin typeface="Noto Sans" panose="020B0502040504020204" pitchFamily="34"/>
                <a:ea typeface="Noto Sans" panose="020B0502040504020204" pitchFamily="34"/>
                <a:cs typeface="Noto Sans" panose="020B0502040504020204" pitchFamily="34"/>
              </a:rPr>
              <a:t>Neighbors</a:t>
            </a:r>
            <a:r>
              <a:rPr lang="en-GB" sz="5000" b="1" noProof="0" dirty="0" smtClean="0">
                <a:latin typeface="Noto Sans" panose="020B0502040504020204" pitchFamily="34"/>
                <a:ea typeface="Noto Sans" panose="020B0502040504020204" pitchFamily="34"/>
                <a:cs typeface="Noto Sans" panose="020B0502040504020204" pitchFamily="34"/>
              </a:rPr>
              <a:t> Tuning</a:t>
            </a:r>
            <a:endParaRPr kumimoji="0" lang="en-GB"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10" name="TextBox 9"/>
          <p:cNvSpPr txBox="1"/>
          <p:nvPr/>
        </p:nvSpPr>
        <p:spPr>
          <a:xfrm>
            <a:off x="1460666" y="1710018"/>
            <a:ext cx="463137" cy="246221"/>
          </a:xfrm>
          <a:prstGeom prst="rect">
            <a:avLst/>
          </a:prstGeom>
          <a:noFill/>
        </p:spPr>
        <p:txBody>
          <a:bodyPr wrap="square" rtlCol="0">
            <a:spAutoFit/>
          </a:bodyPr>
          <a:lstStyle/>
          <a:p>
            <a:r>
              <a:rPr lang="en-US" sz="1000" dirty="0" smtClean="0"/>
              <a:t>KNC</a:t>
            </a:r>
            <a:endParaRPr lang="en-US" sz="1000" dirty="0"/>
          </a:p>
        </p:txBody>
      </p:sp>
      <p:cxnSp>
        <p:nvCxnSpPr>
          <p:cNvPr id="11" name="Straight Arrow Connector 10"/>
          <p:cNvCxnSpPr/>
          <p:nvPr/>
        </p:nvCxnSpPr>
        <p:spPr>
          <a:xfrm>
            <a:off x="1656607" y="1508164"/>
            <a:ext cx="0" cy="2568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092838" y="5707810"/>
            <a:ext cx="7734300" cy="1035347"/>
            <a:chOff x="332817" y="5707810"/>
            <a:chExt cx="7734300" cy="1035347"/>
          </a:xfrm>
        </p:grpSpPr>
        <p:pic>
          <p:nvPicPr>
            <p:cNvPr id="8" name="Picture 7"/>
            <p:cNvPicPr>
              <a:picLocks noChangeAspect="1"/>
            </p:cNvPicPr>
            <p:nvPr/>
          </p:nvPicPr>
          <p:blipFill>
            <a:blip r:embed="rId6"/>
            <a:stretch>
              <a:fillRect/>
            </a:stretch>
          </p:blipFill>
          <p:spPr>
            <a:xfrm>
              <a:off x="332817" y="5750118"/>
              <a:ext cx="7734300" cy="523875"/>
            </a:xfrm>
            <a:prstGeom prst="rect">
              <a:avLst/>
            </a:prstGeom>
          </p:spPr>
        </p:pic>
        <p:cxnSp>
          <p:nvCxnSpPr>
            <p:cNvPr id="12" name="Straight Arrow Connector 11"/>
            <p:cNvCxnSpPr/>
            <p:nvPr/>
          </p:nvCxnSpPr>
          <p:spPr>
            <a:xfrm>
              <a:off x="2058389" y="6212635"/>
              <a:ext cx="0" cy="2568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50570" y="6496936"/>
              <a:ext cx="463137" cy="246221"/>
            </a:xfrm>
            <a:prstGeom prst="rect">
              <a:avLst/>
            </a:prstGeom>
            <a:noFill/>
          </p:spPr>
          <p:txBody>
            <a:bodyPr wrap="square" rtlCol="0">
              <a:spAutoFit/>
            </a:bodyPr>
            <a:lstStyle/>
            <a:p>
              <a:r>
                <a:rPr lang="en-US" sz="1000" dirty="0" smtClean="0"/>
                <a:t>KNC</a:t>
              </a:r>
              <a:endParaRPr lang="en-US" sz="1000" dirty="0"/>
            </a:p>
          </p:txBody>
        </p:sp>
        <p:sp>
          <p:nvSpPr>
            <p:cNvPr id="14" name="Rectangle 13"/>
            <p:cNvSpPr/>
            <p:nvPr/>
          </p:nvSpPr>
          <p:spPr>
            <a:xfrm>
              <a:off x="2948691" y="5707810"/>
              <a:ext cx="558140" cy="50482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065818" y="5723228"/>
              <a:ext cx="558140" cy="50482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Modelling</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15348751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67356" y="5199375"/>
            <a:ext cx="1905000" cy="1057275"/>
          </a:xfrm>
          <a:prstGeom prst="rect">
            <a:avLst/>
          </a:prstGeom>
        </p:spPr>
      </p:pic>
      <p:pic>
        <p:nvPicPr>
          <p:cNvPr id="5" name="Picture 4"/>
          <p:cNvPicPr>
            <a:picLocks noChangeAspect="1"/>
          </p:cNvPicPr>
          <p:nvPr/>
        </p:nvPicPr>
        <p:blipFill>
          <a:blip r:embed="rId3"/>
          <a:stretch>
            <a:fillRect/>
          </a:stretch>
        </p:blipFill>
        <p:spPr>
          <a:xfrm>
            <a:off x="7338581" y="2599050"/>
            <a:ext cx="3571875" cy="2600325"/>
          </a:xfrm>
          <a:prstGeom prst="rect">
            <a:avLst/>
          </a:prstGeom>
        </p:spPr>
      </p:pic>
      <p:pic>
        <p:nvPicPr>
          <p:cNvPr id="6" name="Picture 5"/>
          <p:cNvPicPr>
            <a:picLocks noChangeAspect="1"/>
          </p:cNvPicPr>
          <p:nvPr/>
        </p:nvPicPr>
        <p:blipFill>
          <a:blip r:embed="rId4"/>
          <a:stretch>
            <a:fillRect/>
          </a:stretch>
        </p:blipFill>
        <p:spPr>
          <a:xfrm>
            <a:off x="456950" y="1086369"/>
            <a:ext cx="6489370" cy="4512854"/>
          </a:xfrm>
          <a:prstGeom prst="rect">
            <a:avLst/>
          </a:prstGeom>
        </p:spPr>
      </p:pic>
      <p:pic>
        <p:nvPicPr>
          <p:cNvPr id="8" name="Picture 7"/>
          <p:cNvPicPr>
            <a:picLocks noChangeAspect="1"/>
          </p:cNvPicPr>
          <p:nvPr/>
        </p:nvPicPr>
        <p:blipFill>
          <a:blip r:embed="rId5"/>
          <a:stretch>
            <a:fillRect/>
          </a:stretch>
        </p:blipFill>
        <p:spPr>
          <a:xfrm>
            <a:off x="7338581" y="1332225"/>
            <a:ext cx="3533775" cy="1266825"/>
          </a:xfrm>
          <a:prstGeom prst="rect">
            <a:avLst/>
          </a:prstGeom>
        </p:spPr>
      </p:pic>
      <p:sp>
        <p:nvSpPr>
          <p:cNvPr id="9" name="TextBox 8"/>
          <p:cNvSpPr txBox="1"/>
          <p:nvPr/>
        </p:nvSpPr>
        <p:spPr>
          <a:xfrm>
            <a:off x="910058" y="224595"/>
            <a:ext cx="10259980" cy="861774"/>
          </a:xfrm>
          <a:prstGeom prst="rect">
            <a:avLst/>
          </a:prstGeom>
          <a:noFill/>
        </p:spPr>
        <p:txBody>
          <a:bodyPr wrap="square" rtlCol="0">
            <a:spAutoFit/>
          </a:bodyPr>
          <a:lstStyle/>
          <a:p>
            <a:pPr lvl="0" algn="ctr">
              <a:defRPr/>
            </a:pPr>
            <a:r>
              <a:rPr lang="en-GB" sz="5000" b="1" noProof="0" dirty="0" smtClean="0">
                <a:latin typeface="Noto Sans" panose="020B0502040504020204" pitchFamily="34"/>
                <a:ea typeface="Noto Sans" panose="020B0502040504020204" pitchFamily="34"/>
                <a:cs typeface="Noto Sans" panose="020B0502040504020204" pitchFamily="34"/>
              </a:rPr>
              <a:t>Random Forest </a:t>
            </a:r>
            <a:r>
              <a:rPr lang="en-GB" sz="5000" b="1" noProof="0" dirty="0" err="1" smtClean="0">
                <a:latin typeface="Noto Sans" panose="020B0502040504020204" pitchFamily="34"/>
                <a:ea typeface="Noto Sans" panose="020B0502040504020204" pitchFamily="34"/>
                <a:cs typeface="Noto Sans" panose="020B0502040504020204" pitchFamily="34"/>
              </a:rPr>
              <a:t>Classifer</a:t>
            </a:r>
            <a:r>
              <a:rPr lang="en-GB" sz="5000" b="1" noProof="0" dirty="0" smtClean="0">
                <a:latin typeface="Noto Sans" panose="020B0502040504020204" pitchFamily="34"/>
                <a:ea typeface="Noto Sans" panose="020B0502040504020204" pitchFamily="34"/>
                <a:cs typeface="Noto Sans" panose="020B0502040504020204" pitchFamily="34"/>
              </a:rPr>
              <a:t> Tuning</a:t>
            </a:r>
            <a:endParaRPr kumimoji="0" lang="en-GB"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grpSp>
        <p:nvGrpSpPr>
          <p:cNvPr id="2" name="Group 1"/>
          <p:cNvGrpSpPr/>
          <p:nvPr/>
        </p:nvGrpSpPr>
        <p:grpSpPr>
          <a:xfrm>
            <a:off x="955709" y="5902081"/>
            <a:ext cx="7686675" cy="525442"/>
            <a:chOff x="456950" y="5902081"/>
            <a:chExt cx="7686675" cy="525442"/>
          </a:xfrm>
        </p:grpSpPr>
        <p:pic>
          <p:nvPicPr>
            <p:cNvPr id="7" name="Picture 6"/>
            <p:cNvPicPr>
              <a:picLocks noChangeAspect="1"/>
            </p:cNvPicPr>
            <p:nvPr/>
          </p:nvPicPr>
          <p:blipFill>
            <a:blip r:embed="rId6"/>
            <a:stretch>
              <a:fillRect/>
            </a:stretch>
          </p:blipFill>
          <p:spPr>
            <a:xfrm>
              <a:off x="456950" y="5903648"/>
              <a:ext cx="7686675" cy="523875"/>
            </a:xfrm>
            <a:prstGeom prst="rect">
              <a:avLst/>
            </a:prstGeom>
          </p:spPr>
        </p:pic>
        <p:sp>
          <p:nvSpPr>
            <p:cNvPr id="10" name="Rectangle 9"/>
            <p:cNvSpPr/>
            <p:nvPr/>
          </p:nvSpPr>
          <p:spPr>
            <a:xfrm>
              <a:off x="3063834" y="5902082"/>
              <a:ext cx="558140" cy="50482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190880" y="5902081"/>
              <a:ext cx="558140" cy="50482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Modelling</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9769266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98263" y="5425582"/>
            <a:ext cx="2771775" cy="1076325"/>
          </a:xfrm>
          <a:prstGeom prst="rect">
            <a:avLst/>
          </a:prstGeom>
        </p:spPr>
      </p:pic>
      <p:pic>
        <p:nvPicPr>
          <p:cNvPr id="5" name="Picture 4"/>
          <p:cNvPicPr>
            <a:picLocks noChangeAspect="1"/>
          </p:cNvPicPr>
          <p:nvPr/>
        </p:nvPicPr>
        <p:blipFill>
          <a:blip r:embed="rId3"/>
          <a:stretch>
            <a:fillRect/>
          </a:stretch>
        </p:blipFill>
        <p:spPr>
          <a:xfrm>
            <a:off x="7594302" y="1194160"/>
            <a:ext cx="3419475" cy="1257300"/>
          </a:xfrm>
          <a:prstGeom prst="rect">
            <a:avLst/>
          </a:prstGeom>
        </p:spPr>
      </p:pic>
      <p:pic>
        <p:nvPicPr>
          <p:cNvPr id="6" name="Picture 5"/>
          <p:cNvPicPr>
            <a:picLocks noChangeAspect="1"/>
          </p:cNvPicPr>
          <p:nvPr/>
        </p:nvPicPr>
        <p:blipFill>
          <a:blip r:embed="rId4"/>
          <a:stretch>
            <a:fillRect/>
          </a:stretch>
        </p:blipFill>
        <p:spPr>
          <a:xfrm>
            <a:off x="7438042" y="2559251"/>
            <a:ext cx="3609975" cy="2600325"/>
          </a:xfrm>
          <a:prstGeom prst="rect">
            <a:avLst/>
          </a:prstGeom>
        </p:spPr>
      </p:pic>
      <p:pic>
        <p:nvPicPr>
          <p:cNvPr id="7" name="Picture 6"/>
          <p:cNvPicPr>
            <a:picLocks noChangeAspect="1"/>
          </p:cNvPicPr>
          <p:nvPr/>
        </p:nvPicPr>
        <p:blipFill>
          <a:blip r:embed="rId5"/>
          <a:stretch>
            <a:fillRect/>
          </a:stretch>
        </p:blipFill>
        <p:spPr>
          <a:xfrm>
            <a:off x="409762" y="1021868"/>
            <a:ext cx="7028280" cy="4968482"/>
          </a:xfrm>
          <a:prstGeom prst="rect">
            <a:avLst/>
          </a:prstGeom>
        </p:spPr>
      </p:pic>
      <p:sp>
        <p:nvSpPr>
          <p:cNvPr id="9" name="TextBox 8"/>
          <p:cNvSpPr txBox="1"/>
          <p:nvPr/>
        </p:nvSpPr>
        <p:spPr>
          <a:xfrm>
            <a:off x="910058" y="224595"/>
            <a:ext cx="10259980" cy="861774"/>
          </a:xfrm>
          <a:prstGeom prst="rect">
            <a:avLst/>
          </a:prstGeom>
          <a:noFill/>
        </p:spPr>
        <p:txBody>
          <a:bodyPr wrap="square" rtlCol="0">
            <a:spAutoFit/>
          </a:bodyPr>
          <a:lstStyle/>
          <a:p>
            <a:pPr lvl="0" algn="ctr">
              <a:defRPr/>
            </a:pPr>
            <a:r>
              <a:rPr lang="en-GB" sz="5000" b="1" noProof="0" dirty="0" err="1" smtClean="0">
                <a:latin typeface="Noto Sans" panose="020B0502040504020204" pitchFamily="34"/>
                <a:ea typeface="Noto Sans" panose="020B0502040504020204" pitchFamily="34"/>
                <a:cs typeface="Noto Sans" panose="020B0502040504020204" pitchFamily="34"/>
              </a:rPr>
              <a:t>XGBoost</a:t>
            </a:r>
            <a:r>
              <a:rPr lang="en-GB" sz="5000" b="1" noProof="0" dirty="0" smtClean="0">
                <a:latin typeface="Noto Sans" panose="020B0502040504020204" pitchFamily="34"/>
                <a:ea typeface="Noto Sans" panose="020B0502040504020204" pitchFamily="34"/>
                <a:cs typeface="Noto Sans" panose="020B0502040504020204" pitchFamily="34"/>
              </a:rPr>
              <a:t> Classifier Tuning</a:t>
            </a:r>
            <a:endParaRPr kumimoji="0" lang="en-GB"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grpSp>
        <p:nvGrpSpPr>
          <p:cNvPr id="2" name="Group 1"/>
          <p:cNvGrpSpPr/>
          <p:nvPr/>
        </p:nvGrpSpPr>
        <p:grpSpPr>
          <a:xfrm>
            <a:off x="564140" y="5990350"/>
            <a:ext cx="7705725" cy="511557"/>
            <a:chOff x="409762" y="5990350"/>
            <a:chExt cx="7705725" cy="511557"/>
          </a:xfrm>
        </p:grpSpPr>
        <p:pic>
          <p:nvPicPr>
            <p:cNvPr id="8" name="Picture 7"/>
            <p:cNvPicPr>
              <a:picLocks noChangeAspect="1"/>
            </p:cNvPicPr>
            <p:nvPr/>
          </p:nvPicPr>
          <p:blipFill>
            <a:blip r:embed="rId6"/>
            <a:stretch>
              <a:fillRect/>
            </a:stretch>
          </p:blipFill>
          <p:spPr>
            <a:xfrm>
              <a:off x="409762" y="5997082"/>
              <a:ext cx="7705725" cy="504825"/>
            </a:xfrm>
            <a:prstGeom prst="rect">
              <a:avLst/>
            </a:prstGeom>
          </p:spPr>
        </p:pic>
        <p:sp>
          <p:nvSpPr>
            <p:cNvPr id="10" name="Rectangle 9"/>
            <p:cNvSpPr/>
            <p:nvPr/>
          </p:nvSpPr>
          <p:spPr>
            <a:xfrm>
              <a:off x="3063834" y="5997082"/>
              <a:ext cx="558140" cy="50482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135222" y="5990350"/>
              <a:ext cx="558140" cy="50482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Modelling</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24055142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0058" y="224595"/>
            <a:ext cx="10259980" cy="861774"/>
          </a:xfrm>
          <a:prstGeom prst="rect">
            <a:avLst/>
          </a:prstGeom>
          <a:noFill/>
        </p:spPr>
        <p:txBody>
          <a:bodyPr wrap="square" rtlCol="0">
            <a:spAutoFit/>
          </a:bodyPr>
          <a:lstStyle/>
          <a:p>
            <a:pPr lvl="0" algn="ctr">
              <a:defRPr/>
            </a:pPr>
            <a:r>
              <a:rPr lang="en-GB" sz="5000" b="1" noProof="0" dirty="0" smtClean="0">
                <a:latin typeface="Noto Sans" panose="020B0502040504020204" pitchFamily="34"/>
                <a:ea typeface="Noto Sans" panose="020B0502040504020204" pitchFamily="34"/>
                <a:cs typeface="Noto Sans" panose="020B0502040504020204" pitchFamily="34"/>
              </a:rPr>
              <a:t>Comparing Model</a:t>
            </a:r>
            <a:endParaRPr kumimoji="0" lang="en-GB"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grpSp>
        <p:nvGrpSpPr>
          <p:cNvPr id="13" name="Group 12"/>
          <p:cNvGrpSpPr/>
          <p:nvPr/>
        </p:nvGrpSpPr>
        <p:grpSpPr>
          <a:xfrm>
            <a:off x="910058" y="2832480"/>
            <a:ext cx="10958097" cy="1373802"/>
            <a:chOff x="910058" y="4017595"/>
            <a:chExt cx="10958097" cy="1373802"/>
          </a:xfrm>
        </p:grpSpPr>
        <p:sp>
          <p:nvSpPr>
            <p:cNvPr id="6" name="TextBox 5"/>
            <p:cNvSpPr txBox="1"/>
            <p:nvPr/>
          </p:nvSpPr>
          <p:spPr>
            <a:xfrm>
              <a:off x="910058" y="4017595"/>
              <a:ext cx="3353184" cy="646331"/>
            </a:xfrm>
            <a:prstGeom prst="rect">
              <a:avLst/>
            </a:prstGeom>
            <a:noFill/>
          </p:spPr>
          <p:txBody>
            <a:bodyPr wrap="square" rtlCol="0">
              <a:spAutoFit/>
            </a:bodyPr>
            <a:lstStyle/>
            <a:p>
              <a:r>
                <a:rPr lang="en-US" dirty="0" smtClean="0"/>
                <a:t>Best with after parameter tuning: </a:t>
              </a:r>
            </a:p>
            <a:p>
              <a:endParaRPr lang="en-US" dirty="0"/>
            </a:p>
          </p:txBody>
        </p:sp>
        <p:grpSp>
          <p:nvGrpSpPr>
            <p:cNvPr id="7" name="Group 6"/>
            <p:cNvGrpSpPr/>
            <p:nvPr/>
          </p:nvGrpSpPr>
          <p:grpSpPr>
            <a:xfrm>
              <a:off x="910058" y="4663926"/>
              <a:ext cx="10958097" cy="727471"/>
              <a:chOff x="409762" y="5990350"/>
              <a:chExt cx="7705725" cy="511557"/>
            </a:xfrm>
          </p:grpSpPr>
          <p:pic>
            <p:nvPicPr>
              <p:cNvPr id="8" name="Picture 7"/>
              <p:cNvPicPr>
                <a:picLocks noChangeAspect="1"/>
              </p:cNvPicPr>
              <p:nvPr/>
            </p:nvPicPr>
            <p:blipFill>
              <a:blip r:embed="rId2"/>
              <a:stretch>
                <a:fillRect/>
              </a:stretch>
            </p:blipFill>
            <p:spPr>
              <a:xfrm>
                <a:off x="409762" y="5997082"/>
                <a:ext cx="7705725" cy="504825"/>
              </a:xfrm>
              <a:prstGeom prst="rect">
                <a:avLst/>
              </a:prstGeom>
            </p:spPr>
          </p:pic>
          <p:sp>
            <p:nvSpPr>
              <p:cNvPr id="9" name="Rectangle 8"/>
              <p:cNvSpPr/>
              <p:nvPr/>
            </p:nvSpPr>
            <p:spPr>
              <a:xfrm>
                <a:off x="3063834" y="5997082"/>
                <a:ext cx="558140" cy="50482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135222" y="5990350"/>
                <a:ext cx="558140" cy="50482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 name="Group 11"/>
          <p:cNvGrpSpPr/>
          <p:nvPr/>
        </p:nvGrpSpPr>
        <p:grpSpPr>
          <a:xfrm>
            <a:off x="910058" y="1264499"/>
            <a:ext cx="10982497" cy="1098690"/>
            <a:chOff x="910058" y="1086369"/>
            <a:chExt cx="10982497" cy="1098690"/>
          </a:xfrm>
        </p:grpSpPr>
        <p:sp>
          <p:nvSpPr>
            <p:cNvPr id="5" name="TextBox 4"/>
            <p:cNvSpPr txBox="1"/>
            <p:nvPr/>
          </p:nvSpPr>
          <p:spPr>
            <a:xfrm>
              <a:off x="910058" y="1086369"/>
              <a:ext cx="3091926" cy="646331"/>
            </a:xfrm>
            <a:prstGeom prst="rect">
              <a:avLst/>
            </a:prstGeom>
            <a:noFill/>
          </p:spPr>
          <p:txBody>
            <a:bodyPr wrap="square" rtlCol="0">
              <a:spAutoFit/>
            </a:bodyPr>
            <a:lstStyle/>
            <a:p>
              <a:r>
                <a:rPr lang="en-US" dirty="0" smtClean="0"/>
                <a:t>Best with default parameters : </a:t>
              </a:r>
            </a:p>
            <a:p>
              <a:endParaRPr lang="en-US" dirty="0"/>
            </a:p>
          </p:txBody>
        </p:sp>
        <p:pic>
          <p:nvPicPr>
            <p:cNvPr id="11" name="Picture 10"/>
            <p:cNvPicPr>
              <a:picLocks noChangeAspect="1"/>
            </p:cNvPicPr>
            <p:nvPr/>
          </p:nvPicPr>
          <p:blipFill rotWithShape="1">
            <a:blip r:embed="rId3"/>
            <a:srcRect b="90227"/>
            <a:stretch/>
          </p:blipFill>
          <p:spPr>
            <a:xfrm>
              <a:off x="910058" y="1555660"/>
              <a:ext cx="10982497" cy="629399"/>
            </a:xfrm>
            <a:prstGeom prst="rect">
              <a:avLst/>
            </a:prstGeom>
          </p:spPr>
        </p:pic>
      </p:grpSp>
      <p:sp>
        <p:nvSpPr>
          <p:cNvPr id="15" name="Rectangle 14"/>
          <p:cNvSpPr/>
          <p:nvPr/>
        </p:nvSpPr>
        <p:spPr>
          <a:xfrm>
            <a:off x="4684340" y="1689540"/>
            <a:ext cx="793715" cy="71789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474147" y="1645291"/>
            <a:ext cx="793715" cy="71789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910058" y="4278830"/>
            <a:ext cx="10958097" cy="2585323"/>
          </a:xfrm>
          <a:prstGeom prst="rect">
            <a:avLst/>
          </a:prstGeom>
          <a:noFill/>
        </p:spPr>
        <p:txBody>
          <a:bodyPr wrap="square" rtlCol="0">
            <a:spAutoFit/>
          </a:bodyPr>
          <a:lstStyle/>
          <a:p>
            <a:pPr>
              <a:lnSpc>
                <a:spcPct val="150000"/>
              </a:lnSpc>
            </a:pPr>
            <a:r>
              <a:rPr lang="en-US" dirty="0" err="1" smtClean="0"/>
              <a:t>Nilai</a:t>
            </a:r>
            <a:r>
              <a:rPr lang="en-US" dirty="0" smtClean="0"/>
              <a:t> AUC </a:t>
            </a:r>
            <a:r>
              <a:rPr lang="en-US" dirty="0" err="1" smtClean="0"/>
              <a:t>pada</a:t>
            </a:r>
            <a:r>
              <a:rPr lang="en-US" dirty="0" smtClean="0"/>
              <a:t> XGBC Hyper Tuning </a:t>
            </a:r>
            <a:r>
              <a:rPr lang="en-US" dirty="0" err="1" smtClean="0"/>
              <a:t>dibawah</a:t>
            </a:r>
            <a:r>
              <a:rPr lang="en-US" dirty="0" smtClean="0"/>
              <a:t> AUC </a:t>
            </a:r>
            <a:r>
              <a:rPr lang="en-US" dirty="0" err="1" smtClean="0"/>
              <a:t>dengan</a:t>
            </a:r>
            <a:r>
              <a:rPr lang="en-US" dirty="0" smtClean="0"/>
              <a:t> parameter default, </a:t>
            </a:r>
            <a:r>
              <a:rPr lang="en-US" dirty="0" err="1" smtClean="0"/>
              <a:t>hal</a:t>
            </a:r>
            <a:r>
              <a:rPr lang="en-US" dirty="0" smtClean="0"/>
              <a:t> </a:t>
            </a:r>
            <a:r>
              <a:rPr lang="en-US" dirty="0" err="1" smtClean="0"/>
              <a:t>ini</a:t>
            </a:r>
            <a:r>
              <a:rPr lang="en-US" dirty="0" smtClean="0"/>
              <a:t> </a:t>
            </a:r>
            <a:r>
              <a:rPr lang="en-US" dirty="0" err="1" smtClean="0"/>
              <a:t>disebabkan</a:t>
            </a:r>
            <a:r>
              <a:rPr lang="en-US" dirty="0" smtClean="0"/>
              <a:t> </a:t>
            </a:r>
            <a:r>
              <a:rPr lang="en-US" dirty="0" err="1" smtClean="0"/>
              <a:t>oleh</a:t>
            </a:r>
            <a:r>
              <a:rPr lang="en-US" dirty="0" smtClean="0"/>
              <a:t> </a:t>
            </a:r>
            <a:r>
              <a:rPr lang="en-US" dirty="0" err="1" smtClean="0"/>
              <a:t>teknik</a:t>
            </a:r>
            <a:r>
              <a:rPr lang="en-US" dirty="0" smtClean="0"/>
              <a:t> </a:t>
            </a:r>
            <a:r>
              <a:rPr lang="en-US" dirty="0" err="1" smtClean="0"/>
              <a:t>RandomizedSearch</a:t>
            </a:r>
            <a:r>
              <a:rPr lang="en-US" dirty="0" smtClean="0"/>
              <a:t> </a:t>
            </a:r>
            <a:r>
              <a:rPr lang="en-US" dirty="0" err="1" smtClean="0"/>
              <a:t>pada</a:t>
            </a:r>
            <a:r>
              <a:rPr lang="en-US" dirty="0" smtClean="0"/>
              <a:t> </a:t>
            </a:r>
            <a:r>
              <a:rPr lang="en-US" dirty="0" err="1" smtClean="0"/>
              <a:t>pencarian</a:t>
            </a:r>
            <a:r>
              <a:rPr lang="en-US" dirty="0" smtClean="0"/>
              <a:t> </a:t>
            </a:r>
            <a:r>
              <a:rPr lang="en-US" dirty="0" err="1" smtClean="0"/>
              <a:t>parameternya</a:t>
            </a:r>
            <a:r>
              <a:rPr lang="en-US" dirty="0" smtClean="0"/>
              <a:t>. </a:t>
            </a:r>
            <a:r>
              <a:rPr lang="en-US" dirty="0" err="1" smtClean="0"/>
              <a:t>Pencarian</a:t>
            </a:r>
            <a:r>
              <a:rPr lang="en-US" dirty="0" smtClean="0"/>
              <a:t> parameter </a:t>
            </a:r>
            <a:r>
              <a:rPr lang="en-US" dirty="0" err="1" smtClean="0"/>
              <a:t>menggunakan</a:t>
            </a:r>
            <a:r>
              <a:rPr lang="en-US" dirty="0" smtClean="0"/>
              <a:t> </a:t>
            </a:r>
            <a:r>
              <a:rPr lang="en-US" dirty="0" err="1" smtClean="0"/>
              <a:t>GridSearch</a:t>
            </a:r>
            <a:r>
              <a:rPr lang="en-US" dirty="0" smtClean="0"/>
              <a:t> </a:t>
            </a:r>
            <a:r>
              <a:rPr lang="en-US" dirty="0" err="1" smtClean="0"/>
              <a:t>akan</a:t>
            </a:r>
            <a:r>
              <a:rPr lang="en-US" dirty="0" smtClean="0"/>
              <a:t> </a:t>
            </a:r>
            <a:r>
              <a:rPr lang="en-US" dirty="0" err="1" smtClean="0"/>
              <a:t>mengimprove</a:t>
            </a:r>
            <a:r>
              <a:rPr lang="en-US" dirty="0" smtClean="0"/>
              <a:t> </a:t>
            </a:r>
            <a:r>
              <a:rPr lang="en-US" dirty="0" err="1" smtClean="0"/>
              <a:t>hal</a:t>
            </a:r>
            <a:r>
              <a:rPr lang="en-US" dirty="0" smtClean="0"/>
              <a:t> </a:t>
            </a:r>
            <a:r>
              <a:rPr lang="en-US" dirty="0" err="1" smtClean="0"/>
              <a:t>ini</a:t>
            </a:r>
            <a:r>
              <a:rPr lang="en-US" dirty="0" smtClean="0"/>
              <a:t> </a:t>
            </a:r>
            <a:r>
              <a:rPr lang="en-US" dirty="0" err="1" smtClean="0"/>
              <a:t>namun</a:t>
            </a:r>
            <a:r>
              <a:rPr lang="en-US" dirty="0" smtClean="0"/>
              <a:t> </a:t>
            </a:r>
            <a:r>
              <a:rPr lang="en-US" dirty="0" err="1" smtClean="0"/>
              <a:t>akan</a:t>
            </a:r>
            <a:r>
              <a:rPr lang="en-US" dirty="0" smtClean="0"/>
              <a:t> </a:t>
            </a:r>
            <a:r>
              <a:rPr lang="en-US" dirty="0" err="1" smtClean="0"/>
              <a:t>dibutuhkan</a:t>
            </a:r>
            <a:r>
              <a:rPr lang="en-US" dirty="0" smtClean="0"/>
              <a:t> </a:t>
            </a:r>
            <a:r>
              <a:rPr lang="en-US" dirty="0" err="1" smtClean="0"/>
              <a:t>waktu</a:t>
            </a:r>
            <a:r>
              <a:rPr lang="en-US" dirty="0" smtClean="0"/>
              <a:t> yang </a:t>
            </a:r>
            <a:r>
              <a:rPr lang="en-US" dirty="0" err="1" smtClean="0"/>
              <a:t>sangat</a:t>
            </a:r>
            <a:r>
              <a:rPr lang="en-US" dirty="0" smtClean="0"/>
              <a:t> lama </a:t>
            </a:r>
            <a:r>
              <a:rPr lang="en-US" dirty="0" err="1" smtClean="0"/>
              <a:t>dalam</a:t>
            </a:r>
            <a:r>
              <a:rPr lang="en-US" dirty="0" smtClean="0"/>
              <a:t> </a:t>
            </a:r>
            <a:r>
              <a:rPr lang="en-US" dirty="0" err="1" smtClean="0"/>
              <a:t>pemodelannya</a:t>
            </a:r>
            <a:r>
              <a:rPr lang="en-US" dirty="0" smtClean="0"/>
              <a:t>. </a:t>
            </a:r>
            <a:r>
              <a:rPr lang="en-US" dirty="0" err="1" smtClean="0"/>
              <a:t>Walaupun</a:t>
            </a:r>
            <a:r>
              <a:rPr lang="en-US" dirty="0" smtClean="0"/>
              <a:t> </a:t>
            </a:r>
            <a:r>
              <a:rPr lang="en-US" dirty="0" err="1" smtClean="0"/>
              <a:t>demikin</a:t>
            </a:r>
            <a:r>
              <a:rPr lang="en-US" dirty="0" smtClean="0"/>
              <a:t> </a:t>
            </a:r>
            <a:r>
              <a:rPr lang="en-US" dirty="0" err="1" smtClean="0"/>
              <a:t>nilai</a:t>
            </a:r>
            <a:r>
              <a:rPr lang="en-US" dirty="0" smtClean="0"/>
              <a:t> precision XGBC Hyper Tuning </a:t>
            </a:r>
            <a:r>
              <a:rPr lang="en-US" dirty="0" err="1" smtClean="0"/>
              <a:t>jauh</a:t>
            </a:r>
            <a:r>
              <a:rPr lang="en-US" dirty="0" smtClean="0"/>
              <a:t> </a:t>
            </a:r>
            <a:r>
              <a:rPr lang="en-US" dirty="0" err="1" smtClean="0"/>
              <a:t>diatas</a:t>
            </a:r>
            <a:r>
              <a:rPr lang="en-US" dirty="0" smtClean="0"/>
              <a:t> XGBC default parameter, </a:t>
            </a:r>
            <a:r>
              <a:rPr lang="en-US" dirty="0" err="1" smtClean="0"/>
              <a:t>oleh</a:t>
            </a:r>
            <a:r>
              <a:rPr lang="en-US" dirty="0" smtClean="0"/>
              <a:t> </a:t>
            </a:r>
            <a:r>
              <a:rPr lang="en-US" dirty="0" err="1" smtClean="0"/>
              <a:t>karena</a:t>
            </a:r>
            <a:r>
              <a:rPr lang="en-US" dirty="0" smtClean="0"/>
              <a:t> XGBC Hyper Parameter Tuning </a:t>
            </a:r>
            <a:r>
              <a:rPr lang="en-US" dirty="0" err="1" smtClean="0"/>
              <a:t>memenuhi</a:t>
            </a:r>
            <a:r>
              <a:rPr lang="en-US" dirty="0" smtClean="0"/>
              <a:t> target AUC ROC </a:t>
            </a:r>
            <a:r>
              <a:rPr lang="en-US" dirty="0" err="1" smtClean="0"/>
              <a:t>pada</a:t>
            </a:r>
            <a:r>
              <a:rPr lang="en-US" dirty="0" smtClean="0"/>
              <a:t> goals (&gt; 0.84) </a:t>
            </a:r>
            <a:r>
              <a:rPr lang="en-US" dirty="0" err="1" smtClean="0"/>
              <a:t>maka</a:t>
            </a:r>
            <a:r>
              <a:rPr lang="en-US" dirty="0" smtClean="0"/>
              <a:t> </a:t>
            </a:r>
            <a:r>
              <a:rPr lang="en-US" dirty="0" err="1" smtClean="0"/>
              <a:t>akan</a:t>
            </a:r>
            <a:r>
              <a:rPr lang="en-US" dirty="0" smtClean="0"/>
              <a:t> </a:t>
            </a:r>
            <a:r>
              <a:rPr lang="en-US" dirty="0" err="1" smtClean="0"/>
              <a:t>dipilih</a:t>
            </a:r>
            <a:r>
              <a:rPr lang="en-US" dirty="0" smtClean="0"/>
              <a:t> </a:t>
            </a:r>
            <a:r>
              <a:rPr lang="en-US" dirty="0" err="1" smtClean="0"/>
              <a:t>pemodelan</a:t>
            </a:r>
            <a:r>
              <a:rPr lang="en-US" dirty="0" smtClean="0"/>
              <a:t> </a:t>
            </a:r>
            <a:r>
              <a:rPr lang="en-US" b="1" dirty="0" smtClean="0"/>
              <a:t>XGBC Hyper Parameter Tuning </a:t>
            </a:r>
            <a:r>
              <a:rPr lang="en-US" dirty="0" err="1" smtClean="0"/>
              <a:t>sebagai</a:t>
            </a:r>
            <a:r>
              <a:rPr lang="en-US" dirty="0" smtClean="0"/>
              <a:t> </a:t>
            </a:r>
            <a:r>
              <a:rPr lang="en-US" b="1" dirty="0" err="1" smtClean="0"/>
              <a:t>pemodelan</a:t>
            </a:r>
            <a:r>
              <a:rPr lang="en-US" b="1" dirty="0" smtClean="0"/>
              <a:t> </a:t>
            </a:r>
            <a:r>
              <a:rPr lang="en-US" b="1" dirty="0" err="1" smtClean="0"/>
              <a:t>terbaik</a:t>
            </a:r>
            <a:r>
              <a:rPr lang="en-US" dirty="0"/>
              <a:t>.</a:t>
            </a:r>
          </a:p>
        </p:txBody>
      </p:sp>
    </p:spTree>
    <p:extLst>
      <p:ext uri="{BB962C8B-B14F-4D97-AF65-F5344CB8AC3E}">
        <p14:creationId xmlns:p14="http://schemas.microsoft.com/office/powerpoint/2010/main" val="201161641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b="410"/>
          <a:stretch/>
        </p:blipFill>
        <p:spPr>
          <a:xfrm>
            <a:off x="485083" y="985652"/>
            <a:ext cx="11276184" cy="5771408"/>
          </a:xfrm>
          <a:prstGeom prst="rect">
            <a:avLst/>
          </a:prstGeom>
        </p:spPr>
      </p:pic>
      <p:sp>
        <p:nvSpPr>
          <p:cNvPr id="5" name="TextBox 4"/>
          <p:cNvSpPr txBox="1"/>
          <p:nvPr/>
        </p:nvSpPr>
        <p:spPr>
          <a:xfrm>
            <a:off x="993185" y="123878"/>
            <a:ext cx="10259980" cy="861774"/>
          </a:xfrm>
          <a:prstGeom prst="rect">
            <a:avLst/>
          </a:prstGeom>
          <a:noFill/>
        </p:spPr>
        <p:txBody>
          <a:bodyPr wrap="square" rtlCol="0">
            <a:spAutoFit/>
          </a:bodyPr>
          <a:lstStyle/>
          <a:p>
            <a:pPr lvl="0" algn="ctr">
              <a:defRPr/>
            </a:pPr>
            <a:r>
              <a:rPr lang="en-GB" sz="5000" b="1" dirty="0" smtClean="0">
                <a:latin typeface="Noto Sans" panose="020B0502040504020204" pitchFamily="34"/>
                <a:ea typeface="Noto Sans" panose="020B0502040504020204" pitchFamily="34"/>
                <a:cs typeface="Noto Sans" panose="020B0502040504020204" pitchFamily="34"/>
              </a:rPr>
              <a:t>Default by Probability</a:t>
            </a:r>
            <a:endParaRPr kumimoji="0" lang="en-GB"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34540149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429" y="6488667"/>
            <a:ext cx="1903172"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Modelling</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6" name="Picture 5"/>
          <p:cNvPicPr>
            <a:picLocks noChangeAspect="1"/>
          </p:cNvPicPr>
          <p:nvPr/>
        </p:nvPicPr>
        <p:blipFill>
          <a:blip r:embed="rId2"/>
          <a:stretch>
            <a:fillRect/>
          </a:stretch>
        </p:blipFill>
        <p:spPr>
          <a:xfrm>
            <a:off x="950583" y="147205"/>
            <a:ext cx="9906000" cy="5067300"/>
          </a:xfrm>
          <a:prstGeom prst="rect">
            <a:avLst/>
          </a:prstGeom>
        </p:spPr>
      </p:pic>
      <p:grpSp>
        <p:nvGrpSpPr>
          <p:cNvPr id="10" name="Group 9"/>
          <p:cNvGrpSpPr/>
          <p:nvPr/>
        </p:nvGrpSpPr>
        <p:grpSpPr>
          <a:xfrm>
            <a:off x="154937" y="5340164"/>
            <a:ext cx="6171503" cy="1022844"/>
            <a:chOff x="950583" y="5465823"/>
            <a:chExt cx="4655127" cy="771525"/>
          </a:xfrm>
        </p:grpSpPr>
        <p:pic>
          <p:nvPicPr>
            <p:cNvPr id="7" name="Picture 6"/>
            <p:cNvPicPr>
              <a:picLocks noChangeAspect="1"/>
            </p:cNvPicPr>
            <p:nvPr/>
          </p:nvPicPr>
          <p:blipFill>
            <a:blip r:embed="rId3"/>
            <a:stretch>
              <a:fillRect/>
            </a:stretch>
          </p:blipFill>
          <p:spPr>
            <a:xfrm>
              <a:off x="950583" y="5465823"/>
              <a:ext cx="1371600" cy="771525"/>
            </a:xfrm>
            <a:prstGeom prst="rect">
              <a:avLst/>
            </a:prstGeom>
          </p:spPr>
        </p:pic>
        <p:pic>
          <p:nvPicPr>
            <p:cNvPr id="8" name="Picture 7"/>
            <p:cNvPicPr>
              <a:picLocks noChangeAspect="1"/>
            </p:cNvPicPr>
            <p:nvPr/>
          </p:nvPicPr>
          <p:blipFill>
            <a:blip r:embed="rId4"/>
            <a:stretch>
              <a:fillRect/>
            </a:stretch>
          </p:blipFill>
          <p:spPr>
            <a:xfrm>
              <a:off x="2738685" y="5484872"/>
              <a:ext cx="2867025" cy="733425"/>
            </a:xfrm>
            <a:prstGeom prst="rect">
              <a:avLst/>
            </a:prstGeom>
          </p:spPr>
        </p:pic>
      </p:grpSp>
      <p:sp>
        <p:nvSpPr>
          <p:cNvPr id="11" name="TextBox 10"/>
          <p:cNvSpPr txBox="1"/>
          <p:nvPr/>
        </p:nvSpPr>
        <p:spPr>
          <a:xfrm>
            <a:off x="6326440" y="5322088"/>
            <a:ext cx="3518204" cy="1041184"/>
          </a:xfrm>
          <a:prstGeom prst="rect">
            <a:avLst/>
          </a:prstGeom>
          <a:noFill/>
        </p:spPr>
        <p:txBody>
          <a:bodyPr wrap="square" rtlCol="0">
            <a:spAutoFit/>
          </a:bodyPr>
          <a:lstStyle/>
          <a:p>
            <a:r>
              <a:rPr lang="en-US" sz="1200" dirty="0"/>
              <a:t>1. Exceptional  </a:t>
            </a:r>
            <a:r>
              <a:rPr lang="en-US" sz="1200" dirty="0" smtClean="0"/>
              <a:t>(</a:t>
            </a:r>
            <a:r>
              <a:rPr lang="en-US" sz="1200" dirty="0" err="1"/>
              <a:t>proba</a:t>
            </a:r>
            <a:r>
              <a:rPr lang="en-US" sz="1200" dirty="0"/>
              <a:t> : 0 - 0.000561) </a:t>
            </a:r>
          </a:p>
          <a:p>
            <a:r>
              <a:rPr lang="en-US" sz="1200" dirty="0"/>
              <a:t>2. Very Good   </a:t>
            </a:r>
            <a:r>
              <a:rPr lang="en-US" sz="1200" dirty="0" smtClean="0"/>
              <a:t> (</a:t>
            </a:r>
            <a:r>
              <a:rPr lang="en-US" sz="1200" dirty="0" err="1"/>
              <a:t>proba</a:t>
            </a:r>
            <a:r>
              <a:rPr lang="en-US" sz="1200" dirty="0"/>
              <a:t> : 0.000561 - 0.248171)</a:t>
            </a:r>
          </a:p>
          <a:p>
            <a:r>
              <a:rPr lang="en-US" sz="1200" dirty="0"/>
              <a:t>3. Good          </a:t>
            </a:r>
            <a:r>
              <a:rPr lang="en-US" sz="1200" dirty="0" smtClean="0"/>
              <a:t>	(</a:t>
            </a:r>
            <a:r>
              <a:rPr lang="en-US" sz="1200" dirty="0" err="1"/>
              <a:t>proba</a:t>
            </a:r>
            <a:r>
              <a:rPr lang="en-US" sz="1200" dirty="0"/>
              <a:t> : 0.248172 - 0.496342)</a:t>
            </a:r>
          </a:p>
          <a:p>
            <a:r>
              <a:rPr lang="en-US" sz="1200" dirty="0"/>
              <a:t>4. Fair          </a:t>
            </a:r>
            <a:r>
              <a:rPr lang="en-US" sz="1200" dirty="0" smtClean="0"/>
              <a:t>	(</a:t>
            </a:r>
            <a:r>
              <a:rPr lang="en-US" sz="1200" dirty="0" err="1"/>
              <a:t>proba</a:t>
            </a:r>
            <a:r>
              <a:rPr lang="en-US" sz="1200" dirty="0"/>
              <a:t> : 0.496343 - 0.744513)</a:t>
            </a:r>
          </a:p>
          <a:p>
            <a:r>
              <a:rPr lang="en-US" sz="1200" dirty="0"/>
              <a:t>5. Poor          </a:t>
            </a:r>
            <a:r>
              <a:rPr lang="en-US" sz="1200" dirty="0" smtClean="0"/>
              <a:t>	(</a:t>
            </a:r>
            <a:r>
              <a:rPr lang="en-US" sz="1200" dirty="0" err="1"/>
              <a:t>proba</a:t>
            </a:r>
            <a:r>
              <a:rPr lang="en-US" sz="1200" dirty="0"/>
              <a:t> : 0.744514 - 0.993245)</a:t>
            </a:r>
          </a:p>
        </p:txBody>
      </p:sp>
      <p:pic>
        <p:nvPicPr>
          <p:cNvPr id="13" name="Picture 12"/>
          <p:cNvPicPr>
            <a:picLocks noChangeAspect="1"/>
          </p:cNvPicPr>
          <p:nvPr/>
        </p:nvPicPr>
        <p:blipFill>
          <a:blip r:embed="rId5"/>
          <a:stretch>
            <a:fillRect/>
          </a:stretch>
        </p:blipFill>
        <p:spPr>
          <a:xfrm>
            <a:off x="9403204" y="5214505"/>
            <a:ext cx="2552700" cy="1219200"/>
          </a:xfrm>
          <a:prstGeom prst="rect">
            <a:avLst/>
          </a:prstGeom>
        </p:spPr>
      </p:pic>
    </p:spTree>
    <p:extLst>
      <p:ext uri="{BB962C8B-B14F-4D97-AF65-F5344CB8AC3E}">
        <p14:creationId xmlns:p14="http://schemas.microsoft.com/office/powerpoint/2010/main" val="233389055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1371" y="2310937"/>
            <a:ext cx="6129849" cy="861774"/>
          </a:xfrm>
          <a:prstGeom prst="rect">
            <a:avLst/>
          </a:prstGeom>
          <a:noFill/>
        </p:spPr>
        <p:txBody>
          <a:bodyPr wrap="square" rtlCol="0">
            <a:spAutoFit/>
          </a:bodyPr>
          <a:lstStyle/>
          <a:p>
            <a:pPr lvl="0" algn="ctr">
              <a:defRPr/>
            </a:pPr>
            <a:r>
              <a:rPr lang="en-GB" sz="5000" b="1" dirty="0">
                <a:solidFill>
                  <a:schemeClr val="bg2">
                    <a:lumMod val="10000"/>
                  </a:schemeClr>
                </a:solidFill>
                <a:latin typeface="Noto Sans" panose="020B0502040504020204" pitchFamily="34"/>
                <a:ea typeface="Noto Sans" panose="020B0502040504020204" pitchFamily="34"/>
                <a:cs typeface="Noto Sans" panose="020B0502040504020204" pitchFamily="34"/>
              </a:rPr>
              <a:t>R</a:t>
            </a:r>
            <a:r>
              <a:rPr lang="en-GB" sz="5000" b="1" dirty="0" smtClean="0">
                <a:solidFill>
                  <a:schemeClr val="bg2">
                    <a:lumMod val="10000"/>
                  </a:schemeClr>
                </a:solidFill>
                <a:latin typeface="Noto Sans" panose="020B0502040504020204" pitchFamily="34"/>
                <a:ea typeface="Noto Sans" panose="020B0502040504020204" pitchFamily="34"/>
                <a:cs typeface="Noto Sans" panose="020B0502040504020204" pitchFamily="34"/>
              </a:rPr>
              <a:t>esult</a:t>
            </a:r>
            <a:endParaRPr lang="en-GB" sz="5000" b="1" dirty="0">
              <a:solidFill>
                <a:schemeClr val="bg2">
                  <a:lumMod val="10000"/>
                </a:schemeClr>
              </a:solidFill>
              <a:latin typeface="Noto Sans" panose="020B0502040504020204" pitchFamily="34"/>
              <a:ea typeface="Noto Sans" panose="020B0502040504020204" pitchFamily="34"/>
              <a:cs typeface="Noto Sans" panose="020B0502040504020204" pitchFamily="34"/>
            </a:endParaRPr>
          </a:p>
        </p:txBody>
      </p:sp>
      <p:sp>
        <p:nvSpPr>
          <p:cNvPr id="18" name="TextBox 17"/>
          <p:cNvSpPr txBox="1"/>
          <p:nvPr/>
        </p:nvSpPr>
        <p:spPr>
          <a:xfrm>
            <a:off x="457200" y="6349245"/>
            <a:ext cx="11366500"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www.yourwebsite.com</a:t>
            </a:r>
          </a:p>
        </p:txBody>
      </p:sp>
      <p:grpSp>
        <p:nvGrpSpPr>
          <p:cNvPr id="10" name="Group 9"/>
          <p:cNvGrpSpPr/>
          <p:nvPr/>
        </p:nvGrpSpPr>
        <p:grpSpPr>
          <a:xfrm>
            <a:off x="1219860" y="2846674"/>
            <a:ext cx="13615822" cy="4242061"/>
            <a:chOff x="1219860" y="2846674"/>
            <a:chExt cx="13615822" cy="4242061"/>
          </a:xfrm>
          <a:blipFill dpi="0" rotWithShape="1">
            <a:blip r:embed="rId2">
              <a:extLst>
                <a:ext uri="{28A0092B-C50C-407E-A947-70E740481C1C}">
                  <a14:useLocalDpi xmlns:a14="http://schemas.microsoft.com/office/drawing/2010/main" val="0"/>
                </a:ext>
              </a:extLst>
            </a:blip>
            <a:srcRect/>
            <a:stretch>
              <a:fillRect/>
            </a:stretch>
          </a:blipFill>
        </p:grpSpPr>
        <p:sp>
          <p:nvSpPr>
            <p:cNvPr id="14" name="Rectangle 13"/>
            <p:cNvSpPr/>
            <p:nvPr/>
          </p:nvSpPr>
          <p:spPr>
            <a:xfrm rot="2877484">
              <a:off x="11125149" y="5325153"/>
              <a:ext cx="1172929" cy="2354235"/>
            </a:xfrm>
            <a:custGeom>
              <a:avLst/>
              <a:gdLst>
                <a:gd name="connsiteX0" fmla="*/ 0 w 1259414"/>
                <a:gd name="connsiteY0" fmla="*/ 0 h 6858000"/>
                <a:gd name="connsiteX1" fmla="*/ 1259414 w 1259414"/>
                <a:gd name="connsiteY1" fmla="*/ 0 h 6858000"/>
                <a:gd name="connsiteX2" fmla="*/ 1259414 w 1259414"/>
                <a:gd name="connsiteY2" fmla="*/ 6858000 h 6858000"/>
                <a:gd name="connsiteX3" fmla="*/ 0 w 1259414"/>
                <a:gd name="connsiteY3" fmla="*/ 6858000 h 6858000"/>
                <a:gd name="connsiteX4" fmla="*/ 0 w 1259414"/>
                <a:gd name="connsiteY4" fmla="*/ 0 h 6858000"/>
                <a:gd name="connsiteX0-1" fmla="*/ 0 w 1260893"/>
                <a:gd name="connsiteY0-2" fmla="*/ 2052213 h 6858000"/>
                <a:gd name="connsiteX1-3" fmla="*/ 1260893 w 1260893"/>
                <a:gd name="connsiteY1-4" fmla="*/ 0 h 6858000"/>
                <a:gd name="connsiteX2-5" fmla="*/ 1260893 w 1260893"/>
                <a:gd name="connsiteY2-6" fmla="*/ 6858000 h 6858000"/>
                <a:gd name="connsiteX3-7" fmla="*/ 1479 w 1260893"/>
                <a:gd name="connsiteY3-8" fmla="*/ 6858000 h 6858000"/>
                <a:gd name="connsiteX4-9" fmla="*/ 0 w 1260893"/>
                <a:gd name="connsiteY4-10" fmla="*/ 2052213 h 6858000"/>
                <a:gd name="connsiteX0-11" fmla="*/ 0 w 1260893"/>
                <a:gd name="connsiteY0-12" fmla="*/ 0 h 4805787"/>
                <a:gd name="connsiteX1-13" fmla="*/ 960453 w 1260893"/>
                <a:gd name="connsiteY1-14" fmla="*/ 1209669 h 4805787"/>
                <a:gd name="connsiteX2-15" fmla="*/ 1260893 w 1260893"/>
                <a:gd name="connsiteY2-16" fmla="*/ 4805787 h 4805787"/>
                <a:gd name="connsiteX3-17" fmla="*/ 1479 w 1260893"/>
                <a:gd name="connsiteY3-18" fmla="*/ 4805787 h 4805787"/>
                <a:gd name="connsiteX4-19" fmla="*/ 0 w 1260893"/>
                <a:gd name="connsiteY4-20" fmla="*/ 0 h 4805787"/>
                <a:gd name="connsiteX0-21" fmla="*/ 0 w 1260893"/>
                <a:gd name="connsiteY0-22" fmla="*/ 0 h 4805787"/>
                <a:gd name="connsiteX1-23" fmla="*/ 1169549 w 1260893"/>
                <a:gd name="connsiteY1-24" fmla="*/ 1050159 h 4805787"/>
                <a:gd name="connsiteX2-25" fmla="*/ 1260893 w 1260893"/>
                <a:gd name="connsiteY2-26" fmla="*/ 4805787 h 4805787"/>
                <a:gd name="connsiteX3-27" fmla="*/ 1479 w 1260893"/>
                <a:gd name="connsiteY3-28" fmla="*/ 4805787 h 4805787"/>
                <a:gd name="connsiteX4-29" fmla="*/ 0 w 1260893"/>
                <a:gd name="connsiteY4-30" fmla="*/ 0 h 4805787"/>
                <a:gd name="connsiteX0-31" fmla="*/ 0 w 1169549"/>
                <a:gd name="connsiteY0-32" fmla="*/ 0 h 4805787"/>
                <a:gd name="connsiteX1-33" fmla="*/ 1169549 w 1169549"/>
                <a:gd name="connsiteY1-34" fmla="*/ 1050159 h 4805787"/>
                <a:gd name="connsiteX2-35" fmla="*/ 768846 w 1169549"/>
                <a:gd name="connsiteY2-36" fmla="*/ 1481907 h 4805787"/>
                <a:gd name="connsiteX3-37" fmla="*/ 1479 w 1169549"/>
                <a:gd name="connsiteY3-38" fmla="*/ 4805787 h 4805787"/>
                <a:gd name="connsiteX4-39" fmla="*/ 0 w 1169549"/>
                <a:gd name="connsiteY4-40" fmla="*/ 0 h 4805787"/>
                <a:gd name="connsiteX0-41" fmla="*/ 0 w 1169549"/>
                <a:gd name="connsiteY0-42" fmla="*/ 0 h 2337129"/>
                <a:gd name="connsiteX1-43" fmla="*/ 1169549 w 1169549"/>
                <a:gd name="connsiteY1-44" fmla="*/ 1050159 h 2337129"/>
                <a:gd name="connsiteX2-45" fmla="*/ 768846 w 1169549"/>
                <a:gd name="connsiteY2-46" fmla="*/ 1481907 h 2337129"/>
                <a:gd name="connsiteX3-47" fmla="*/ 4316 w 1169549"/>
                <a:gd name="connsiteY3-48" fmla="*/ 2337129 h 2337129"/>
                <a:gd name="connsiteX4-49" fmla="*/ 0 w 1169549"/>
                <a:gd name="connsiteY4-50" fmla="*/ 0 h 2337129"/>
                <a:gd name="connsiteX0-51" fmla="*/ 0 w 1166591"/>
                <a:gd name="connsiteY0-52" fmla="*/ 0 h 2345150"/>
                <a:gd name="connsiteX1-53" fmla="*/ 1166591 w 1166591"/>
                <a:gd name="connsiteY1-54" fmla="*/ 1058180 h 2345150"/>
                <a:gd name="connsiteX2-55" fmla="*/ 765888 w 1166591"/>
                <a:gd name="connsiteY2-56" fmla="*/ 1489928 h 2345150"/>
                <a:gd name="connsiteX3-57" fmla="*/ 1358 w 1166591"/>
                <a:gd name="connsiteY3-58" fmla="*/ 2345150 h 2345150"/>
                <a:gd name="connsiteX4-59" fmla="*/ 0 w 1166591"/>
                <a:gd name="connsiteY4-60" fmla="*/ 0 h 2345150"/>
                <a:gd name="connsiteX0-61" fmla="*/ 0 w 1172138"/>
                <a:gd name="connsiteY0-62" fmla="*/ 0 h 2345150"/>
                <a:gd name="connsiteX1-63" fmla="*/ 1172138 w 1172138"/>
                <a:gd name="connsiteY1-64" fmla="*/ 1056770 h 2345150"/>
                <a:gd name="connsiteX2-65" fmla="*/ 765888 w 1172138"/>
                <a:gd name="connsiteY2-66" fmla="*/ 1489928 h 2345150"/>
                <a:gd name="connsiteX3-67" fmla="*/ 1358 w 1172138"/>
                <a:gd name="connsiteY3-68" fmla="*/ 2345150 h 2345150"/>
                <a:gd name="connsiteX4-69" fmla="*/ 0 w 1172138"/>
                <a:gd name="connsiteY4-70" fmla="*/ 0 h 2345150"/>
                <a:gd name="connsiteX0-71" fmla="*/ 0 w 1172138"/>
                <a:gd name="connsiteY0-72" fmla="*/ 0 h 2345150"/>
                <a:gd name="connsiteX1-73" fmla="*/ 1172138 w 1172138"/>
                <a:gd name="connsiteY1-74" fmla="*/ 1056770 h 2345150"/>
                <a:gd name="connsiteX2-75" fmla="*/ 776383 w 1172138"/>
                <a:gd name="connsiteY2-76" fmla="*/ 1497254 h 2345150"/>
                <a:gd name="connsiteX3-77" fmla="*/ 1358 w 1172138"/>
                <a:gd name="connsiteY3-78" fmla="*/ 2345150 h 2345150"/>
                <a:gd name="connsiteX4-79" fmla="*/ 0 w 1172138"/>
                <a:gd name="connsiteY4-80" fmla="*/ 0 h 2345150"/>
                <a:gd name="connsiteX0-81" fmla="*/ 792 w 1172930"/>
                <a:gd name="connsiteY0-82" fmla="*/ 0 h 2354235"/>
                <a:gd name="connsiteX1-83" fmla="*/ 1172930 w 1172930"/>
                <a:gd name="connsiteY1-84" fmla="*/ 1056770 h 2354235"/>
                <a:gd name="connsiteX2-85" fmla="*/ 777175 w 1172930"/>
                <a:gd name="connsiteY2-86" fmla="*/ 1497254 h 2354235"/>
                <a:gd name="connsiteX3-87" fmla="*/ 372 w 1172930"/>
                <a:gd name="connsiteY3-88" fmla="*/ 2354235 h 2354235"/>
                <a:gd name="connsiteX4-89" fmla="*/ 792 w 1172930"/>
                <a:gd name="connsiteY4-90" fmla="*/ 0 h 235423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72930" h="2354235">
                  <a:moveTo>
                    <a:pt x="792" y="0"/>
                  </a:moveTo>
                  <a:lnTo>
                    <a:pt x="1172930" y="1056770"/>
                  </a:lnTo>
                  <a:lnTo>
                    <a:pt x="777175" y="1497254"/>
                  </a:lnTo>
                  <a:lnTo>
                    <a:pt x="372" y="2354235"/>
                  </a:lnTo>
                  <a:cubicBezTo>
                    <a:pt x="-1067" y="1575192"/>
                    <a:pt x="2231" y="779043"/>
                    <a:pt x="7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877484">
              <a:off x="9759053" y="2525860"/>
              <a:ext cx="1536694" cy="5874652"/>
            </a:xfrm>
            <a:custGeom>
              <a:avLst/>
              <a:gdLst>
                <a:gd name="connsiteX0" fmla="*/ 0 w 1536795"/>
                <a:gd name="connsiteY0" fmla="*/ 0 h 9426570"/>
                <a:gd name="connsiteX1" fmla="*/ 1536795 w 1536795"/>
                <a:gd name="connsiteY1" fmla="*/ 0 h 9426570"/>
                <a:gd name="connsiteX2" fmla="*/ 1536795 w 1536795"/>
                <a:gd name="connsiteY2" fmla="*/ 9426570 h 9426570"/>
                <a:gd name="connsiteX3" fmla="*/ 0 w 1536795"/>
                <a:gd name="connsiteY3" fmla="*/ 9426570 h 9426570"/>
                <a:gd name="connsiteX4" fmla="*/ 0 w 1536795"/>
                <a:gd name="connsiteY4" fmla="*/ 0 h 9426570"/>
                <a:gd name="connsiteX0-1" fmla="*/ 0 w 1537405"/>
                <a:gd name="connsiteY0-2" fmla="*/ 1380340 h 9426570"/>
                <a:gd name="connsiteX1-3" fmla="*/ 1537405 w 1537405"/>
                <a:gd name="connsiteY1-4" fmla="*/ 0 h 9426570"/>
                <a:gd name="connsiteX2-5" fmla="*/ 1537405 w 1537405"/>
                <a:gd name="connsiteY2-6" fmla="*/ 9426570 h 9426570"/>
                <a:gd name="connsiteX3-7" fmla="*/ 610 w 1537405"/>
                <a:gd name="connsiteY3-8" fmla="*/ 9426570 h 9426570"/>
                <a:gd name="connsiteX4-9" fmla="*/ 0 w 1537405"/>
                <a:gd name="connsiteY4-10" fmla="*/ 1380340 h 9426570"/>
                <a:gd name="connsiteX0-11" fmla="*/ 0 w 1539469"/>
                <a:gd name="connsiteY0-12" fmla="*/ 0 h 8046230"/>
                <a:gd name="connsiteX1-13" fmla="*/ 1539469 w 1539469"/>
                <a:gd name="connsiteY1-14" fmla="*/ 1400403 h 8046230"/>
                <a:gd name="connsiteX2-15" fmla="*/ 1537405 w 1539469"/>
                <a:gd name="connsiteY2-16" fmla="*/ 8046230 h 8046230"/>
                <a:gd name="connsiteX3-17" fmla="*/ 610 w 1539469"/>
                <a:gd name="connsiteY3-18" fmla="*/ 8046230 h 8046230"/>
                <a:gd name="connsiteX4-19" fmla="*/ 0 w 1539469"/>
                <a:gd name="connsiteY4-20" fmla="*/ 0 h 8046230"/>
                <a:gd name="connsiteX0-21" fmla="*/ 0 w 1537405"/>
                <a:gd name="connsiteY0-22" fmla="*/ 0 h 8046230"/>
                <a:gd name="connsiteX1-23" fmla="*/ 1534521 w 1537405"/>
                <a:gd name="connsiteY1-24" fmla="*/ 1391667 h 8046230"/>
                <a:gd name="connsiteX2-25" fmla="*/ 1537405 w 1537405"/>
                <a:gd name="connsiteY2-26" fmla="*/ 8046230 h 8046230"/>
                <a:gd name="connsiteX3-27" fmla="*/ 610 w 1537405"/>
                <a:gd name="connsiteY3-28" fmla="*/ 8046230 h 8046230"/>
                <a:gd name="connsiteX4-29" fmla="*/ 0 w 1537405"/>
                <a:gd name="connsiteY4-30" fmla="*/ 0 h 8046230"/>
                <a:gd name="connsiteX0-31" fmla="*/ 0 w 1537405"/>
                <a:gd name="connsiteY0-32" fmla="*/ 0 h 8046230"/>
                <a:gd name="connsiteX1-33" fmla="*/ 1536532 w 1537405"/>
                <a:gd name="connsiteY1-34" fmla="*/ 1387067 h 8046230"/>
                <a:gd name="connsiteX2-35" fmla="*/ 1537405 w 1537405"/>
                <a:gd name="connsiteY2-36" fmla="*/ 8046230 h 8046230"/>
                <a:gd name="connsiteX3-37" fmla="*/ 610 w 1537405"/>
                <a:gd name="connsiteY3-38" fmla="*/ 8046230 h 8046230"/>
                <a:gd name="connsiteX4-39" fmla="*/ 0 w 1537405"/>
                <a:gd name="connsiteY4-40" fmla="*/ 0 h 8046230"/>
                <a:gd name="connsiteX0-41" fmla="*/ 0 w 1537405"/>
                <a:gd name="connsiteY0-42" fmla="*/ 0 h 8046230"/>
                <a:gd name="connsiteX1-43" fmla="*/ 1536532 w 1537405"/>
                <a:gd name="connsiteY1-44" fmla="*/ 1387067 h 8046230"/>
                <a:gd name="connsiteX2-45" fmla="*/ 1537405 w 1537405"/>
                <a:gd name="connsiteY2-46" fmla="*/ 8046230 h 8046230"/>
                <a:gd name="connsiteX3-47" fmla="*/ 3670 w 1537405"/>
                <a:gd name="connsiteY3-48" fmla="*/ 5847517 h 8046230"/>
                <a:gd name="connsiteX4-49" fmla="*/ 0 w 1537405"/>
                <a:gd name="connsiteY4-50" fmla="*/ 0 h 8046230"/>
                <a:gd name="connsiteX0-51" fmla="*/ 0 w 1536695"/>
                <a:gd name="connsiteY0-52" fmla="*/ 0 h 5847517"/>
                <a:gd name="connsiteX1-53" fmla="*/ 1536532 w 1536695"/>
                <a:gd name="connsiteY1-54" fmla="*/ 1387067 h 5847517"/>
                <a:gd name="connsiteX2-55" fmla="*/ 1534816 w 1536695"/>
                <a:gd name="connsiteY2-56" fmla="*/ 4167712 h 5847517"/>
                <a:gd name="connsiteX3-57" fmla="*/ 3670 w 1536695"/>
                <a:gd name="connsiteY3-58" fmla="*/ 5847517 h 5847517"/>
                <a:gd name="connsiteX4-59" fmla="*/ 0 w 1536695"/>
                <a:gd name="connsiteY4-60" fmla="*/ 0 h 5847517"/>
                <a:gd name="connsiteX0-61" fmla="*/ 0 w 1536695"/>
                <a:gd name="connsiteY0-62" fmla="*/ 0 h 5862264"/>
                <a:gd name="connsiteX1-63" fmla="*/ 1536532 w 1536695"/>
                <a:gd name="connsiteY1-64" fmla="*/ 1387067 h 5862264"/>
                <a:gd name="connsiteX2-65" fmla="*/ 1534816 w 1536695"/>
                <a:gd name="connsiteY2-66" fmla="*/ 4167712 h 5862264"/>
                <a:gd name="connsiteX3-67" fmla="*/ 1060 w 1536695"/>
                <a:gd name="connsiteY3-68" fmla="*/ 5862264 h 5862264"/>
                <a:gd name="connsiteX4-69" fmla="*/ 0 w 1536695"/>
                <a:gd name="connsiteY4-70" fmla="*/ 0 h 5862264"/>
                <a:gd name="connsiteX0-71" fmla="*/ 0 w 1536695"/>
                <a:gd name="connsiteY0-72" fmla="*/ 0 h 5874652"/>
                <a:gd name="connsiteX1-73" fmla="*/ 1536532 w 1536695"/>
                <a:gd name="connsiteY1-74" fmla="*/ 1387067 h 5874652"/>
                <a:gd name="connsiteX2-75" fmla="*/ 1534816 w 1536695"/>
                <a:gd name="connsiteY2-76" fmla="*/ 4167712 h 5874652"/>
                <a:gd name="connsiteX3-77" fmla="*/ 575 w 1536695"/>
                <a:gd name="connsiteY3-78" fmla="*/ 5874652 h 5874652"/>
                <a:gd name="connsiteX4-79" fmla="*/ 0 w 1536695"/>
                <a:gd name="connsiteY4-80" fmla="*/ 0 h 58746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36695" h="5874652">
                  <a:moveTo>
                    <a:pt x="0" y="0"/>
                  </a:moveTo>
                  <a:lnTo>
                    <a:pt x="1536532" y="1387067"/>
                  </a:lnTo>
                  <a:cubicBezTo>
                    <a:pt x="1537493" y="3605255"/>
                    <a:pt x="1533855" y="1949524"/>
                    <a:pt x="1534816" y="4167712"/>
                  </a:cubicBezTo>
                  <a:lnTo>
                    <a:pt x="575" y="5874652"/>
                  </a:lnTo>
                  <a:cubicBezTo>
                    <a:pt x="372" y="3192575"/>
                    <a:pt x="203" y="2682077"/>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rot="2877484">
              <a:off x="8709241" y="-50531"/>
              <a:ext cx="1243052" cy="8826679"/>
            </a:xfrm>
            <a:custGeom>
              <a:avLst/>
              <a:gdLst>
                <a:gd name="connsiteX0" fmla="*/ 0 w 1248570"/>
                <a:gd name="connsiteY0" fmla="*/ 0 h 11864421"/>
                <a:gd name="connsiteX1" fmla="*/ 1248570 w 1248570"/>
                <a:gd name="connsiteY1" fmla="*/ 0 h 11864421"/>
                <a:gd name="connsiteX2" fmla="*/ 1248570 w 1248570"/>
                <a:gd name="connsiteY2" fmla="*/ 11864421 h 11864421"/>
                <a:gd name="connsiteX3" fmla="*/ 0 w 1248570"/>
                <a:gd name="connsiteY3" fmla="*/ 11864421 h 11864421"/>
                <a:gd name="connsiteX4" fmla="*/ 0 w 1248570"/>
                <a:gd name="connsiteY4" fmla="*/ 0 h 11864421"/>
                <a:gd name="connsiteX0-1" fmla="*/ 0 w 1257043"/>
                <a:gd name="connsiteY0-2" fmla="*/ 0 h 11864421"/>
                <a:gd name="connsiteX1-3" fmla="*/ 1257043 w 1257043"/>
                <a:gd name="connsiteY1-4" fmla="*/ 1672118 h 11864421"/>
                <a:gd name="connsiteX2-5" fmla="*/ 1248570 w 1257043"/>
                <a:gd name="connsiteY2-6" fmla="*/ 11864421 h 11864421"/>
                <a:gd name="connsiteX3-7" fmla="*/ 0 w 1257043"/>
                <a:gd name="connsiteY3-8" fmla="*/ 11864421 h 11864421"/>
                <a:gd name="connsiteX4-9" fmla="*/ 0 w 1257043"/>
                <a:gd name="connsiteY4-10" fmla="*/ 0 h 11864421"/>
                <a:gd name="connsiteX0-11" fmla="*/ 0 w 1259441"/>
                <a:gd name="connsiteY0-12" fmla="*/ 0 h 11330759"/>
                <a:gd name="connsiteX1-13" fmla="*/ 1259441 w 1259441"/>
                <a:gd name="connsiteY1-14" fmla="*/ 1138456 h 11330759"/>
                <a:gd name="connsiteX2-15" fmla="*/ 1250968 w 1259441"/>
                <a:gd name="connsiteY2-16" fmla="*/ 11330759 h 11330759"/>
                <a:gd name="connsiteX3-17" fmla="*/ 2398 w 1259441"/>
                <a:gd name="connsiteY3-18" fmla="*/ 11330759 h 11330759"/>
                <a:gd name="connsiteX4-19" fmla="*/ 0 w 1259441"/>
                <a:gd name="connsiteY4-20" fmla="*/ 0 h 11330759"/>
                <a:gd name="connsiteX0-21" fmla="*/ 0 w 1256688"/>
                <a:gd name="connsiteY0-22" fmla="*/ 0 h 11330759"/>
                <a:gd name="connsiteX1-23" fmla="*/ 1256688 w 1256688"/>
                <a:gd name="connsiteY1-24" fmla="*/ 1302707 h 11330759"/>
                <a:gd name="connsiteX2-25" fmla="*/ 1250968 w 1256688"/>
                <a:gd name="connsiteY2-26" fmla="*/ 11330759 h 11330759"/>
                <a:gd name="connsiteX3-27" fmla="*/ 2398 w 1256688"/>
                <a:gd name="connsiteY3-28" fmla="*/ 11330759 h 11330759"/>
                <a:gd name="connsiteX4-29" fmla="*/ 0 w 1256688"/>
                <a:gd name="connsiteY4-30" fmla="*/ 0 h 11330759"/>
                <a:gd name="connsiteX0-31" fmla="*/ 0 w 1251806"/>
                <a:gd name="connsiteY0-32" fmla="*/ 0 h 11330759"/>
                <a:gd name="connsiteX1-33" fmla="*/ 1251168 w 1251806"/>
                <a:gd name="connsiteY1-34" fmla="*/ 1152373 h 11330759"/>
                <a:gd name="connsiteX2-35" fmla="*/ 1250968 w 1251806"/>
                <a:gd name="connsiteY2-36" fmla="*/ 11330759 h 11330759"/>
                <a:gd name="connsiteX3-37" fmla="*/ 2398 w 1251806"/>
                <a:gd name="connsiteY3-38" fmla="*/ 11330759 h 11330759"/>
                <a:gd name="connsiteX4-39" fmla="*/ 0 w 1251806"/>
                <a:gd name="connsiteY4-40" fmla="*/ 0 h 11330759"/>
                <a:gd name="connsiteX0-41" fmla="*/ 0 w 1251806"/>
                <a:gd name="connsiteY0-42" fmla="*/ 0 h 11330759"/>
                <a:gd name="connsiteX1-43" fmla="*/ 1251168 w 1251806"/>
                <a:gd name="connsiteY1-44" fmla="*/ 1152373 h 11330759"/>
                <a:gd name="connsiteX2-45" fmla="*/ 1250968 w 1251806"/>
                <a:gd name="connsiteY2-46" fmla="*/ 11330759 h 11330759"/>
                <a:gd name="connsiteX3-47" fmla="*/ 2398 w 1251806"/>
                <a:gd name="connsiteY3-48" fmla="*/ 11330759 h 11330759"/>
                <a:gd name="connsiteX4-49" fmla="*/ 0 w 1251806"/>
                <a:gd name="connsiteY4-50" fmla="*/ 0 h 11330759"/>
                <a:gd name="connsiteX0-51" fmla="*/ 0 w 1251383"/>
                <a:gd name="connsiteY0-52" fmla="*/ 0 h 11279076"/>
                <a:gd name="connsiteX1-53" fmla="*/ 1250745 w 1251383"/>
                <a:gd name="connsiteY1-54" fmla="*/ 1100690 h 11279076"/>
                <a:gd name="connsiteX2-55" fmla="*/ 1250545 w 1251383"/>
                <a:gd name="connsiteY2-56" fmla="*/ 11279076 h 11279076"/>
                <a:gd name="connsiteX3-57" fmla="*/ 1975 w 1251383"/>
                <a:gd name="connsiteY3-58" fmla="*/ 11279076 h 11279076"/>
                <a:gd name="connsiteX4-59" fmla="*/ 0 w 1251383"/>
                <a:gd name="connsiteY4-60" fmla="*/ 0 h 11279076"/>
                <a:gd name="connsiteX0-61" fmla="*/ 8471 w 1249454"/>
                <a:gd name="connsiteY0-62" fmla="*/ 0 h 11295350"/>
                <a:gd name="connsiteX1-63" fmla="*/ 1248816 w 1249454"/>
                <a:gd name="connsiteY1-64" fmla="*/ 1116964 h 11295350"/>
                <a:gd name="connsiteX2-65" fmla="*/ 1248616 w 1249454"/>
                <a:gd name="connsiteY2-66" fmla="*/ 11295350 h 11295350"/>
                <a:gd name="connsiteX3-67" fmla="*/ 46 w 1249454"/>
                <a:gd name="connsiteY3-68" fmla="*/ 11295350 h 11295350"/>
                <a:gd name="connsiteX4-69" fmla="*/ 8471 w 1249454"/>
                <a:gd name="connsiteY4-70" fmla="*/ 0 h 11295350"/>
                <a:gd name="connsiteX0-71" fmla="*/ 4451 w 1245434"/>
                <a:gd name="connsiteY0-72" fmla="*/ 0 h 11295350"/>
                <a:gd name="connsiteX1-73" fmla="*/ 1244796 w 1245434"/>
                <a:gd name="connsiteY1-74" fmla="*/ 1116964 h 11295350"/>
                <a:gd name="connsiteX2-75" fmla="*/ 1244596 w 1245434"/>
                <a:gd name="connsiteY2-76" fmla="*/ 11295350 h 11295350"/>
                <a:gd name="connsiteX3-77" fmla="*/ 74 w 1245434"/>
                <a:gd name="connsiteY3-78" fmla="*/ 8705376 h 11295350"/>
                <a:gd name="connsiteX4-79" fmla="*/ 4451 w 1245434"/>
                <a:gd name="connsiteY4-80" fmla="*/ 0 h 11295350"/>
                <a:gd name="connsiteX0-81" fmla="*/ 4451 w 1244796"/>
                <a:gd name="connsiteY0-82" fmla="*/ 0 h 8705376"/>
                <a:gd name="connsiteX1-83" fmla="*/ 1244796 w 1244796"/>
                <a:gd name="connsiteY1-84" fmla="*/ 1116964 h 8705376"/>
                <a:gd name="connsiteX2-85" fmla="*/ 1237627 w 1244796"/>
                <a:gd name="connsiteY2-86" fmla="*/ 7390081 h 8705376"/>
                <a:gd name="connsiteX3-87" fmla="*/ 74 w 1244796"/>
                <a:gd name="connsiteY3-88" fmla="*/ 8705376 h 8705376"/>
                <a:gd name="connsiteX4-89" fmla="*/ 4451 w 1244796"/>
                <a:gd name="connsiteY4-90" fmla="*/ 0 h 8705376"/>
                <a:gd name="connsiteX0-91" fmla="*/ 2707 w 1243052"/>
                <a:gd name="connsiteY0-92" fmla="*/ 0 h 8826679"/>
                <a:gd name="connsiteX1-93" fmla="*/ 1243052 w 1243052"/>
                <a:gd name="connsiteY1-94" fmla="*/ 1116964 h 8826679"/>
                <a:gd name="connsiteX2-95" fmla="*/ 1235883 w 1243052"/>
                <a:gd name="connsiteY2-96" fmla="*/ 7390081 h 8826679"/>
                <a:gd name="connsiteX3-97" fmla="*/ 102 w 1243052"/>
                <a:gd name="connsiteY3-98" fmla="*/ 8826679 h 8826679"/>
                <a:gd name="connsiteX4-99" fmla="*/ 2707 w 1243052"/>
                <a:gd name="connsiteY4-100" fmla="*/ 0 h 8826679"/>
                <a:gd name="connsiteX0-101" fmla="*/ 2707 w 1243052"/>
                <a:gd name="connsiteY0-102" fmla="*/ 0 h 8826679"/>
                <a:gd name="connsiteX1-103" fmla="*/ 1243052 w 1243052"/>
                <a:gd name="connsiteY1-104" fmla="*/ 1116964 h 8826679"/>
                <a:gd name="connsiteX2-105" fmla="*/ 1228265 w 1243052"/>
                <a:gd name="connsiteY2-106" fmla="*/ 7460164 h 8826679"/>
                <a:gd name="connsiteX3-107" fmla="*/ 102 w 1243052"/>
                <a:gd name="connsiteY3-108" fmla="*/ 8826679 h 8826679"/>
                <a:gd name="connsiteX4-109" fmla="*/ 2707 w 1243052"/>
                <a:gd name="connsiteY4-110" fmla="*/ 0 h 88266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43052" h="8826679">
                  <a:moveTo>
                    <a:pt x="2707" y="0"/>
                  </a:moveTo>
                  <a:lnTo>
                    <a:pt x="1243052" y="1116964"/>
                  </a:lnTo>
                  <a:cubicBezTo>
                    <a:pt x="1240228" y="4514398"/>
                    <a:pt x="1231089" y="4062730"/>
                    <a:pt x="1228265" y="7460164"/>
                  </a:cubicBezTo>
                  <a:lnTo>
                    <a:pt x="102" y="8826679"/>
                  </a:lnTo>
                  <a:cubicBezTo>
                    <a:pt x="-697" y="5049759"/>
                    <a:pt x="3506" y="3776920"/>
                    <a:pt x="270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5"/>
            <p:cNvSpPr/>
            <p:nvPr/>
          </p:nvSpPr>
          <p:spPr>
            <a:xfrm rot="2877484">
              <a:off x="7406245" y="-3339711"/>
              <a:ext cx="1243052" cy="13615822"/>
            </a:xfrm>
            <a:custGeom>
              <a:avLst/>
              <a:gdLst>
                <a:gd name="connsiteX0" fmla="*/ 0 w 1248570"/>
                <a:gd name="connsiteY0" fmla="*/ 0 h 11864421"/>
                <a:gd name="connsiteX1" fmla="*/ 1248570 w 1248570"/>
                <a:gd name="connsiteY1" fmla="*/ 0 h 11864421"/>
                <a:gd name="connsiteX2" fmla="*/ 1248570 w 1248570"/>
                <a:gd name="connsiteY2" fmla="*/ 11864421 h 11864421"/>
                <a:gd name="connsiteX3" fmla="*/ 0 w 1248570"/>
                <a:gd name="connsiteY3" fmla="*/ 11864421 h 11864421"/>
                <a:gd name="connsiteX4" fmla="*/ 0 w 1248570"/>
                <a:gd name="connsiteY4" fmla="*/ 0 h 11864421"/>
                <a:gd name="connsiteX0-1" fmla="*/ 0 w 1257043"/>
                <a:gd name="connsiteY0-2" fmla="*/ 0 h 11864421"/>
                <a:gd name="connsiteX1-3" fmla="*/ 1257043 w 1257043"/>
                <a:gd name="connsiteY1-4" fmla="*/ 1672118 h 11864421"/>
                <a:gd name="connsiteX2-5" fmla="*/ 1248570 w 1257043"/>
                <a:gd name="connsiteY2-6" fmla="*/ 11864421 h 11864421"/>
                <a:gd name="connsiteX3-7" fmla="*/ 0 w 1257043"/>
                <a:gd name="connsiteY3-8" fmla="*/ 11864421 h 11864421"/>
                <a:gd name="connsiteX4-9" fmla="*/ 0 w 1257043"/>
                <a:gd name="connsiteY4-10" fmla="*/ 0 h 11864421"/>
                <a:gd name="connsiteX0-11" fmla="*/ 0 w 1259441"/>
                <a:gd name="connsiteY0-12" fmla="*/ 0 h 11330759"/>
                <a:gd name="connsiteX1-13" fmla="*/ 1259441 w 1259441"/>
                <a:gd name="connsiteY1-14" fmla="*/ 1138456 h 11330759"/>
                <a:gd name="connsiteX2-15" fmla="*/ 1250968 w 1259441"/>
                <a:gd name="connsiteY2-16" fmla="*/ 11330759 h 11330759"/>
                <a:gd name="connsiteX3-17" fmla="*/ 2398 w 1259441"/>
                <a:gd name="connsiteY3-18" fmla="*/ 11330759 h 11330759"/>
                <a:gd name="connsiteX4-19" fmla="*/ 0 w 1259441"/>
                <a:gd name="connsiteY4-20" fmla="*/ 0 h 11330759"/>
                <a:gd name="connsiteX0-21" fmla="*/ 0 w 1256688"/>
                <a:gd name="connsiteY0-22" fmla="*/ 0 h 11330759"/>
                <a:gd name="connsiteX1-23" fmla="*/ 1256688 w 1256688"/>
                <a:gd name="connsiteY1-24" fmla="*/ 1302707 h 11330759"/>
                <a:gd name="connsiteX2-25" fmla="*/ 1250968 w 1256688"/>
                <a:gd name="connsiteY2-26" fmla="*/ 11330759 h 11330759"/>
                <a:gd name="connsiteX3-27" fmla="*/ 2398 w 1256688"/>
                <a:gd name="connsiteY3-28" fmla="*/ 11330759 h 11330759"/>
                <a:gd name="connsiteX4-29" fmla="*/ 0 w 1256688"/>
                <a:gd name="connsiteY4-30" fmla="*/ 0 h 11330759"/>
                <a:gd name="connsiteX0-31" fmla="*/ 0 w 1251806"/>
                <a:gd name="connsiteY0-32" fmla="*/ 0 h 11330759"/>
                <a:gd name="connsiteX1-33" fmla="*/ 1251168 w 1251806"/>
                <a:gd name="connsiteY1-34" fmla="*/ 1152373 h 11330759"/>
                <a:gd name="connsiteX2-35" fmla="*/ 1250968 w 1251806"/>
                <a:gd name="connsiteY2-36" fmla="*/ 11330759 h 11330759"/>
                <a:gd name="connsiteX3-37" fmla="*/ 2398 w 1251806"/>
                <a:gd name="connsiteY3-38" fmla="*/ 11330759 h 11330759"/>
                <a:gd name="connsiteX4-39" fmla="*/ 0 w 1251806"/>
                <a:gd name="connsiteY4-40" fmla="*/ 0 h 11330759"/>
                <a:gd name="connsiteX0-41" fmla="*/ 0 w 1251806"/>
                <a:gd name="connsiteY0-42" fmla="*/ 0 h 11330759"/>
                <a:gd name="connsiteX1-43" fmla="*/ 1251168 w 1251806"/>
                <a:gd name="connsiteY1-44" fmla="*/ 1152373 h 11330759"/>
                <a:gd name="connsiteX2-45" fmla="*/ 1250968 w 1251806"/>
                <a:gd name="connsiteY2-46" fmla="*/ 11330759 h 11330759"/>
                <a:gd name="connsiteX3-47" fmla="*/ 2398 w 1251806"/>
                <a:gd name="connsiteY3-48" fmla="*/ 11330759 h 11330759"/>
                <a:gd name="connsiteX4-49" fmla="*/ 0 w 1251806"/>
                <a:gd name="connsiteY4-50" fmla="*/ 0 h 11330759"/>
                <a:gd name="connsiteX0-51" fmla="*/ 0 w 1251383"/>
                <a:gd name="connsiteY0-52" fmla="*/ 0 h 11279076"/>
                <a:gd name="connsiteX1-53" fmla="*/ 1250745 w 1251383"/>
                <a:gd name="connsiteY1-54" fmla="*/ 1100690 h 11279076"/>
                <a:gd name="connsiteX2-55" fmla="*/ 1250545 w 1251383"/>
                <a:gd name="connsiteY2-56" fmla="*/ 11279076 h 11279076"/>
                <a:gd name="connsiteX3-57" fmla="*/ 1975 w 1251383"/>
                <a:gd name="connsiteY3-58" fmla="*/ 11279076 h 11279076"/>
                <a:gd name="connsiteX4-59" fmla="*/ 0 w 1251383"/>
                <a:gd name="connsiteY4-60" fmla="*/ 0 h 11279076"/>
                <a:gd name="connsiteX0-61" fmla="*/ 8471 w 1249454"/>
                <a:gd name="connsiteY0-62" fmla="*/ 0 h 11295350"/>
                <a:gd name="connsiteX1-63" fmla="*/ 1248816 w 1249454"/>
                <a:gd name="connsiteY1-64" fmla="*/ 1116964 h 11295350"/>
                <a:gd name="connsiteX2-65" fmla="*/ 1248616 w 1249454"/>
                <a:gd name="connsiteY2-66" fmla="*/ 11295350 h 11295350"/>
                <a:gd name="connsiteX3-67" fmla="*/ 46 w 1249454"/>
                <a:gd name="connsiteY3-68" fmla="*/ 11295350 h 11295350"/>
                <a:gd name="connsiteX4-69" fmla="*/ 8471 w 1249454"/>
                <a:gd name="connsiteY4-70" fmla="*/ 0 h 11295350"/>
                <a:gd name="connsiteX0-71" fmla="*/ 4451 w 1245434"/>
                <a:gd name="connsiteY0-72" fmla="*/ 0 h 11295350"/>
                <a:gd name="connsiteX1-73" fmla="*/ 1244796 w 1245434"/>
                <a:gd name="connsiteY1-74" fmla="*/ 1116964 h 11295350"/>
                <a:gd name="connsiteX2-75" fmla="*/ 1244596 w 1245434"/>
                <a:gd name="connsiteY2-76" fmla="*/ 11295350 h 11295350"/>
                <a:gd name="connsiteX3-77" fmla="*/ 74 w 1245434"/>
                <a:gd name="connsiteY3-78" fmla="*/ 8705376 h 11295350"/>
                <a:gd name="connsiteX4-79" fmla="*/ 4451 w 1245434"/>
                <a:gd name="connsiteY4-80" fmla="*/ 0 h 11295350"/>
                <a:gd name="connsiteX0-81" fmla="*/ 4451 w 1244796"/>
                <a:gd name="connsiteY0-82" fmla="*/ 0 h 8705376"/>
                <a:gd name="connsiteX1-83" fmla="*/ 1244796 w 1244796"/>
                <a:gd name="connsiteY1-84" fmla="*/ 1116964 h 8705376"/>
                <a:gd name="connsiteX2-85" fmla="*/ 1237627 w 1244796"/>
                <a:gd name="connsiteY2-86" fmla="*/ 7390081 h 8705376"/>
                <a:gd name="connsiteX3-87" fmla="*/ 74 w 1244796"/>
                <a:gd name="connsiteY3-88" fmla="*/ 8705376 h 8705376"/>
                <a:gd name="connsiteX4-89" fmla="*/ 4451 w 1244796"/>
                <a:gd name="connsiteY4-90" fmla="*/ 0 h 8705376"/>
                <a:gd name="connsiteX0-91" fmla="*/ 2707 w 1243052"/>
                <a:gd name="connsiteY0-92" fmla="*/ 0 h 8826679"/>
                <a:gd name="connsiteX1-93" fmla="*/ 1243052 w 1243052"/>
                <a:gd name="connsiteY1-94" fmla="*/ 1116964 h 8826679"/>
                <a:gd name="connsiteX2-95" fmla="*/ 1235883 w 1243052"/>
                <a:gd name="connsiteY2-96" fmla="*/ 7390081 h 8826679"/>
                <a:gd name="connsiteX3-97" fmla="*/ 102 w 1243052"/>
                <a:gd name="connsiteY3-98" fmla="*/ 8826679 h 8826679"/>
                <a:gd name="connsiteX4-99" fmla="*/ 2707 w 1243052"/>
                <a:gd name="connsiteY4-100" fmla="*/ 0 h 8826679"/>
                <a:gd name="connsiteX0-101" fmla="*/ 2707 w 1243052"/>
                <a:gd name="connsiteY0-102" fmla="*/ 0 h 8826679"/>
                <a:gd name="connsiteX1-103" fmla="*/ 1243052 w 1243052"/>
                <a:gd name="connsiteY1-104" fmla="*/ 1116964 h 8826679"/>
                <a:gd name="connsiteX2-105" fmla="*/ 1228265 w 1243052"/>
                <a:gd name="connsiteY2-106" fmla="*/ 7460164 h 8826679"/>
                <a:gd name="connsiteX3-107" fmla="*/ 102 w 1243052"/>
                <a:gd name="connsiteY3-108" fmla="*/ 8826679 h 8826679"/>
                <a:gd name="connsiteX4-109" fmla="*/ 2707 w 1243052"/>
                <a:gd name="connsiteY4-110" fmla="*/ 0 h 88266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43052" h="8826679">
                  <a:moveTo>
                    <a:pt x="2707" y="0"/>
                  </a:moveTo>
                  <a:lnTo>
                    <a:pt x="1243052" y="1116964"/>
                  </a:lnTo>
                  <a:cubicBezTo>
                    <a:pt x="1240228" y="4514398"/>
                    <a:pt x="1231089" y="4062730"/>
                    <a:pt x="1228265" y="7460164"/>
                  </a:cubicBezTo>
                  <a:lnTo>
                    <a:pt x="102" y="8826679"/>
                  </a:lnTo>
                  <a:cubicBezTo>
                    <a:pt x="-697" y="5049759"/>
                    <a:pt x="3506" y="3776920"/>
                    <a:pt x="270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3006882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29" y="6488667"/>
            <a:ext cx="2235239"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Result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8" name="Group 7"/>
          <p:cNvGrpSpPr/>
          <p:nvPr/>
        </p:nvGrpSpPr>
        <p:grpSpPr>
          <a:xfrm>
            <a:off x="1330036" y="1928824"/>
            <a:ext cx="9678093" cy="3151634"/>
            <a:chOff x="890649" y="349405"/>
            <a:chExt cx="9678093" cy="3151634"/>
          </a:xfrm>
        </p:grpSpPr>
        <p:grpSp>
          <p:nvGrpSpPr>
            <p:cNvPr id="7" name="Group 6"/>
            <p:cNvGrpSpPr/>
            <p:nvPr/>
          </p:nvGrpSpPr>
          <p:grpSpPr>
            <a:xfrm>
              <a:off x="890649" y="877317"/>
              <a:ext cx="9678093" cy="2623722"/>
              <a:chOff x="890649" y="877317"/>
              <a:chExt cx="9678093" cy="2623722"/>
            </a:xfrm>
          </p:grpSpPr>
          <p:sp>
            <p:nvSpPr>
              <p:cNvPr id="3" name="TextBox 2"/>
              <p:cNvSpPr txBox="1"/>
              <p:nvPr/>
            </p:nvSpPr>
            <p:spPr>
              <a:xfrm>
                <a:off x="890649" y="877317"/>
                <a:ext cx="9358424" cy="1015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err="1"/>
                  <a:t>Pemodelan</a:t>
                </a:r>
                <a:r>
                  <a:rPr lang="en-US" sz="2000" dirty="0"/>
                  <a:t> </a:t>
                </a:r>
                <a:r>
                  <a:rPr lang="en-US" sz="2000" dirty="0" smtClean="0"/>
                  <a:t>yang </a:t>
                </a:r>
                <a:r>
                  <a:rPr lang="en-US" sz="2000" dirty="0" err="1" smtClean="0"/>
                  <a:t>dapat</a:t>
                </a:r>
                <a:r>
                  <a:rPr lang="en-US" sz="2000" dirty="0" smtClean="0"/>
                  <a:t> </a:t>
                </a:r>
                <a:r>
                  <a:rPr lang="en-US" sz="2000" dirty="0" err="1" smtClean="0"/>
                  <a:t>memprediksi</a:t>
                </a:r>
                <a:r>
                  <a:rPr lang="en-US" sz="2000" dirty="0" smtClean="0"/>
                  <a:t> </a:t>
                </a:r>
                <a:r>
                  <a:rPr lang="en-US" sz="2000" i="1" dirty="0"/>
                  <a:t>default</a:t>
                </a:r>
                <a:r>
                  <a:rPr lang="en-US" sz="2000" dirty="0"/>
                  <a:t> </a:t>
                </a:r>
                <a:r>
                  <a:rPr lang="en-US" sz="2000" dirty="0" err="1"/>
                  <a:t>dengan</a:t>
                </a:r>
                <a:r>
                  <a:rPr lang="en-US" sz="2000" dirty="0"/>
                  <a:t> target </a:t>
                </a:r>
                <a:r>
                  <a:rPr lang="en-US" sz="2000" b="1" dirty="0"/>
                  <a:t>AUC ROC &gt; </a:t>
                </a:r>
                <a:r>
                  <a:rPr lang="en-US" sz="2000" b="1" dirty="0" smtClean="0"/>
                  <a:t>0.84</a:t>
                </a:r>
                <a:endParaRPr lang="en-US" sz="2000" b="1" dirty="0"/>
              </a:p>
              <a:p>
                <a:pPr marL="0" marR="0" lvl="0" indent="0" defTabSz="914400" rtl="0" eaLnBrk="1" fontAlgn="auto" latinLnBrk="0" hangingPunct="1">
                  <a:lnSpc>
                    <a:spcPct val="150000"/>
                  </a:lnSpc>
                  <a:spcBef>
                    <a:spcPts val="0"/>
                  </a:spcBef>
                  <a:spcAft>
                    <a:spcPts val="0"/>
                  </a:spcAft>
                  <a:buClrTx/>
                  <a:buSzTx/>
                  <a:buFontTx/>
                  <a:buNone/>
                  <a:defRPr/>
                </a:pPr>
                <a:endParaRPr kumimoji="0" lang="en-GB" sz="20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5" name="TextBox 4"/>
              <p:cNvSpPr txBox="1"/>
              <p:nvPr/>
            </p:nvSpPr>
            <p:spPr>
              <a:xfrm>
                <a:off x="890649" y="1450514"/>
                <a:ext cx="9393085" cy="14773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err="1" smtClean="0"/>
                  <a:t>Pengelompokkan</a:t>
                </a:r>
                <a:r>
                  <a:rPr lang="en-US" sz="2000" i="1" dirty="0" smtClean="0"/>
                  <a:t> customer </a:t>
                </a:r>
                <a:r>
                  <a:rPr lang="en-US" sz="2000" dirty="0" err="1"/>
                  <a:t>berdasarkan</a:t>
                </a:r>
                <a:r>
                  <a:rPr lang="en-US" sz="2000" dirty="0"/>
                  <a:t> </a:t>
                </a:r>
                <a:r>
                  <a:rPr lang="en-US" sz="2000" i="1" dirty="0" smtClean="0"/>
                  <a:t>default</a:t>
                </a:r>
                <a:r>
                  <a:rPr lang="en-US" sz="2000" dirty="0" smtClean="0"/>
                  <a:t> </a:t>
                </a:r>
                <a:r>
                  <a:rPr lang="en-US" sz="2000" i="1" dirty="0" smtClean="0"/>
                  <a:t>probability </a:t>
                </a:r>
                <a:r>
                  <a:rPr lang="en-US" sz="2000" dirty="0" smtClean="0"/>
                  <a:t> </a:t>
                </a:r>
                <a:r>
                  <a:rPr lang="en-US" sz="2000" dirty="0" err="1"/>
                  <a:t>menjadi</a:t>
                </a:r>
                <a:r>
                  <a:rPr lang="en-US" sz="2000" dirty="0"/>
                  <a:t> 5 </a:t>
                </a:r>
                <a:r>
                  <a:rPr lang="en-US" sz="2000" dirty="0" err="1"/>
                  <a:t>tingkatan</a:t>
                </a:r>
                <a:r>
                  <a:rPr lang="en-US" sz="2000" dirty="0"/>
                  <a:t> </a:t>
                </a:r>
                <a:r>
                  <a:rPr lang="en-US" sz="2000" dirty="0" err="1"/>
                  <a:t>yaitu</a:t>
                </a:r>
                <a:r>
                  <a:rPr lang="en-US" sz="2000" b="1" dirty="0"/>
                  <a:t> </a:t>
                </a:r>
                <a:r>
                  <a:rPr lang="en-US" sz="2000" b="1" i="1" dirty="0"/>
                  <a:t>poor, fair, good, very good </a:t>
                </a:r>
                <a:r>
                  <a:rPr lang="en-US" sz="2000" b="1" dirty="0" err="1"/>
                  <a:t>dan</a:t>
                </a:r>
                <a:r>
                  <a:rPr lang="en-US" sz="2000" b="1" i="1" dirty="0"/>
                  <a:t> exceptional</a:t>
                </a:r>
                <a:r>
                  <a:rPr lang="en-US" sz="2000" dirty="0"/>
                  <a:t> (</a:t>
                </a:r>
                <a:r>
                  <a:rPr lang="en-US" sz="2000" dirty="0" err="1"/>
                  <a:t>mirip</a:t>
                </a:r>
                <a:r>
                  <a:rPr lang="en-US" sz="2000" dirty="0"/>
                  <a:t> </a:t>
                </a:r>
                <a:r>
                  <a:rPr lang="en-US" sz="2000" dirty="0" err="1"/>
                  <a:t>dengan</a:t>
                </a:r>
                <a:r>
                  <a:rPr lang="en-US" sz="2000" dirty="0"/>
                  <a:t> yang </a:t>
                </a:r>
                <a:r>
                  <a:rPr lang="en-US" sz="2000" dirty="0" err="1"/>
                  <a:t>ada</a:t>
                </a:r>
                <a:r>
                  <a:rPr lang="en-US" sz="2000" dirty="0"/>
                  <a:t> </a:t>
                </a:r>
                <a:r>
                  <a:rPr lang="en-US" sz="2000" dirty="0" err="1"/>
                  <a:t>pada</a:t>
                </a:r>
                <a:r>
                  <a:rPr lang="en-US" sz="2000" dirty="0"/>
                  <a:t> FICO score)</a:t>
                </a:r>
                <a:endParaRPr lang="en-US" sz="2000" i="1" dirty="0"/>
              </a:p>
              <a:p>
                <a:pPr>
                  <a:lnSpc>
                    <a:spcPct val="150000"/>
                  </a:lnSpc>
                </a:pPr>
                <a:endParaRPr lang="en-US" sz="2000" dirty="0"/>
              </a:p>
            </p:txBody>
          </p:sp>
          <p:sp>
            <p:nvSpPr>
              <p:cNvPr id="6" name="TextBox 5"/>
              <p:cNvSpPr txBox="1"/>
              <p:nvPr/>
            </p:nvSpPr>
            <p:spPr>
              <a:xfrm>
                <a:off x="890649" y="2485376"/>
                <a:ext cx="9678093" cy="1015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err="1" smtClean="0"/>
                  <a:t>Analisa</a:t>
                </a:r>
                <a:r>
                  <a:rPr lang="en-US" sz="2000" dirty="0" smtClean="0"/>
                  <a:t> </a:t>
                </a:r>
                <a:r>
                  <a:rPr lang="en-US" sz="2000" dirty="0" err="1" smtClean="0"/>
                  <a:t>setiap</a:t>
                </a:r>
                <a:r>
                  <a:rPr lang="en-US" sz="2000" dirty="0" smtClean="0"/>
                  <a:t> features </a:t>
                </a:r>
                <a:r>
                  <a:rPr lang="en-US" sz="2000" dirty="0" err="1" smtClean="0"/>
                  <a:t>pada</a:t>
                </a:r>
                <a:r>
                  <a:rPr lang="en-US" sz="2000" dirty="0" smtClean="0"/>
                  <a:t> dataset </a:t>
                </a:r>
                <a:r>
                  <a:rPr lang="en-US" sz="2000" dirty="0" err="1" smtClean="0"/>
                  <a:t>dan</a:t>
                </a:r>
                <a:r>
                  <a:rPr lang="en-US" sz="2000" dirty="0" smtClean="0"/>
                  <a:t> </a:t>
                </a:r>
                <a:r>
                  <a:rPr lang="en-US" sz="2000" dirty="0" err="1" smtClean="0"/>
                  <a:t>hubungan</a:t>
                </a:r>
                <a:r>
                  <a:rPr lang="en-US" sz="2000" dirty="0" smtClean="0"/>
                  <a:t> </a:t>
                </a:r>
                <a:r>
                  <a:rPr lang="en-US" sz="2000" dirty="0" err="1" smtClean="0"/>
                  <a:t>dengan</a:t>
                </a:r>
                <a:r>
                  <a:rPr lang="en-US" sz="2000" dirty="0" smtClean="0"/>
                  <a:t> </a:t>
                </a:r>
                <a:r>
                  <a:rPr lang="en-US" sz="2000" dirty="0" err="1" smtClean="0"/>
                  <a:t>tingkat</a:t>
                </a:r>
                <a:r>
                  <a:rPr lang="en-US" sz="2000" dirty="0" smtClean="0"/>
                  <a:t> </a:t>
                </a:r>
                <a:r>
                  <a:rPr lang="en-US" sz="2000" i="1" dirty="0" smtClean="0"/>
                  <a:t>default</a:t>
                </a:r>
                <a:r>
                  <a:rPr lang="en-US" sz="2000" dirty="0" smtClean="0"/>
                  <a:t> customer</a:t>
                </a:r>
                <a:endParaRPr lang="en-US" sz="2000" b="1" dirty="0"/>
              </a:p>
              <a:p>
                <a:pPr marL="0" marR="0" lvl="0" indent="0" defTabSz="914400" rtl="0" eaLnBrk="1" fontAlgn="auto" latinLnBrk="0" hangingPunct="1">
                  <a:lnSpc>
                    <a:spcPct val="150000"/>
                  </a:lnSpc>
                  <a:spcBef>
                    <a:spcPts val="0"/>
                  </a:spcBef>
                  <a:spcAft>
                    <a:spcPts val="0"/>
                  </a:spcAft>
                  <a:buClrTx/>
                  <a:buSzTx/>
                  <a:buFontTx/>
                  <a:buNone/>
                  <a:defRPr/>
                </a:pPr>
                <a:endParaRPr kumimoji="0" lang="en-GB" sz="20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grpSp>
        <p:sp>
          <p:nvSpPr>
            <p:cNvPr id="2" name="TextBox 1"/>
            <p:cNvSpPr txBox="1"/>
            <p:nvPr/>
          </p:nvSpPr>
          <p:spPr>
            <a:xfrm>
              <a:off x="890649" y="349405"/>
              <a:ext cx="1484416" cy="461665"/>
            </a:xfrm>
            <a:prstGeom prst="rect">
              <a:avLst/>
            </a:prstGeom>
            <a:noFill/>
          </p:spPr>
          <p:txBody>
            <a:bodyPr wrap="square" rtlCol="0">
              <a:spAutoFit/>
            </a:bodyPr>
            <a:lstStyle/>
            <a:p>
              <a:r>
                <a:rPr lang="en-US" sz="2400" b="1" dirty="0" smtClean="0"/>
                <a:t>Goals</a:t>
              </a:r>
              <a:r>
                <a:rPr lang="en-US" sz="2000" b="1" dirty="0" smtClean="0"/>
                <a:t> : </a:t>
              </a:r>
              <a:endParaRPr lang="en-US" sz="2000" b="1" dirty="0"/>
            </a:p>
          </p:txBody>
        </p:sp>
      </p:grpSp>
      <p:sp>
        <p:nvSpPr>
          <p:cNvPr id="9" name="TextBox 8"/>
          <p:cNvSpPr txBox="1"/>
          <p:nvPr/>
        </p:nvSpPr>
        <p:spPr>
          <a:xfrm>
            <a:off x="993185" y="123878"/>
            <a:ext cx="10259980" cy="861774"/>
          </a:xfrm>
          <a:prstGeom prst="rect">
            <a:avLst/>
          </a:prstGeom>
          <a:noFill/>
        </p:spPr>
        <p:txBody>
          <a:bodyPr wrap="square" rtlCol="0">
            <a:spAutoFit/>
          </a:bodyPr>
          <a:lstStyle/>
          <a:p>
            <a:pPr lvl="0" algn="ctr">
              <a:defRPr/>
            </a:pPr>
            <a:r>
              <a:rPr lang="en-GB" sz="5000" b="1" dirty="0" smtClean="0">
                <a:latin typeface="Noto Sans" panose="020B0502040504020204" pitchFamily="34"/>
                <a:ea typeface="Noto Sans" panose="020B0502040504020204" pitchFamily="34"/>
                <a:cs typeface="Noto Sans" panose="020B0502040504020204" pitchFamily="34"/>
              </a:rPr>
              <a:t>Result</a:t>
            </a:r>
            <a:endParaRPr kumimoji="0" lang="en-GB"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2067110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29" y="6488667"/>
            <a:ext cx="2235239"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Result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8" name="Group 7"/>
          <p:cNvGrpSpPr/>
          <p:nvPr/>
        </p:nvGrpSpPr>
        <p:grpSpPr>
          <a:xfrm>
            <a:off x="1010516" y="985652"/>
            <a:ext cx="9358424" cy="5698558"/>
            <a:chOff x="890649" y="349405"/>
            <a:chExt cx="9358424" cy="5698558"/>
          </a:xfrm>
        </p:grpSpPr>
        <p:sp>
          <p:nvSpPr>
            <p:cNvPr id="3" name="TextBox 2"/>
            <p:cNvSpPr txBox="1"/>
            <p:nvPr/>
          </p:nvSpPr>
          <p:spPr>
            <a:xfrm>
              <a:off x="890649" y="877317"/>
              <a:ext cx="9358424" cy="517064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err="1" smtClean="0"/>
                <a:t>Diperoleh</a:t>
              </a:r>
              <a:r>
                <a:rPr lang="en-US" sz="2000" dirty="0" smtClean="0"/>
                <a:t> </a:t>
              </a:r>
              <a:r>
                <a:rPr lang="en-US" sz="2000" dirty="0" err="1" smtClean="0"/>
                <a:t>pemodelan</a:t>
              </a:r>
              <a:r>
                <a:rPr lang="en-US" sz="2000" dirty="0" smtClean="0"/>
                <a:t> </a:t>
              </a:r>
              <a:r>
                <a:rPr lang="en-US" sz="2000" dirty="0" err="1" smtClean="0"/>
                <a:t>dengan</a:t>
              </a:r>
              <a:r>
                <a:rPr lang="en-US" sz="2000" dirty="0" smtClean="0"/>
                <a:t> </a:t>
              </a:r>
              <a:r>
                <a:rPr lang="en-US" sz="2000" b="1" dirty="0" smtClean="0"/>
                <a:t>AUC ROC </a:t>
              </a:r>
              <a:r>
                <a:rPr lang="en-US" sz="2000" b="1" dirty="0" err="1" smtClean="0"/>
                <a:t>sebesar</a:t>
              </a:r>
              <a:r>
                <a:rPr lang="en-US" sz="2000" b="1" dirty="0" smtClean="0"/>
                <a:t> 0.854 </a:t>
              </a:r>
              <a:r>
                <a:rPr lang="en-US" sz="2000" dirty="0" err="1" smtClean="0"/>
                <a:t>dengan</a:t>
              </a:r>
              <a:r>
                <a:rPr lang="en-US" sz="2000" dirty="0" smtClean="0"/>
                <a:t> </a:t>
              </a:r>
              <a:r>
                <a:rPr lang="en-US" sz="2000" dirty="0" err="1" smtClean="0"/>
                <a:t>tingkat</a:t>
              </a:r>
              <a:r>
                <a:rPr lang="en-US" sz="2000" dirty="0" smtClean="0"/>
                <a:t> </a:t>
              </a:r>
              <a:r>
                <a:rPr lang="en-US" sz="2000" b="1" dirty="0" smtClean="0"/>
                <a:t>precision 0.54</a:t>
              </a:r>
              <a:r>
                <a:rPr lang="en-US" sz="2000" dirty="0" smtClean="0"/>
                <a:t>, </a:t>
              </a:r>
              <a:r>
                <a:rPr lang="en-US" sz="2000" dirty="0" err="1" smtClean="0"/>
                <a:t>algoritma</a:t>
              </a:r>
              <a:r>
                <a:rPr lang="en-US" sz="2000" dirty="0" smtClean="0"/>
                <a:t> yang </a:t>
              </a:r>
              <a:r>
                <a:rPr lang="en-US" sz="2000" dirty="0" err="1" smtClean="0"/>
                <a:t>digunakan</a:t>
              </a:r>
              <a:r>
                <a:rPr lang="en-US" sz="2000" dirty="0" smtClean="0"/>
                <a:t> </a:t>
              </a:r>
              <a:r>
                <a:rPr lang="en-US" sz="2000" dirty="0" err="1" smtClean="0"/>
                <a:t>adalah</a:t>
              </a:r>
              <a:r>
                <a:rPr lang="en-US" sz="2000" dirty="0" smtClean="0"/>
                <a:t> </a:t>
              </a:r>
              <a:r>
                <a:rPr lang="en-US" sz="2000" dirty="0" err="1" smtClean="0"/>
                <a:t>XGBoost</a:t>
              </a:r>
              <a:r>
                <a:rPr lang="en-US" sz="2000" dirty="0" smtClean="0"/>
                <a:t> Classifier </a:t>
              </a:r>
              <a:r>
                <a:rPr lang="en-US" sz="2000" dirty="0" err="1" smtClean="0"/>
                <a:t>dengan</a:t>
              </a:r>
              <a:r>
                <a:rPr lang="en-US" sz="2000" dirty="0" smtClean="0"/>
                <a:t> Hyper Tuning </a:t>
              </a:r>
              <a:r>
                <a:rPr lang="en-US" sz="2000" dirty="0" err="1" smtClean="0"/>
                <a:t>dimana</a:t>
              </a:r>
              <a:r>
                <a:rPr lang="en-US" sz="2000" dirty="0" smtClean="0"/>
                <a:t> parameter yang </a:t>
              </a:r>
              <a:r>
                <a:rPr lang="en-US" sz="2000" dirty="0" err="1" smtClean="0"/>
                <a:t>digunakan</a:t>
              </a:r>
              <a:r>
                <a:rPr lang="en-US" sz="2000" dirty="0" smtClean="0"/>
                <a:t> </a:t>
              </a:r>
              <a:r>
                <a:rPr lang="en-US" sz="2000" dirty="0" err="1" smtClean="0"/>
                <a:t>adalah</a:t>
              </a:r>
              <a:r>
                <a:rPr lang="en-US" sz="2000" dirty="0" smtClean="0"/>
                <a:t> : </a:t>
              </a:r>
            </a:p>
            <a:p>
              <a:pPr marL="742950" lvl="1" indent="-285750">
                <a:lnSpc>
                  <a:spcPct val="150000"/>
                </a:lnSpc>
                <a:buFont typeface="Arial" panose="020B0604020202020204" pitchFamily="34" charset="0"/>
                <a:buChar char="•"/>
              </a:pPr>
              <a:r>
                <a:rPr lang="en-US" sz="2000" dirty="0" err="1" smtClean="0"/>
                <a:t>N_estimator</a:t>
              </a:r>
              <a:r>
                <a:rPr lang="en-US" sz="2000" dirty="0" smtClean="0"/>
                <a:t> : 1000</a:t>
              </a:r>
            </a:p>
            <a:p>
              <a:pPr marL="742950" lvl="1" indent="-285750">
                <a:lnSpc>
                  <a:spcPct val="150000"/>
                </a:lnSpc>
                <a:buFont typeface="Arial" panose="020B0604020202020204" pitchFamily="34" charset="0"/>
                <a:buChar char="•"/>
              </a:pPr>
              <a:r>
                <a:rPr lang="en-US" sz="2000" dirty="0" err="1" smtClean="0"/>
                <a:t>Min_child_weight</a:t>
              </a:r>
              <a:r>
                <a:rPr lang="en-US" sz="2000" dirty="0" smtClean="0"/>
                <a:t> : 1</a:t>
              </a:r>
            </a:p>
            <a:p>
              <a:pPr marL="742950" lvl="1" indent="-285750">
                <a:lnSpc>
                  <a:spcPct val="150000"/>
                </a:lnSpc>
                <a:buFont typeface="Arial" panose="020B0604020202020204" pitchFamily="34" charset="0"/>
                <a:buChar char="•"/>
              </a:pPr>
              <a:r>
                <a:rPr lang="en-US" sz="2000" dirty="0" smtClean="0"/>
                <a:t>Max depth : 10</a:t>
              </a:r>
            </a:p>
            <a:p>
              <a:pPr marL="742950" lvl="1" indent="-285750">
                <a:lnSpc>
                  <a:spcPct val="150000"/>
                </a:lnSpc>
                <a:buFont typeface="Arial" panose="020B0604020202020204" pitchFamily="34" charset="0"/>
                <a:buChar char="•"/>
              </a:pPr>
              <a:r>
                <a:rPr lang="en-US" sz="2000" dirty="0" smtClean="0"/>
                <a:t>Learning Rate : 0.03162277660168379</a:t>
              </a:r>
            </a:p>
            <a:p>
              <a:pPr marL="742950" lvl="1" indent="-285750">
                <a:lnSpc>
                  <a:spcPct val="150000"/>
                </a:lnSpc>
                <a:buFont typeface="Arial" panose="020B0604020202020204" pitchFamily="34" charset="0"/>
                <a:buChar char="•"/>
              </a:pPr>
              <a:endParaRPr lang="en-US" sz="2000" dirty="0"/>
            </a:p>
            <a:p>
              <a:pPr marL="742950" lvl="1" indent="-285750">
                <a:lnSpc>
                  <a:spcPct val="150000"/>
                </a:lnSpc>
                <a:buFont typeface="Arial" panose="020B0604020202020204" pitchFamily="34" charset="0"/>
                <a:buChar char="•"/>
              </a:pPr>
              <a:endParaRPr lang="en-US" sz="2000" b="1" dirty="0"/>
            </a:p>
            <a:p>
              <a:pPr marL="742950" lvl="1" indent="-285750">
                <a:lnSpc>
                  <a:spcPct val="150000"/>
                </a:lnSpc>
                <a:buFont typeface="Arial" panose="020B0604020202020204" pitchFamily="34" charset="0"/>
                <a:buChar char="•"/>
              </a:pPr>
              <a:endParaRPr lang="en-US" sz="2000" b="1" dirty="0"/>
            </a:p>
            <a:p>
              <a:pPr marL="0" marR="0" lvl="0" indent="0" defTabSz="914400" rtl="0" eaLnBrk="1" fontAlgn="auto" latinLnBrk="0" hangingPunct="1">
                <a:lnSpc>
                  <a:spcPct val="150000"/>
                </a:lnSpc>
                <a:spcBef>
                  <a:spcPts val="0"/>
                </a:spcBef>
                <a:spcAft>
                  <a:spcPts val="0"/>
                </a:spcAft>
                <a:buClrTx/>
                <a:buSzTx/>
                <a:buFontTx/>
                <a:buNone/>
                <a:defRPr/>
              </a:pPr>
              <a:endParaRPr kumimoji="0" lang="en-GB" sz="20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2" name="TextBox 1"/>
            <p:cNvSpPr txBox="1"/>
            <p:nvPr/>
          </p:nvSpPr>
          <p:spPr>
            <a:xfrm>
              <a:off x="890649" y="349405"/>
              <a:ext cx="1484416" cy="461665"/>
            </a:xfrm>
            <a:prstGeom prst="rect">
              <a:avLst/>
            </a:prstGeom>
            <a:noFill/>
          </p:spPr>
          <p:txBody>
            <a:bodyPr wrap="square" rtlCol="0">
              <a:spAutoFit/>
            </a:bodyPr>
            <a:lstStyle/>
            <a:p>
              <a:r>
                <a:rPr lang="en-US" sz="2400" b="1" dirty="0" smtClean="0"/>
                <a:t>Result :</a:t>
              </a:r>
              <a:r>
                <a:rPr lang="en-US" sz="2000" b="1" dirty="0" smtClean="0"/>
                <a:t> </a:t>
              </a:r>
              <a:endParaRPr lang="en-US" sz="2000" b="1" dirty="0"/>
            </a:p>
          </p:txBody>
        </p:sp>
      </p:grpSp>
      <p:sp>
        <p:nvSpPr>
          <p:cNvPr id="9" name="TextBox 8"/>
          <p:cNvSpPr txBox="1"/>
          <p:nvPr/>
        </p:nvSpPr>
        <p:spPr>
          <a:xfrm>
            <a:off x="993185" y="123878"/>
            <a:ext cx="10259980" cy="861774"/>
          </a:xfrm>
          <a:prstGeom prst="rect">
            <a:avLst/>
          </a:prstGeom>
          <a:noFill/>
        </p:spPr>
        <p:txBody>
          <a:bodyPr wrap="square" rtlCol="0">
            <a:spAutoFit/>
          </a:bodyPr>
          <a:lstStyle/>
          <a:p>
            <a:pPr lvl="0" algn="ctr">
              <a:defRPr/>
            </a:pPr>
            <a:r>
              <a:rPr lang="en-GB" sz="5000" b="1" dirty="0" smtClean="0">
                <a:latin typeface="Noto Sans" panose="020B0502040504020204" pitchFamily="34"/>
                <a:ea typeface="Noto Sans" panose="020B0502040504020204" pitchFamily="34"/>
                <a:cs typeface="Noto Sans" panose="020B0502040504020204" pitchFamily="34"/>
              </a:rPr>
              <a:t>Result (Cont’d)</a:t>
            </a:r>
            <a:endParaRPr kumimoji="0" lang="en-GB"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pic>
        <p:nvPicPr>
          <p:cNvPr id="13" name="Picture 12"/>
          <p:cNvPicPr>
            <a:picLocks noChangeAspect="1"/>
          </p:cNvPicPr>
          <p:nvPr/>
        </p:nvPicPr>
        <p:blipFill>
          <a:blip r:embed="rId2"/>
          <a:stretch>
            <a:fillRect/>
          </a:stretch>
        </p:blipFill>
        <p:spPr>
          <a:xfrm>
            <a:off x="819525" y="4970704"/>
            <a:ext cx="10607300" cy="708904"/>
          </a:xfrm>
          <a:prstGeom prst="rect">
            <a:avLst/>
          </a:prstGeom>
        </p:spPr>
      </p:pic>
    </p:spTree>
    <p:extLst>
      <p:ext uri="{BB962C8B-B14F-4D97-AF65-F5344CB8AC3E}">
        <p14:creationId xmlns:p14="http://schemas.microsoft.com/office/powerpoint/2010/main" val="8977132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29" y="6488667"/>
            <a:ext cx="2235239"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Result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8" name="Group 7"/>
          <p:cNvGrpSpPr/>
          <p:nvPr/>
        </p:nvGrpSpPr>
        <p:grpSpPr>
          <a:xfrm>
            <a:off x="1010516" y="985652"/>
            <a:ext cx="9358424" cy="2928569"/>
            <a:chOff x="890649" y="349405"/>
            <a:chExt cx="9358424" cy="2928569"/>
          </a:xfrm>
        </p:grpSpPr>
        <p:sp>
          <p:nvSpPr>
            <p:cNvPr id="3" name="TextBox 2"/>
            <p:cNvSpPr txBox="1"/>
            <p:nvPr/>
          </p:nvSpPr>
          <p:spPr>
            <a:xfrm>
              <a:off x="890649" y="877317"/>
              <a:ext cx="9358424" cy="2400657"/>
            </a:xfrm>
            <a:prstGeom prst="rect">
              <a:avLst/>
            </a:prstGeom>
            <a:noFill/>
          </p:spPr>
          <p:txBody>
            <a:bodyPr wrap="square" rtlCol="0">
              <a:spAutoFit/>
            </a:bodyPr>
            <a:lstStyle/>
            <a:p>
              <a:pPr marL="800100" lvl="1" indent="-342900">
                <a:lnSpc>
                  <a:spcPct val="150000"/>
                </a:lnSpc>
                <a:buFont typeface="Arial" panose="020B0604020202020204" pitchFamily="34" charset="0"/>
                <a:buChar char="•"/>
              </a:pPr>
              <a:r>
                <a:rPr lang="en-US" sz="2000" dirty="0" err="1" smtClean="0"/>
                <a:t>Pengelompokkan</a:t>
              </a:r>
              <a:r>
                <a:rPr lang="en-US" sz="2000" dirty="0" smtClean="0"/>
                <a:t> data </a:t>
              </a:r>
              <a:r>
                <a:rPr lang="en-US" sz="2000" dirty="0" err="1" smtClean="0"/>
                <a:t>menjadi</a:t>
              </a:r>
              <a:r>
                <a:rPr lang="en-US" sz="2000" dirty="0" smtClean="0"/>
                <a:t> 5 </a:t>
              </a:r>
              <a:r>
                <a:rPr lang="en-US" sz="2000" dirty="0" err="1" smtClean="0"/>
                <a:t>kelompok</a:t>
              </a:r>
              <a:r>
                <a:rPr lang="en-US" sz="2000" dirty="0" smtClean="0"/>
                <a:t> </a:t>
              </a:r>
              <a:r>
                <a:rPr lang="en-US" sz="2000" dirty="0" err="1" smtClean="0"/>
                <a:t>resiko</a:t>
              </a:r>
              <a:r>
                <a:rPr lang="en-US" sz="2000" dirty="0" smtClean="0"/>
                <a:t> </a:t>
              </a:r>
              <a:r>
                <a:rPr lang="en-US" sz="2000" dirty="0" err="1" smtClean="0"/>
                <a:t>yaitu</a:t>
              </a:r>
              <a:r>
                <a:rPr lang="en-US" sz="2000" dirty="0" smtClean="0"/>
                <a:t> </a:t>
              </a:r>
              <a:r>
                <a:rPr lang="en-US" sz="2000" b="1" i="1" dirty="0"/>
                <a:t>poor, fair, good, very good </a:t>
              </a:r>
              <a:r>
                <a:rPr lang="en-US" sz="2000" b="1" dirty="0" err="1"/>
                <a:t>dan</a:t>
              </a:r>
              <a:r>
                <a:rPr lang="en-US" sz="2000" b="1" i="1" dirty="0"/>
                <a:t> exceptional</a:t>
              </a:r>
              <a:r>
                <a:rPr lang="en-US" sz="2000" dirty="0"/>
                <a:t> </a:t>
              </a:r>
              <a:r>
                <a:rPr lang="en-US" sz="2000" dirty="0" err="1" smtClean="0"/>
                <a:t>dengan</a:t>
              </a:r>
              <a:r>
                <a:rPr lang="en-US" sz="2000" dirty="0" smtClean="0"/>
                <a:t> interval </a:t>
              </a:r>
              <a:r>
                <a:rPr lang="en-US" sz="2000" dirty="0" err="1" smtClean="0"/>
                <a:t>probabilitas</a:t>
              </a:r>
              <a:r>
                <a:rPr lang="en-US" sz="2000" dirty="0" smtClean="0"/>
                <a:t> </a:t>
              </a:r>
              <a:r>
                <a:rPr lang="en-US" sz="2000" dirty="0" err="1" smtClean="0"/>
                <a:t>sebagai</a:t>
              </a:r>
              <a:r>
                <a:rPr lang="en-US" sz="2000" dirty="0" smtClean="0"/>
                <a:t> </a:t>
              </a:r>
              <a:r>
                <a:rPr lang="en-US" sz="2000" dirty="0" err="1" smtClean="0"/>
                <a:t>berikut</a:t>
              </a:r>
              <a:r>
                <a:rPr lang="en-US" sz="2000" dirty="0" smtClean="0"/>
                <a:t> :</a:t>
              </a:r>
            </a:p>
            <a:p>
              <a:pPr lvl="1">
                <a:lnSpc>
                  <a:spcPct val="150000"/>
                </a:lnSpc>
              </a:pPr>
              <a:endParaRPr lang="en-US" sz="2000" b="1" dirty="0"/>
            </a:p>
            <a:p>
              <a:pPr marL="742950" lvl="1" indent="-285750">
                <a:lnSpc>
                  <a:spcPct val="150000"/>
                </a:lnSpc>
                <a:buFont typeface="Arial" panose="020B0604020202020204" pitchFamily="34" charset="0"/>
                <a:buChar char="•"/>
              </a:pPr>
              <a:endParaRPr lang="en-US" sz="2000" b="1" dirty="0"/>
            </a:p>
            <a:p>
              <a:pPr marL="0" marR="0" lvl="0" indent="0" defTabSz="914400" rtl="0" eaLnBrk="1" fontAlgn="auto" latinLnBrk="0" hangingPunct="1">
                <a:lnSpc>
                  <a:spcPct val="150000"/>
                </a:lnSpc>
                <a:spcBef>
                  <a:spcPts val="0"/>
                </a:spcBef>
                <a:spcAft>
                  <a:spcPts val="0"/>
                </a:spcAft>
                <a:buClrTx/>
                <a:buSzTx/>
                <a:buFontTx/>
                <a:buNone/>
                <a:defRPr/>
              </a:pPr>
              <a:endParaRPr kumimoji="0" lang="en-GB" sz="20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2" name="TextBox 1"/>
            <p:cNvSpPr txBox="1"/>
            <p:nvPr/>
          </p:nvSpPr>
          <p:spPr>
            <a:xfrm>
              <a:off x="890649" y="349405"/>
              <a:ext cx="1484416" cy="461665"/>
            </a:xfrm>
            <a:prstGeom prst="rect">
              <a:avLst/>
            </a:prstGeom>
            <a:noFill/>
          </p:spPr>
          <p:txBody>
            <a:bodyPr wrap="square" rtlCol="0">
              <a:spAutoFit/>
            </a:bodyPr>
            <a:lstStyle/>
            <a:p>
              <a:r>
                <a:rPr lang="en-US" sz="2400" b="1" dirty="0" smtClean="0"/>
                <a:t>Result :</a:t>
              </a:r>
              <a:r>
                <a:rPr lang="en-US" sz="2000" b="1" dirty="0" smtClean="0"/>
                <a:t> </a:t>
              </a:r>
              <a:endParaRPr lang="en-US" sz="2000" b="1" dirty="0"/>
            </a:p>
          </p:txBody>
        </p:sp>
      </p:grpSp>
      <p:sp>
        <p:nvSpPr>
          <p:cNvPr id="9" name="TextBox 8"/>
          <p:cNvSpPr txBox="1"/>
          <p:nvPr/>
        </p:nvSpPr>
        <p:spPr>
          <a:xfrm>
            <a:off x="993185" y="123878"/>
            <a:ext cx="10259980" cy="861774"/>
          </a:xfrm>
          <a:prstGeom prst="rect">
            <a:avLst/>
          </a:prstGeom>
          <a:noFill/>
        </p:spPr>
        <p:txBody>
          <a:bodyPr wrap="square" rtlCol="0">
            <a:spAutoFit/>
          </a:bodyPr>
          <a:lstStyle/>
          <a:p>
            <a:pPr lvl="0" algn="ctr">
              <a:defRPr/>
            </a:pPr>
            <a:r>
              <a:rPr lang="en-GB" sz="5000" b="1" dirty="0" smtClean="0">
                <a:latin typeface="Noto Sans" panose="020B0502040504020204" pitchFamily="34"/>
                <a:ea typeface="Noto Sans" panose="020B0502040504020204" pitchFamily="34"/>
                <a:cs typeface="Noto Sans" panose="020B0502040504020204" pitchFamily="34"/>
              </a:rPr>
              <a:t>Result (Cont’d)</a:t>
            </a:r>
            <a:endParaRPr kumimoji="0" lang="en-GB"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10" name="TextBox 9"/>
          <p:cNvSpPr txBox="1"/>
          <p:nvPr/>
        </p:nvSpPr>
        <p:spPr>
          <a:xfrm>
            <a:off x="1837567" y="2754620"/>
            <a:ext cx="8113954" cy="1631216"/>
          </a:xfrm>
          <a:prstGeom prst="rect">
            <a:avLst/>
          </a:prstGeom>
          <a:noFill/>
        </p:spPr>
        <p:txBody>
          <a:bodyPr wrap="square" rtlCol="0">
            <a:spAutoFit/>
          </a:bodyPr>
          <a:lstStyle/>
          <a:p>
            <a:r>
              <a:rPr lang="en-US" sz="2000" dirty="0"/>
              <a:t>1. Exceptional  </a:t>
            </a:r>
            <a:r>
              <a:rPr lang="en-US" sz="2000" dirty="0" smtClean="0"/>
              <a:t>	(</a:t>
            </a:r>
            <a:r>
              <a:rPr lang="en-US" sz="2000" dirty="0" err="1"/>
              <a:t>proba</a:t>
            </a:r>
            <a:r>
              <a:rPr lang="en-US" sz="2000" dirty="0"/>
              <a:t> : 0 - 0.000561) </a:t>
            </a:r>
          </a:p>
          <a:p>
            <a:r>
              <a:rPr lang="en-US" sz="2000" dirty="0"/>
              <a:t>2. Very Good   </a:t>
            </a:r>
            <a:r>
              <a:rPr lang="en-US" sz="2000" dirty="0" smtClean="0"/>
              <a:t> 	(</a:t>
            </a:r>
            <a:r>
              <a:rPr lang="en-US" sz="2000" dirty="0" err="1"/>
              <a:t>proba</a:t>
            </a:r>
            <a:r>
              <a:rPr lang="en-US" sz="2000" dirty="0"/>
              <a:t> : 0.000561 - 0.248171)</a:t>
            </a:r>
          </a:p>
          <a:p>
            <a:r>
              <a:rPr lang="en-US" sz="2000" dirty="0"/>
              <a:t>3. Good          </a:t>
            </a:r>
            <a:r>
              <a:rPr lang="en-US" sz="2000" dirty="0" smtClean="0"/>
              <a:t>	(</a:t>
            </a:r>
            <a:r>
              <a:rPr lang="en-US" sz="2000" dirty="0" err="1"/>
              <a:t>proba</a:t>
            </a:r>
            <a:r>
              <a:rPr lang="en-US" sz="2000" dirty="0"/>
              <a:t> : 0.248172 - 0.496342)</a:t>
            </a:r>
          </a:p>
          <a:p>
            <a:r>
              <a:rPr lang="en-US" sz="2000" dirty="0"/>
              <a:t>4. Fair          </a:t>
            </a:r>
            <a:r>
              <a:rPr lang="en-US" sz="2000" dirty="0" smtClean="0"/>
              <a:t>	(</a:t>
            </a:r>
            <a:r>
              <a:rPr lang="en-US" sz="2000" dirty="0" err="1"/>
              <a:t>proba</a:t>
            </a:r>
            <a:r>
              <a:rPr lang="en-US" sz="2000" dirty="0"/>
              <a:t> : 0.496343 - 0.744513)</a:t>
            </a:r>
          </a:p>
          <a:p>
            <a:r>
              <a:rPr lang="en-US" sz="2000" dirty="0"/>
              <a:t>5. Poor          </a:t>
            </a:r>
            <a:r>
              <a:rPr lang="en-US" sz="2000" dirty="0" smtClean="0"/>
              <a:t>	(</a:t>
            </a:r>
            <a:r>
              <a:rPr lang="en-US" sz="2000" dirty="0" err="1"/>
              <a:t>proba</a:t>
            </a:r>
            <a:r>
              <a:rPr lang="en-US" sz="2000" dirty="0"/>
              <a:t> : 0.744514 </a:t>
            </a:r>
            <a:r>
              <a:rPr lang="en-US" sz="2000" dirty="0" smtClean="0"/>
              <a:t>-1)</a:t>
            </a:r>
            <a:endParaRPr lang="en-US" sz="2000" dirty="0"/>
          </a:p>
        </p:txBody>
      </p:sp>
    </p:spTree>
    <p:extLst>
      <p:ext uri="{BB962C8B-B14F-4D97-AF65-F5344CB8AC3E}">
        <p14:creationId xmlns:p14="http://schemas.microsoft.com/office/powerpoint/2010/main" val="21536961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01" y="1408860"/>
            <a:ext cx="6129849" cy="3170099"/>
          </a:xfrm>
          <a:prstGeom prst="rect">
            <a:avLst/>
          </a:prstGeom>
          <a:noFill/>
        </p:spPr>
        <p:txBody>
          <a:bodyPr wrap="square" rtlCol="0">
            <a:spAutoFit/>
          </a:bodyPr>
          <a:lstStyle/>
          <a:p>
            <a:pPr lvl="0" algn="ctr">
              <a:defRPr/>
            </a:pPr>
            <a:r>
              <a:rPr lang="en-GB" sz="5000" b="1" dirty="0" smtClean="0">
                <a:latin typeface="Noto Sans" panose="020B0502040504020204" pitchFamily="34"/>
                <a:ea typeface="Noto Sans" panose="020B0502040504020204" pitchFamily="34"/>
                <a:cs typeface="Noto Sans" panose="020B0502040504020204" pitchFamily="34"/>
              </a:rPr>
              <a:t>Theory </a:t>
            </a:r>
          </a:p>
          <a:p>
            <a:pPr lvl="0" algn="ctr">
              <a:defRPr/>
            </a:pPr>
            <a:r>
              <a:rPr lang="en-GB" sz="5000" b="1" dirty="0" smtClean="0">
                <a:latin typeface="Noto Sans" panose="020B0502040504020204" pitchFamily="34"/>
                <a:ea typeface="Noto Sans" panose="020B0502040504020204" pitchFamily="34"/>
                <a:cs typeface="Noto Sans" panose="020B0502040504020204" pitchFamily="34"/>
              </a:rPr>
              <a:t>&amp; </a:t>
            </a:r>
          </a:p>
          <a:p>
            <a:pPr lvl="0" algn="ctr">
              <a:defRPr/>
            </a:pPr>
            <a:r>
              <a:rPr lang="en-GB" sz="5000" b="1" dirty="0" err="1" smtClean="0">
                <a:latin typeface="Noto Sans" panose="020B0502040504020204" pitchFamily="34"/>
                <a:ea typeface="Noto Sans" panose="020B0502040504020204" pitchFamily="34"/>
                <a:cs typeface="Noto Sans" panose="020B0502040504020204" pitchFamily="34"/>
              </a:rPr>
              <a:t>Bussiness</a:t>
            </a:r>
            <a:r>
              <a:rPr lang="en-GB" sz="5000" b="1" dirty="0" smtClean="0">
                <a:latin typeface="Noto Sans" panose="020B0502040504020204" pitchFamily="34"/>
                <a:ea typeface="Noto Sans" panose="020B0502040504020204" pitchFamily="34"/>
                <a:cs typeface="Noto Sans" panose="020B0502040504020204" pitchFamily="34"/>
              </a:rPr>
              <a:t> Knowledge</a:t>
            </a:r>
            <a:endParaRPr lang="en-GB" sz="5000" b="1" dirty="0">
              <a:latin typeface="Noto Sans" panose="020B0502040504020204" pitchFamily="34"/>
              <a:ea typeface="Noto Sans" panose="020B0502040504020204" pitchFamily="34"/>
              <a:cs typeface="Noto Sans" panose="020B0502040504020204" pitchFamily="34"/>
            </a:endParaRPr>
          </a:p>
        </p:txBody>
      </p:sp>
      <p:sp>
        <p:nvSpPr>
          <p:cNvPr id="18" name="TextBox 17"/>
          <p:cNvSpPr txBox="1"/>
          <p:nvPr/>
        </p:nvSpPr>
        <p:spPr>
          <a:xfrm>
            <a:off x="457200" y="6349245"/>
            <a:ext cx="11366500"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www.yourwebsite.com</a:t>
            </a:r>
          </a:p>
        </p:txBody>
      </p:sp>
      <p:grpSp>
        <p:nvGrpSpPr>
          <p:cNvPr id="10" name="Group 9"/>
          <p:cNvGrpSpPr/>
          <p:nvPr/>
        </p:nvGrpSpPr>
        <p:grpSpPr>
          <a:xfrm>
            <a:off x="1219860" y="2846674"/>
            <a:ext cx="13615822" cy="4242061"/>
            <a:chOff x="1219860" y="2846674"/>
            <a:chExt cx="13615822" cy="4242061"/>
          </a:xfrm>
          <a:blipFill dpi="0" rotWithShape="1">
            <a:blip r:embed="rId2">
              <a:extLst>
                <a:ext uri="{28A0092B-C50C-407E-A947-70E740481C1C}">
                  <a14:useLocalDpi xmlns:a14="http://schemas.microsoft.com/office/drawing/2010/main" val="0"/>
                </a:ext>
              </a:extLst>
            </a:blip>
            <a:srcRect/>
            <a:stretch>
              <a:fillRect/>
            </a:stretch>
          </a:blipFill>
        </p:grpSpPr>
        <p:sp>
          <p:nvSpPr>
            <p:cNvPr id="14" name="Rectangle 13"/>
            <p:cNvSpPr/>
            <p:nvPr/>
          </p:nvSpPr>
          <p:spPr>
            <a:xfrm rot="2877484">
              <a:off x="11125149" y="5325153"/>
              <a:ext cx="1172929" cy="2354235"/>
            </a:xfrm>
            <a:custGeom>
              <a:avLst/>
              <a:gdLst>
                <a:gd name="connsiteX0" fmla="*/ 0 w 1259414"/>
                <a:gd name="connsiteY0" fmla="*/ 0 h 6858000"/>
                <a:gd name="connsiteX1" fmla="*/ 1259414 w 1259414"/>
                <a:gd name="connsiteY1" fmla="*/ 0 h 6858000"/>
                <a:gd name="connsiteX2" fmla="*/ 1259414 w 1259414"/>
                <a:gd name="connsiteY2" fmla="*/ 6858000 h 6858000"/>
                <a:gd name="connsiteX3" fmla="*/ 0 w 1259414"/>
                <a:gd name="connsiteY3" fmla="*/ 6858000 h 6858000"/>
                <a:gd name="connsiteX4" fmla="*/ 0 w 1259414"/>
                <a:gd name="connsiteY4" fmla="*/ 0 h 6858000"/>
                <a:gd name="connsiteX0-1" fmla="*/ 0 w 1260893"/>
                <a:gd name="connsiteY0-2" fmla="*/ 2052213 h 6858000"/>
                <a:gd name="connsiteX1-3" fmla="*/ 1260893 w 1260893"/>
                <a:gd name="connsiteY1-4" fmla="*/ 0 h 6858000"/>
                <a:gd name="connsiteX2-5" fmla="*/ 1260893 w 1260893"/>
                <a:gd name="connsiteY2-6" fmla="*/ 6858000 h 6858000"/>
                <a:gd name="connsiteX3-7" fmla="*/ 1479 w 1260893"/>
                <a:gd name="connsiteY3-8" fmla="*/ 6858000 h 6858000"/>
                <a:gd name="connsiteX4-9" fmla="*/ 0 w 1260893"/>
                <a:gd name="connsiteY4-10" fmla="*/ 2052213 h 6858000"/>
                <a:gd name="connsiteX0-11" fmla="*/ 0 w 1260893"/>
                <a:gd name="connsiteY0-12" fmla="*/ 0 h 4805787"/>
                <a:gd name="connsiteX1-13" fmla="*/ 960453 w 1260893"/>
                <a:gd name="connsiteY1-14" fmla="*/ 1209669 h 4805787"/>
                <a:gd name="connsiteX2-15" fmla="*/ 1260893 w 1260893"/>
                <a:gd name="connsiteY2-16" fmla="*/ 4805787 h 4805787"/>
                <a:gd name="connsiteX3-17" fmla="*/ 1479 w 1260893"/>
                <a:gd name="connsiteY3-18" fmla="*/ 4805787 h 4805787"/>
                <a:gd name="connsiteX4-19" fmla="*/ 0 w 1260893"/>
                <a:gd name="connsiteY4-20" fmla="*/ 0 h 4805787"/>
                <a:gd name="connsiteX0-21" fmla="*/ 0 w 1260893"/>
                <a:gd name="connsiteY0-22" fmla="*/ 0 h 4805787"/>
                <a:gd name="connsiteX1-23" fmla="*/ 1169549 w 1260893"/>
                <a:gd name="connsiteY1-24" fmla="*/ 1050159 h 4805787"/>
                <a:gd name="connsiteX2-25" fmla="*/ 1260893 w 1260893"/>
                <a:gd name="connsiteY2-26" fmla="*/ 4805787 h 4805787"/>
                <a:gd name="connsiteX3-27" fmla="*/ 1479 w 1260893"/>
                <a:gd name="connsiteY3-28" fmla="*/ 4805787 h 4805787"/>
                <a:gd name="connsiteX4-29" fmla="*/ 0 w 1260893"/>
                <a:gd name="connsiteY4-30" fmla="*/ 0 h 4805787"/>
                <a:gd name="connsiteX0-31" fmla="*/ 0 w 1169549"/>
                <a:gd name="connsiteY0-32" fmla="*/ 0 h 4805787"/>
                <a:gd name="connsiteX1-33" fmla="*/ 1169549 w 1169549"/>
                <a:gd name="connsiteY1-34" fmla="*/ 1050159 h 4805787"/>
                <a:gd name="connsiteX2-35" fmla="*/ 768846 w 1169549"/>
                <a:gd name="connsiteY2-36" fmla="*/ 1481907 h 4805787"/>
                <a:gd name="connsiteX3-37" fmla="*/ 1479 w 1169549"/>
                <a:gd name="connsiteY3-38" fmla="*/ 4805787 h 4805787"/>
                <a:gd name="connsiteX4-39" fmla="*/ 0 w 1169549"/>
                <a:gd name="connsiteY4-40" fmla="*/ 0 h 4805787"/>
                <a:gd name="connsiteX0-41" fmla="*/ 0 w 1169549"/>
                <a:gd name="connsiteY0-42" fmla="*/ 0 h 2337129"/>
                <a:gd name="connsiteX1-43" fmla="*/ 1169549 w 1169549"/>
                <a:gd name="connsiteY1-44" fmla="*/ 1050159 h 2337129"/>
                <a:gd name="connsiteX2-45" fmla="*/ 768846 w 1169549"/>
                <a:gd name="connsiteY2-46" fmla="*/ 1481907 h 2337129"/>
                <a:gd name="connsiteX3-47" fmla="*/ 4316 w 1169549"/>
                <a:gd name="connsiteY3-48" fmla="*/ 2337129 h 2337129"/>
                <a:gd name="connsiteX4-49" fmla="*/ 0 w 1169549"/>
                <a:gd name="connsiteY4-50" fmla="*/ 0 h 2337129"/>
                <a:gd name="connsiteX0-51" fmla="*/ 0 w 1166591"/>
                <a:gd name="connsiteY0-52" fmla="*/ 0 h 2345150"/>
                <a:gd name="connsiteX1-53" fmla="*/ 1166591 w 1166591"/>
                <a:gd name="connsiteY1-54" fmla="*/ 1058180 h 2345150"/>
                <a:gd name="connsiteX2-55" fmla="*/ 765888 w 1166591"/>
                <a:gd name="connsiteY2-56" fmla="*/ 1489928 h 2345150"/>
                <a:gd name="connsiteX3-57" fmla="*/ 1358 w 1166591"/>
                <a:gd name="connsiteY3-58" fmla="*/ 2345150 h 2345150"/>
                <a:gd name="connsiteX4-59" fmla="*/ 0 w 1166591"/>
                <a:gd name="connsiteY4-60" fmla="*/ 0 h 2345150"/>
                <a:gd name="connsiteX0-61" fmla="*/ 0 w 1172138"/>
                <a:gd name="connsiteY0-62" fmla="*/ 0 h 2345150"/>
                <a:gd name="connsiteX1-63" fmla="*/ 1172138 w 1172138"/>
                <a:gd name="connsiteY1-64" fmla="*/ 1056770 h 2345150"/>
                <a:gd name="connsiteX2-65" fmla="*/ 765888 w 1172138"/>
                <a:gd name="connsiteY2-66" fmla="*/ 1489928 h 2345150"/>
                <a:gd name="connsiteX3-67" fmla="*/ 1358 w 1172138"/>
                <a:gd name="connsiteY3-68" fmla="*/ 2345150 h 2345150"/>
                <a:gd name="connsiteX4-69" fmla="*/ 0 w 1172138"/>
                <a:gd name="connsiteY4-70" fmla="*/ 0 h 2345150"/>
                <a:gd name="connsiteX0-71" fmla="*/ 0 w 1172138"/>
                <a:gd name="connsiteY0-72" fmla="*/ 0 h 2345150"/>
                <a:gd name="connsiteX1-73" fmla="*/ 1172138 w 1172138"/>
                <a:gd name="connsiteY1-74" fmla="*/ 1056770 h 2345150"/>
                <a:gd name="connsiteX2-75" fmla="*/ 776383 w 1172138"/>
                <a:gd name="connsiteY2-76" fmla="*/ 1497254 h 2345150"/>
                <a:gd name="connsiteX3-77" fmla="*/ 1358 w 1172138"/>
                <a:gd name="connsiteY3-78" fmla="*/ 2345150 h 2345150"/>
                <a:gd name="connsiteX4-79" fmla="*/ 0 w 1172138"/>
                <a:gd name="connsiteY4-80" fmla="*/ 0 h 2345150"/>
                <a:gd name="connsiteX0-81" fmla="*/ 792 w 1172930"/>
                <a:gd name="connsiteY0-82" fmla="*/ 0 h 2354235"/>
                <a:gd name="connsiteX1-83" fmla="*/ 1172930 w 1172930"/>
                <a:gd name="connsiteY1-84" fmla="*/ 1056770 h 2354235"/>
                <a:gd name="connsiteX2-85" fmla="*/ 777175 w 1172930"/>
                <a:gd name="connsiteY2-86" fmla="*/ 1497254 h 2354235"/>
                <a:gd name="connsiteX3-87" fmla="*/ 372 w 1172930"/>
                <a:gd name="connsiteY3-88" fmla="*/ 2354235 h 2354235"/>
                <a:gd name="connsiteX4-89" fmla="*/ 792 w 1172930"/>
                <a:gd name="connsiteY4-90" fmla="*/ 0 h 235423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72930" h="2354235">
                  <a:moveTo>
                    <a:pt x="792" y="0"/>
                  </a:moveTo>
                  <a:lnTo>
                    <a:pt x="1172930" y="1056770"/>
                  </a:lnTo>
                  <a:lnTo>
                    <a:pt x="777175" y="1497254"/>
                  </a:lnTo>
                  <a:lnTo>
                    <a:pt x="372" y="2354235"/>
                  </a:lnTo>
                  <a:cubicBezTo>
                    <a:pt x="-1067" y="1575192"/>
                    <a:pt x="2231" y="779043"/>
                    <a:pt x="7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877484">
              <a:off x="9759053" y="2525860"/>
              <a:ext cx="1536694" cy="5874652"/>
            </a:xfrm>
            <a:custGeom>
              <a:avLst/>
              <a:gdLst>
                <a:gd name="connsiteX0" fmla="*/ 0 w 1536795"/>
                <a:gd name="connsiteY0" fmla="*/ 0 h 9426570"/>
                <a:gd name="connsiteX1" fmla="*/ 1536795 w 1536795"/>
                <a:gd name="connsiteY1" fmla="*/ 0 h 9426570"/>
                <a:gd name="connsiteX2" fmla="*/ 1536795 w 1536795"/>
                <a:gd name="connsiteY2" fmla="*/ 9426570 h 9426570"/>
                <a:gd name="connsiteX3" fmla="*/ 0 w 1536795"/>
                <a:gd name="connsiteY3" fmla="*/ 9426570 h 9426570"/>
                <a:gd name="connsiteX4" fmla="*/ 0 w 1536795"/>
                <a:gd name="connsiteY4" fmla="*/ 0 h 9426570"/>
                <a:gd name="connsiteX0-1" fmla="*/ 0 w 1537405"/>
                <a:gd name="connsiteY0-2" fmla="*/ 1380340 h 9426570"/>
                <a:gd name="connsiteX1-3" fmla="*/ 1537405 w 1537405"/>
                <a:gd name="connsiteY1-4" fmla="*/ 0 h 9426570"/>
                <a:gd name="connsiteX2-5" fmla="*/ 1537405 w 1537405"/>
                <a:gd name="connsiteY2-6" fmla="*/ 9426570 h 9426570"/>
                <a:gd name="connsiteX3-7" fmla="*/ 610 w 1537405"/>
                <a:gd name="connsiteY3-8" fmla="*/ 9426570 h 9426570"/>
                <a:gd name="connsiteX4-9" fmla="*/ 0 w 1537405"/>
                <a:gd name="connsiteY4-10" fmla="*/ 1380340 h 9426570"/>
                <a:gd name="connsiteX0-11" fmla="*/ 0 w 1539469"/>
                <a:gd name="connsiteY0-12" fmla="*/ 0 h 8046230"/>
                <a:gd name="connsiteX1-13" fmla="*/ 1539469 w 1539469"/>
                <a:gd name="connsiteY1-14" fmla="*/ 1400403 h 8046230"/>
                <a:gd name="connsiteX2-15" fmla="*/ 1537405 w 1539469"/>
                <a:gd name="connsiteY2-16" fmla="*/ 8046230 h 8046230"/>
                <a:gd name="connsiteX3-17" fmla="*/ 610 w 1539469"/>
                <a:gd name="connsiteY3-18" fmla="*/ 8046230 h 8046230"/>
                <a:gd name="connsiteX4-19" fmla="*/ 0 w 1539469"/>
                <a:gd name="connsiteY4-20" fmla="*/ 0 h 8046230"/>
                <a:gd name="connsiteX0-21" fmla="*/ 0 w 1537405"/>
                <a:gd name="connsiteY0-22" fmla="*/ 0 h 8046230"/>
                <a:gd name="connsiteX1-23" fmla="*/ 1534521 w 1537405"/>
                <a:gd name="connsiteY1-24" fmla="*/ 1391667 h 8046230"/>
                <a:gd name="connsiteX2-25" fmla="*/ 1537405 w 1537405"/>
                <a:gd name="connsiteY2-26" fmla="*/ 8046230 h 8046230"/>
                <a:gd name="connsiteX3-27" fmla="*/ 610 w 1537405"/>
                <a:gd name="connsiteY3-28" fmla="*/ 8046230 h 8046230"/>
                <a:gd name="connsiteX4-29" fmla="*/ 0 w 1537405"/>
                <a:gd name="connsiteY4-30" fmla="*/ 0 h 8046230"/>
                <a:gd name="connsiteX0-31" fmla="*/ 0 w 1537405"/>
                <a:gd name="connsiteY0-32" fmla="*/ 0 h 8046230"/>
                <a:gd name="connsiteX1-33" fmla="*/ 1536532 w 1537405"/>
                <a:gd name="connsiteY1-34" fmla="*/ 1387067 h 8046230"/>
                <a:gd name="connsiteX2-35" fmla="*/ 1537405 w 1537405"/>
                <a:gd name="connsiteY2-36" fmla="*/ 8046230 h 8046230"/>
                <a:gd name="connsiteX3-37" fmla="*/ 610 w 1537405"/>
                <a:gd name="connsiteY3-38" fmla="*/ 8046230 h 8046230"/>
                <a:gd name="connsiteX4-39" fmla="*/ 0 w 1537405"/>
                <a:gd name="connsiteY4-40" fmla="*/ 0 h 8046230"/>
                <a:gd name="connsiteX0-41" fmla="*/ 0 w 1537405"/>
                <a:gd name="connsiteY0-42" fmla="*/ 0 h 8046230"/>
                <a:gd name="connsiteX1-43" fmla="*/ 1536532 w 1537405"/>
                <a:gd name="connsiteY1-44" fmla="*/ 1387067 h 8046230"/>
                <a:gd name="connsiteX2-45" fmla="*/ 1537405 w 1537405"/>
                <a:gd name="connsiteY2-46" fmla="*/ 8046230 h 8046230"/>
                <a:gd name="connsiteX3-47" fmla="*/ 3670 w 1537405"/>
                <a:gd name="connsiteY3-48" fmla="*/ 5847517 h 8046230"/>
                <a:gd name="connsiteX4-49" fmla="*/ 0 w 1537405"/>
                <a:gd name="connsiteY4-50" fmla="*/ 0 h 8046230"/>
                <a:gd name="connsiteX0-51" fmla="*/ 0 w 1536695"/>
                <a:gd name="connsiteY0-52" fmla="*/ 0 h 5847517"/>
                <a:gd name="connsiteX1-53" fmla="*/ 1536532 w 1536695"/>
                <a:gd name="connsiteY1-54" fmla="*/ 1387067 h 5847517"/>
                <a:gd name="connsiteX2-55" fmla="*/ 1534816 w 1536695"/>
                <a:gd name="connsiteY2-56" fmla="*/ 4167712 h 5847517"/>
                <a:gd name="connsiteX3-57" fmla="*/ 3670 w 1536695"/>
                <a:gd name="connsiteY3-58" fmla="*/ 5847517 h 5847517"/>
                <a:gd name="connsiteX4-59" fmla="*/ 0 w 1536695"/>
                <a:gd name="connsiteY4-60" fmla="*/ 0 h 5847517"/>
                <a:gd name="connsiteX0-61" fmla="*/ 0 w 1536695"/>
                <a:gd name="connsiteY0-62" fmla="*/ 0 h 5862264"/>
                <a:gd name="connsiteX1-63" fmla="*/ 1536532 w 1536695"/>
                <a:gd name="connsiteY1-64" fmla="*/ 1387067 h 5862264"/>
                <a:gd name="connsiteX2-65" fmla="*/ 1534816 w 1536695"/>
                <a:gd name="connsiteY2-66" fmla="*/ 4167712 h 5862264"/>
                <a:gd name="connsiteX3-67" fmla="*/ 1060 w 1536695"/>
                <a:gd name="connsiteY3-68" fmla="*/ 5862264 h 5862264"/>
                <a:gd name="connsiteX4-69" fmla="*/ 0 w 1536695"/>
                <a:gd name="connsiteY4-70" fmla="*/ 0 h 5862264"/>
                <a:gd name="connsiteX0-71" fmla="*/ 0 w 1536695"/>
                <a:gd name="connsiteY0-72" fmla="*/ 0 h 5874652"/>
                <a:gd name="connsiteX1-73" fmla="*/ 1536532 w 1536695"/>
                <a:gd name="connsiteY1-74" fmla="*/ 1387067 h 5874652"/>
                <a:gd name="connsiteX2-75" fmla="*/ 1534816 w 1536695"/>
                <a:gd name="connsiteY2-76" fmla="*/ 4167712 h 5874652"/>
                <a:gd name="connsiteX3-77" fmla="*/ 575 w 1536695"/>
                <a:gd name="connsiteY3-78" fmla="*/ 5874652 h 5874652"/>
                <a:gd name="connsiteX4-79" fmla="*/ 0 w 1536695"/>
                <a:gd name="connsiteY4-80" fmla="*/ 0 h 58746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36695" h="5874652">
                  <a:moveTo>
                    <a:pt x="0" y="0"/>
                  </a:moveTo>
                  <a:lnTo>
                    <a:pt x="1536532" y="1387067"/>
                  </a:lnTo>
                  <a:cubicBezTo>
                    <a:pt x="1537493" y="3605255"/>
                    <a:pt x="1533855" y="1949524"/>
                    <a:pt x="1534816" y="4167712"/>
                  </a:cubicBezTo>
                  <a:lnTo>
                    <a:pt x="575" y="5874652"/>
                  </a:lnTo>
                  <a:cubicBezTo>
                    <a:pt x="372" y="3192575"/>
                    <a:pt x="203" y="2682077"/>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rot="2877484">
              <a:off x="8709241" y="-50531"/>
              <a:ext cx="1243052" cy="8826679"/>
            </a:xfrm>
            <a:custGeom>
              <a:avLst/>
              <a:gdLst>
                <a:gd name="connsiteX0" fmla="*/ 0 w 1248570"/>
                <a:gd name="connsiteY0" fmla="*/ 0 h 11864421"/>
                <a:gd name="connsiteX1" fmla="*/ 1248570 w 1248570"/>
                <a:gd name="connsiteY1" fmla="*/ 0 h 11864421"/>
                <a:gd name="connsiteX2" fmla="*/ 1248570 w 1248570"/>
                <a:gd name="connsiteY2" fmla="*/ 11864421 h 11864421"/>
                <a:gd name="connsiteX3" fmla="*/ 0 w 1248570"/>
                <a:gd name="connsiteY3" fmla="*/ 11864421 h 11864421"/>
                <a:gd name="connsiteX4" fmla="*/ 0 w 1248570"/>
                <a:gd name="connsiteY4" fmla="*/ 0 h 11864421"/>
                <a:gd name="connsiteX0-1" fmla="*/ 0 w 1257043"/>
                <a:gd name="connsiteY0-2" fmla="*/ 0 h 11864421"/>
                <a:gd name="connsiteX1-3" fmla="*/ 1257043 w 1257043"/>
                <a:gd name="connsiteY1-4" fmla="*/ 1672118 h 11864421"/>
                <a:gd name="connsiteX2-5" fmla="*/ 1248570 w 1257043"/>
                <a:gd name="connsiteY2-6" fmla="*/ 11864421 h 11864421"/>
                <a:gd name="connsiteX3-7" fmla="*/ 0 w 1257043"/>
                <a:gd name="connsiteY3-8" fmla="*/ 11864421 h 11864421"/>
                <a:gd name="connsiteX4-9" fmla="*/ 0 w 1257043"/>
                <a:gd name="connsiteY4-10" fmla="*/ 0 h 11864421"/>
                <a:gd name="connsiteX0-11" fmla="*/ 0 w 1259441"/>
                <a:gd name="connsiteY0-12" fmla="*/ 0 h 11330759"/>
                <a:gd name="connsiteX1-13" fmla="*/ 1259441 w 1259441"/>
                <a:gd name="connsiteY1-14" fmla="*/ 1138456 h 11330759"/>
                <a:gd name="connsiteX2-15" fmla="*/ 1250968 w 1259441"/>
                <a:gd name="connsiteY2-16" fmla="*/ 11330759 h 11330759"/>
                <a:gd name="connsiteX3-17" fmla="*/ 2398 w 1259441"/>
                <a:gd name="connsiteY3-18" fmla="*/ 11330759 h 11330759"/>
                <a:gd name="connsiteX4-19" fmla="*/ 0 w 1259441"/>
                <a:gd name="connsiteY4-20" fmla="*/ 0 h 11330759"/>
                <a:gd name="connsiteX0-21" fmla="*/ 0 w 1256688"/>
                <a:gd name="connsiteY0-22" fmla="*/ 0 h 11330759"/>
                <a:gd name="connsiteX1-23" fmla="*/ 1256688 w 1256688"/>
                <a:gd name="connsiteY1-24" fmla="*/ 1302707 h 11330759"/>
                <a:gd name="connsiteX2-25" fmla="*/ 1250968 w 1256688"/>
                <a:gd name="connsiteY2-26" fmla="*/ 11330759 h 11330759"/>
                <a:gd name="connsiteX3-27" fmla="*/ 2398 w 1256688"/>
                <a:gd name="connsiteY3-28" fmla="*/ 11330759 h 11330759"/>
                <a:gd name="connsiteX4-29" fmla="*/ 0 w 1256688"/>
                <a:gd name="connsiteY4-30" fmla="*/ 0 h 11330759"/>
                <a:gd name="connsiteX0-31" fmla="*/ 0 w 1251806"/>
                <a:gd name="connsiteY0-32" fmla="*/ 0 h 11330759"/>
                <a:gd name="connsiteX1-33" fmla="*/ 1251168 w 1251806"/>
                <a:gd name="connsiteY1-34" fmla="*/ 1152373 h 11330759"/>
                <a:gd name="connsiteX2-35" fmla="*/ 1250968 w 1251806"/>
                <a:gd name="connsiteY2-36" fmla="*/ 11330759 h 11330759"/>
                <a:gd name="connsiteX3-37" fmla="*/ 2398 w 1251806"/>
                <a:gd name="connsiteY3-38" fmla="*/ 11330759 h 11330759"/>
                <a:gd name="connsiteX4-39" fmla="*/ 0 w 1251806"/>
                <a:gd name="connsiteY4-40" fmla="*/ 0 h 11330759"/>
                <a:gd name="connsiteX0-41" fmla="*/ 0 w 1251806"/>
                <a:gd name="connsiteY0-42" fmla="*/ 0 h 11330759"/>
                <a:gd name="connsiteX1-43" fmla="*/ 1251168 w 1251806"/>
                <a:gd name="connsiteY1-44" fmla="*/ 1152373 h 11330759"/>
                <a:gd name="connsiteX2-45" fmla="*/ 1250968 w 1251806"/>
                <a:gd name="connsiteY2-46" fmla="*/ 11330759 h 11330759"/>
                <a:gd name="connsiteX3-47" fmla="*/ 2398 w 1251806"/>
                <a:gd name="connsiteY3-48" fmla="*/ 11330759 h 11330759"/>
                <a:gd name="connsiteX4-49" fmla="*/ 0 w 1251806"/>
                <a:gd name="connsiteY4-50" fmla="*/ 0 h 11330759"/>
                <a:gd name="connsiteX0-51" fmla="*/ 0 w 1251383"/>
                <a:gd name="connsiteY0-52" fmla="*/ 0 h 11279076"/>
                <a:gd name="connsiteX1-53" fmla="*/ 1250745 w 1251383"/>
                <a:gd name="connsiteY1-54" fmla="*/ 1100690 h 11279076"/>
                <a:gd name="connsiteX2-55" fmla="*/ 1250545 w 1251383"/>
                <a:gd name="connsiteY2-56" fmla="*/ 11279076 h 11279076"/>
                <a:gd name="connsiteX3-57" fmla="*/ 1975 w 1251383"/>
                <a:gd name="connsiteY3-58" fmla="*/ 11279076 h 11279076"/>
                <a:gd name="connsiteX4-59" fmla="*/ 0 w 1251383"/>
                <a:gd name="connsiteY4-60" fmla="*/ 0 h 11279076"/>
                <a:gd name="connsiteX0-61" fmla="*/ 8471 w 1249454"/>
                <a:gd name="connsiteY0-62" fmla="*/ 0 h 11295350"/>
                <a:gd name="connsiteX1-63" fmla="*/ 1248816 w 1249454"/>
                <a:gd name="connsiteY1-64" fmla="*/ 1116964 h 11295350"/>
                <a:gd name="connsiteX2-65" fmla="*/ 1248616 w 1249454"/>
                <a:gd name="connsiteY2-66" fmla="*/ 11295350 h 11295350"/>
                <a:gd name="connsiteX3-67" fmla="*/ 46 w 1249454"/>
                <a:gd name="connsiteY3-68" fmla="*/ 11295350 h 11295350"/>
                <a:gd name="connsiteX4-69" fmla="*/ 8471 w 1249454"/>
                <a:gd name="connsiteY4-70" fmla="*/ 0 h 11295350"/>
                <a:gd name="connsiteX0-71" fmla="*/ 4451 w 1245434"/>
                <a:gd name="connsiteY0-72" fmla="*/ 0 h 11295350"/>
                <a:gd name="connsiteX1-73" fmla="*/ 1244796 w 1245434"/>
                <a:gd name="connsiteY1-74" fmla="*/ 1116964 h 11295350"/>
                <a:gd name="connsiteX2-75" fmla="*/ 1244596 w 1245434"/>
                <a:gd name="connsiteY2-76" fmla="*/ 11295350 h 11295350"/>
                <a:gd name="connsiteX3-77" fmla="*/ 74 w 1245434"/>
                <a:gd name="connsiteY3-78" fmla="*/ 8705376 h 11295350"/>
                <a:gd name="connsiteX4-79" fmla="*/ 4451 w 1245434"/>
                <a:gd name="connsiteY4-80" fmla="*/ 0 h 11295350"/>
                <a:gd name="connsiteX0-81" fmla="*/ 4451 w 1244796"/>
                <a:gd name="connsiteY0-82" fmla="*/ 0 h 8705376"/>
                <a:gd name="connsiteX1-83" fmla="*/ 1244796 w 1244796"/>
                <a:gd name="connsiteY1-84" fmla="*/ 1116964 h 8705376"/>
                <a:gd name="connsiteX2-85" fmla="*/ 1237627 w 1244796"/>
                <a:gd name="connsiteY2-86" fmla="*/ 7390081 h 8705376"/>
                <a:gd name="connsiteX3-87" fmla="*/ 74 w 1244796"/>
                <a:gd name="connsiteY3-88" fmla="*/ 8705376 h 8705376"/>
                <a:gd name="connsiteX4-89" fmla="*/ 4451 w 1244796"/>
                <a:gd name="connsiteY4-90" fmla="*/ 0 h 8705376"/>
                <a:gd name="connsiteX0-91" fmla="*/ 2707 w 1243052"/>
                <a:gd name="connsiteY0-92" fmla="*/ 0 h 8826679"/>
                <a:gd name="connsiteX1-93" fmla="*/ 1243052 w 1243052"/>
                <a:gd name="connsiteY1-94" fmla="*/ 1116964 h 8826679"/>
                <a:gd name="connsiteX2-95" fmla="*/ 1235883 w 1243052"/>
                <a:gd name="connsiteY2-96" fmla="*/ 7390081 h 8826679"/>
                <a:gd name="connsiteX3-97" fmla="*/ 102 w 1243052"/>
                <a:gd name="connsiteY3-98" fmla="*/ 8826679 h 8826679"/>
                <a:gd name="connsiteX4-99" fmla="*/ 2707 w 1243052"/>
                <a:gd name="connsiteY4-100" fmla="*/ 0 h 8826679"/>
                <a:gd name="connsiteX0-101" fmla="*/ 2707 w 1243052"/>
                <a:gd name="connsiteY0-102" fmla="*/ 0 h 8826679"/>
                <a:gd name="connsiteX1-103" fmla="*/ 1243052 w 1243052"/>
                <a:gd name="connsiteY1-104" fmla="*/ 1116964 h 8826679"/>
                <a:gd name="connsiteX2-105" fmla="*/ 1228265 w 1243052"/>
                <a:gd name="connsiteY2-106" fmla="*/ 7460164 h 8826679"/>
                <a:gd name="connsiteX3-107" fmla="*/ 102 w 1243052"/>
                <a:gd name="connsiteY3-108" fmla="*/ 8826679 h 8826679"/>
                <a:gd name="connsiteX4-109" fmla="*/ 2707 w 1243052"/>
                <a:gd name="connsiteY4-110" fmla="*/ 0 h 88266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43052" h="8826679">
                  <a:moveTo>
                    <a:pt x="2707" y="0"/>
                  </a:moveTo>
                  <a:lnTo>
                    <a:pt x="1243052" y="1116964"/>
                  </a:lnTo>
                  <a:cubicBezTo>
                    <a:pt x="1240228" y="4514398"/>
                    <a:pt x="1231089" y="4062730"/>
                    <a:pt x="1228265" y="7460164"/>
                  </a:cubicBezTo>
                  <a:lnTo>
                    <a:pt x="102" y="8826679"/>
                  </a:lnTo>
                  <a:cubicBezTo>
                    <a:pt x="-697" y="5049759"/>
                    <a:pt x="3506" y="3776920"/>
                    <a:pt x="270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5"/>
            <p:cNvSpPr/>
            <p:nvPr/>
          </p:nvSpPr>
          <p:spPr>
            <a:xfrm rot="2877484">
              <a:off x="7406245" y="-3339711"/>
              <a:ext cx="1243052" cy="13615822"/>
            </a:xfrm>
            <a:custGeom>
              <a:avLst/>
              <a:gdLst>
                <a:gd name="connsiteX0" fmla="*/ 0 w 1248570"/>
                <a:gd name="connsiteY0" fmla="*/ 0 h 11864421"/>
                <a:gd name="connsiteX1" fmla="*/ 1248570 w 1248570"/>
                <a:gd name="connsiteY1" fmla="*/ 0 h 11864421"/>
                <a:gd name="connsiteX2" fmla="*/ 1248570 w 1248570"/>
                <a:gd name="connsiteY2" fmla="*/ 11864421 h 11864421"/>
                <a:gd name="connsiteX3" fmla="*/ 0 w 1248570"/>
                <a:gd name="connsiteY3" fmla="*/ 11864421 h 11864421"/>
                <a:gd name="connsiteX4" fmla="*/ 0 w 1248570"/>
                <a:gd name="connsiteY4" fmla="*/ 0 h 11864421"/>
                <a:gd name="connsiteX0-1" fmla="*/ 0 w 1257043"/>
                <a:gd name="connsiteY0-2" fmla="*/ 0 h 11864421"/>
                <a:gd name="connsiteX1-3" fmla="*/ 1257043 w 1257043"/>
                <a:gd name="connsiteY1-4" fmla="*/ 1672118 h 11864421"/>
                <a:gd name="connsiteX2-5" fmla="*/ 1248570 w 1257043"/>
                <a:gd name="connsiteY2-6" fmla="*/ 11864421 h 11864421"/>
                <a:gd name="connsiteX3-7" fmla="*/ 0 w 1257043"/>
                <a:gd name="connsiteY3-8" fmla="*/ 11864421 h 11864421"/>
                <a:gd name="connsiteX4-9" fmla="*/ 0 w 1257043"/>
                <a:gd name="connsiteY4-10" fmla="*/ 0 h 11864421"/>
                <a:gd name="connsiteX0-11" fmla="*/ 0 w 1259441"/>
                <a:gd name="connsiteY0-12" fmla="*/ 0 h 11330759"/>
                <a:gd name="connsiteX1-13" fmla="*/ 1259441 w 1259441"/>
                <a:gd name="connsiteY1-14" fmla="*/ 1138456 h 11330759"/>
                <a:gd name="connsiteX2-15" fmla="*/ 1250968 w 1259441"/>
                <a:gd name="connsiteY2-16" fmla="*/ 11330759 h 11330759"/>
                <a:gd name="connsiteX3-17" fmla="*/ 2398 w 1259441"/>
                <a:gd name="connsiteY3-18" fmla="*/ 11330759 h 11330759"/>
                <a:gd name="connsiteX4-19" fmla="*/ 0 w 1259441"/>
                <a:gd name="connsiteY4-20" fmla="*/ 0 h 11330759"/>
                <a:gd name="connsiteX0-21" fmla="*/ 0 w 1256688"/>
                <a:gd name="connsiteY0-22" fmla="*/ 0 h 11330759"/>
                <a:gd name="connsiteX1-23" fmla="*/ 1256688 w 1256688"/>
                <a:gd name="connsiteY1-24" fmla="*/ 1302707 h 11330759"/>
                <a:gd name="connsiteX2-25" fmla="*/ 1250968 w 1256688"/>
                <a:gd name="connsiteY2-26" fmla="*/ 11330759 h 11330759"/>
                <a:gd name="connsiteX3-27" fmla="*/ 2398 w 1256688"/>
                <a:gd name="connsiteY3-28" fmla="*/ 11330759 h 11330759"/>
                <a:gd name="connsiteX4-29" fmla="*/ 0 w 1256688"/>
                <a:gd name="connsiteY4-30" fmla="*/ 0 h 11330759"/>
                <a:gd name="connsiteX0-31" fmla="*/ 0 w 1251806"/>
                <a:gd name="connsiteY0-32" fmla="*/ 0 h 11330759"/>
                <a:gd name="connsiteX1-33" fmla="*/ 1251168 w 1251806"/>
                <a:gd name="connsiteY1-34" fmla="*/ 1152373 h 11330759"/>
                <a:gd name="connsiteX2-35" fmla="*/ 1250968 w 1251806"/>
                <a:gd name="connsiteY2-36" fmla="*/ 11330759 h 11330759"/>
                <a:gd name="connsiteX3-37" fmla="*/ 2398 w 1251806"/>
                <a:gd name="connsiteY3-38" fmla="*/ 11330759 h 11330759"/>
                <a:gd name="connsiteX4-39" fmla="*/ 0 w 1251806"/>
                <a:gd name="connsiteY4-40" fmla="*/ 0 h 11330759"/>
                <a:gd name="connsiteX0-41" fmla="*/ 0 w 1251806"/>
                <a:gd name="connsiteY0-42" fmla="*/ 0 h 11330759"/>
                <a:gd name="connsiteX1-43" fmla="*/ 1251168 w 1251806"/>
                <a:gd name="connsiteY1-44" fmla="*/ 1152373 h 11330759"/>
                <a:gd name="connsiteX2-45" fmla="*/ 1250968 w 1251806"/>
                <a:gd name="connsiteY2-46" fmla="*/ 11330759 h 11330759"/>
                <a:gd name="connsiteX3-47" fmla="*/ 2398 w 1251806"/>
                <a:gd name="connsiteY3-48" fmla="*/ 11330759 h 11330759"/>
                <a:gd name="connsiteX4-49" fmla="*/ 0 w 1251806"/>
                <a:gd name="connsiteY4-50" fmla="*/ 0 h 11330759"/>
                <a:gd name="connsiteX0-51" fmla="*/ 0 w 1251383"/>
                <a:gd name="connsiteY0-52" fmla="*/ 0 h 11279076"/>
                <a:gd name="connsiteX1-53" fmla="*/ 1250745 w 1251383"/>
                <a:gd name="connsiteY1-54" fmla="*/ 1100690 h 11279076"/>
                <a:gd name="connsiteX2-55" fmla="*/ 1250545 w 1251383"/>
                <a:gd name="connsiteY2-56" fmla="*/ 11279076 h 11279076"/>
                <a:gd name="connsiteX3-57" fmla="*/ 1975 w 1251383"/>
                <a:gd name="connsiteY3-58" fmla="*/ 11279076 h 11279076"/>
                <a:gd name="connsiteX4-59" fmla="*/ 0 w 1251383"/>
                <a:gd name="connsiteY4-60" fmla="*/ 0 h 11279076"/>
                <a:gd name="connsiteX0-61" fmla="*/ 8471 w 1249454"/>
                <a:gd name="connsiteY0-62" fmla="*/ 0 h 11295350"/>
                <a:gd name="connsiteX1-63" fmla="*/ 1248816 w 1249454"/>
                <a:gd name="connsiteY1-64" fmla="*/ 1116964 h 11295350"/>
                <a:gd name="connsiteX2-65" fmla="*/ 1248616 w 1249454"/>
                <a:gd name="connsiteY2-66" fmla="*/ 11295350 h 11295350"/>
                <a:gd name="connsiteX3-67" fmla="*/ 46 w 1249454"/>
                <a:gd name="connsiteY3-68" fmla="*/ 11295350 h 11295350"/>
                <a:gd name="connsiteX4-69" fmla="*/ 8471 w 1249454"/>
                <a:gd name="connsiteY4-70" fmla="*/ 0 h 11295350"/>
                <a:gd name="connsiteX0-71" fmla="*/ 4451 w 1245434"/>
                <a:gd name="connsiteY0-72" fmla="*/ 0 h 11295350"/>
                <a:gd name="connsiteX1-73" fmla="*/ 1244796 w 1245434"/>
                <a:gd name="connsiteY1-74" fmla="*/ 1116964 h 11295350"/>
                <a:gd name="connsiteX2-75" fmla="*/ 1244596 w 1245434"/>
                <a:gd name="connsiteY2-76" fmla="*/ 11295350 h 11295350"/>
                <a:gd name="connsiteX3-77" fmla="*/ 74 w 1245434"/>
                <a:gd name="connsiteY3-78" fmla="*/ 8705376 h 11295350"/>
                <a:gd name="connsiteX4-79" fmla="*/ 4451 w 1245434"/>
                <a:gd name="connsiteY4-80" fmla="*/ 0 h 11295350"/>
                <a:gd name="connsiteX0-81" fmla="*/ 4451 w 1244796"/>
                <a:gd name="connsiteY0-82" fmla="*/ 0 h 8705376"/>
                <a:gd name="connsiteX1-83" fmla="*/ 1244796 w 1244796"/>
                <a:gd name="connsiteY1-84" fmla="*/ 1116964 h 8705376"/>
                <a:gd name="connsiteX2-85" fmla="*/ 1237627 w 1244796"/>
                <a:gd name="connsiteY2-86" fmla="*/ 7390081 h 8705376"/>
                <a:gd name="connsiteX3-87" fmla="*/ 74 w 1244796"/>
                <a:gd name="connsiteY3-88" fmla="*/ 8705376 h 8705376"/>
                <a:gd name="connsiteX4-89" fmla="*/ 4451 w 1244796"/>
                <a:gd name="connsiteY4-90" fmla="*/ 0 h 8705376"/>
                <a:gd name="connsiteX0-91" fmla="*/ 2707 w 1243052"/>
                <a:gd name="connsiteY0-92" fmla="*/ 0 h 8826679"/>
                <a:gd name="connsiteX1-93" fmla="*/ 1243052 w 1243052"/>
                <a:gd name="connsiteY1-94" fmla="*/ 1116964 h 8826679"/>
                <a:gd name="connsiteX2-95" fmla="*/ 1235883 w 1243052"/>
                <a:gd name="connsiteY2-96" fmla="*/ 7390081 h 8826679"/>
                <a:gd name="connsiteX3-97" fmla="*/ 102 w 1243052"/>
                <a:gd name="connsiteY3-98" fmla="*/ 8826679 h 8826679"/>
                <a:gd name="connsiteX4-99" fmla="*/ 2707 w 1243052"/>
                <a:gd name="connsiteY4-100" fmla="*/ 0 h 8826679"/>
                <a:gd name="connsiteX0-101" fmla="*/ 2707 w 1243052"/>
                <a:gd name="connsiteY0-102" fmla="*/ 0 h 8826679"/>
                <a:gd name="connsiteX1-103" fmla="*/ 1243052 w 1243052"/>
                <a:gd name="connsiteY1-104" fmla="*/ 1116964 h 8826679"/>
                <a:gd name="connsiteX2-105" fmla="*/ 1228265 w 1243052"/>
                <a:gd name="connsiteY2-106" fmla="*/ 7460164 h 8826679"/>
                <a:gd name="connsiteX3-107" fmla="*/ 102 w 1243052"/>
                <a:gd name="connsiteY3-108" fmla="*/ 8826679 h 8826679"/>
                <a:gd name="connsiteX4-109" fmla="*/ 2707 w 1243052"/>
                <a:gd name="connsiteY4-110" fmla="*/ 0 h 88266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43052" h="8826679">
                  <a:moveTo>
                    <a:pt x="2707" y="0"/>
                  </a:moveTo>
                  <a:lnTo>
                    <a:pt x="1243052" y="1116964"/>
                  </a:lnTo>
                  <a:cubicBezTo>
                    <a:pt x="1240228" y="4514398"/>
                    <a:pt x="1231089" y="4062730"/>
                    <a:pt x="1228265" y="7460164"/>
                  </a:cubicBezTo>
                  <a:lnTo>
                    <a:pt x="102" y="8826679"/>
                  </a:lnTo>
                  <a:cubicBezTo>
                    <a:pt x="-697" y="5049759"/>
                    <a:pt x="3506" y="3776920"/>
                    <a:pt x="270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7857775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29" y="6488667"/>
            <a:ext cx="2235239"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Result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 name="TextBox 1"/>
          <p:cNvSpPr txBox="1"/>
          <p:nvPr/>
        </p:nvSpPr>
        <p:spPr>
          <a:xfrm>
            <a:off x="749258" y="748146"/>
            <a:ext cx="11090441" cy="8633133"/>
          </a:xfrm>
          <a:prstGeom prst="rect">
            <a:avLst/>
          </a:prstGeom>
          <a:noFill/>
        </p:spPr>
        <p:txBody>
          <a:bodyPr wrap="square" rtlCol="0">
            <a:spAutoFit/>
          </a:bodyPr>
          <a:lstStyle/>
          <a:p>
            <a:pPr>
              <a:lnSpc>
                <a:spcPct val="150000"/>
              </a:lnSpc>
            </a:pPr>
            <a:r>
              <a:rPr lang="en-US" sz="2400" b="1" dirty="0" smtClean="0"/>
              <a:t>Result :</a:t>
            </a:r>
          </a:p>
          <a:p>
            <a:pPr marL="342900" lvl="0" indent="-342900">
              <a:lnSpc>
                <a:spcPct val="150000"/>
              </a:lnSpc>
              <a:buFont typeface="Arial" panose="020B0604020202020204" pitchFamily="34" charset="0"/>
              <a:buChar char="•"/>
            </a:pPr>
            <a:r>
              <a:rPr lang="en-US" dirty="0"/>
              <a:t>Customer yang </a:t>
            </a:r>
            <a:r>
              <a:rPr lang="en-US" dirty="0" err="1"/>
              <a:t>mengalami</a:t>
            </a:r>
            <a:r>
              <a:rPr lang="en-US" dirty="0"/>
              <a:t> default </a:t>
            </a:r>
            <a:r>
              <a:rPr lang="en-US" dirty="0" err="1"/>
              <a:t>memiliki</a:t>
            </a:r>
            <a:r>
              <a:rPr lang="en-US" dirty="0"/>
              <a:t> median </a:t>
            </a:r>
            <a:r>
              <a:rPr lang="en-GB" dirty="0" err="1" smtClean="0">
                <a:ea typeface="Noto Sans" panose="020B0502040504020204" pitchFamily="34"/>
                <a:cs typeface="Noto Sans" panose="020B0502040504020204" pitchFamily="34"/>
              </a:rPr>
              <a:t>RevolvingUtilizationOfUnsecuredlines</a:t>
            </a:r>
            <a:r>
              <a:rPr lang="en-GB" dirty="0" smtClean="0">
                <a:ea typeface="Noto Sans" panose="020B0502040504020204" pitchFamily="34"/>
                <a:cs typeface="Noto Sans" panose="020B0502040504020204" pitchFamily="34"/>
              </a:rPr>
              <a:t> </a:t>
            </a:r>
            <a:r>
              <a:rPr lang="en-US" dirty="0" err="1" smtClean="0"/>
              <a:t>sebesar</a:t>
            </a:r>
            <a:r>
              <a:rPr lang="en-US" dirty="0" smtClean="0"/>
              <a:t> </a:t>
            </a:r>
            <a:r>
              <a:rPr lang="en-US" dirty="0"/>
              <a:t>83%, </a:t>
            </a:r>
            <a:r>
              <a:rPr lang="en-US" dirty="0" err="1"/>
              <a:t>sementara</a:t>
            </a:r>
            <a:r>
              <a:rPr lang="en-US" dirty="0"/>
              <a:t> yang </a:t>
            </a:r>
            <a:r>
              <a:rPr lang="en-US" dirty="0" err="1"/>
              <a:t>tidak</a:t>
            </a:r>
            <a:r>
              <a:rPr lang="en-US" dirty="0"/>
              <a:t> </a:t>
            </a:r>
            <a:r>
              <a:rPr lang="en-US" dirty="0" err="1"/>
              <a:t>mengalami</a:t>
            </a:r>
            <a:r>
              <a:rPr lang="en-US" dirty="0"/>
              <a:t> default </a:t>
            </a:r>
            <a:r>
              <a:rPr lang="en-US" dirty="0" err="1"/>
              <a:t>memiliki</a:t>
            </a:r>
            <a:r>
              <a:rPr lang="en-US" dirty="0"/>
              <a:t> median </a:t>
            </a:r>
            <a:r>
              <a:rPr lang="en-GB" dirty="0" err="1">
                <a:ea typeface="Noto Sans" panose="020B0502040504020204" pitchFamily="34"/>
                <a:cs typeface="Noto Sans" panose="020B0502040504020204" pitchFamily="34"/>
              </a:rPr>
              <a:t>RevolvingUtilizationOfUnsecuredlines</a:t>
            </a:r>
            <a:r>
              <a:rPr lang="en-GB" dirty="0">
                <a:ea typeface="Noto Sans" panose="020B0502040504020204" pitchFamily="34"/>
                <a:cs typeface="Noto Sans" panose="020B0502040504020204" pitchFamily="34"/>
              </a:rPr>
              <a:t> </a:t>
            </a:r>
            <a:r>
              <a:rPr lang="en-US" dirty="0" err="1" smtClean="0"/>
              <a:t>sebesar</a:t>
            </a:r>
            <a:r>
              <a:rPr lang="en-US" dirty="0" smtClean="0"/>
              <a:t> </a:t>
            </a:r>
            <a:r>
              <a:rPr lang="en-US" dirty="0"/>
              <a:t>13.3%. </a:t>
            </a:r>
          </a:p>
          <a:p>
            <a:pPr marL="342900" indent="-342900">
              <a:lnSpc>
                <a:spcPct val="150000"/>
              </a:lnSpc>
              <a:buFont typeface="Arial" panose="020B0604020202020204" pitchFamily="34" charset="0"/>
              <a:buChar char="•"/>
            </a:pPr>
            <a:r>
              <a:rPr lang="en-US" dirty="0"/>
              <a:t>Dari </a:t>
            </a:r>
            <a:r>
              <a:rPr lang="en-US" dirty="0" err="1"/>
              <a:t>hasil</a:t>
            </a:r>
            <a:r>
              <a:rPr lang="en-US" dirty="0"/>
              <a:t> </a:t>
            </a:r>
            <a:r>
              <a:rPr lang="en-US" dirty="0" err="1"/>
              <a:t>pengelompokkan</a:t>
            </a:r>
            <a:r>
              <a:rPr lang="en-US" dirty="0"/>
              <a:t> </a:t>
            </a:r>
            <a:r>
              <a:rPr lang="en-US" dirty="0" err="1"/>
              <a:t>dapat</a:t>
            </a:r>
            <a:r>
              <a:rPr lang="en-US" dirty="0"/>
              <a:t> </a:t>
            </a:r>
            <a:r>
              <a:rPr lang="en-US" dirty="0" err="1"/>
              <a:t>dilihat</a:t>
            </a:r>
            <a:r>
              <a:rPr lang="en-US" dirty="0"/>
              <a:t> </a:t>
            </a:r>
            <a:r>
              <a:rPr lang="en-US" dirty="0" err="1"/>
              <a:t>bahwa</a:t>
            </a:r>
            <a:r>
              <a:rPr lang="en-US" dirty="0"/>
              <a:t> </a:t>
            </a:r>
            <a:r>
              <a:rPr lang="en-US" dirty="0" err="1"/>
              <a:t>kelompok</a:t>
            </a:r>
            <a:r>
              <a:rPr lang="en-US" dirty="0"/>
              <a:t> </a:t>
            </a:r>
            <a:r>
              <a:rPr lang="en-US" dirty="0" err="1"/>
              <a:t>usia</a:t>
            </a:r>
            <a:r>
              <a:rPr lang="en-US" dirty="0"/>
              <a:t> 41-50 </a:t>
            </a:r>
            <a:r>
              <a:rPr lang="en-US" dirty="0" err="1"/>
              <a:t>tahun</a:t>
            </a:r>
            <a:r>
              <a:rPr lang="en-US" dirty="0"/>
              <a:t> paling </a:t>
            </a:r>
            <a:r>
              <a:rPr lang="en-US" dirty="0" err="1"/>
              <a:t>banyak</a:t>
            </a:r>
            <a:r>
              <a:rPr lang="en-US" dirty="0"/>
              <a:t> </a:t>
            </a:r>
            <a:r>
              <a:rPr lang="en-US" dirty="0" err="1"/>
              <a:t>mengalami</a:t>
            </a:r>
            <a:r>
              <a:rPr lang="en-US" dirty="0"/>
              <a:t> </a:t>
            </a:r>
            <a:r>
              <a:rPr lang="en-US" dirty="0" err="1"/>
              <a:t>gagal</a:t>
            </a:r>
            <a:r>
              <a:rPr lang="en-US" dirty="0"/>
              <a:t> </a:t>
            </a:r>
            <a:r>
              <a:rPr lang="en-US" dirty="0" err="1"/>
              <a:t>bayar</a:t>
            </a:r>
            <a:r>
              <a:rPr lang="en-US" dirty="0"/>
              <a:t> </a:t>
            </a:r>
            <a:r>
              <a:rPr lang="en-US" dirty="0" err="1"/>
              <a:t>dengan</a:t>
            </a:r>
            <a:r>
              <a:rPr lang="en-US" dirty="0"/>
              <a:t> </a:t>
            </a:r>
            <a:r>
              <a:rPr lang="en-US" dirty="0" err="1"/>
              <a:t>persentase</a:t>
            </a:r>
            <a:r>
              <a:rPr lang="en-US" dirty="0"/>
              <a:t> 19.1% </a:t>
            </a:r>
            <a:r>
              <a:rPr lang="en-US" dirty="0" err="1"/>
              <a:t>terhadap</a:t>
            </a:r>
            <a:r>
              <a:rPr lang="en-US" dirty="0"/>
              <a:t> </a:t>
            </a:r>
            <a:r>
              <a:rPr lang="en-US" dirty="0" err="1"/>
              <a:t>keseluruhan</a:t>
            </a:r>
            <a:r>
              <a:rPr lang="en-US" dirty="0"/>
              <a:t> </a:t>
            </a:r>
            <a:r>
              <a:rPr lang="en-US" dirty="0" smtClean="0"/>
              <a:t>data</a:t>
            </a:r>
          </a:p>
          <a:p>
            <a:pPr marL="342900" indent="-342900">
              <a:lnSpc>
                <a:spcPct val="150000"/>
              </a:lnSpc>
              <a:buFont typeface="Arial" panose="020B0604020202020204" pitchFamily="34" charset="0"/>
              <a:buChar char="•"/>
            </a:pPr>
            <a:r>
              <a:rPr lang="en-US" dirty="0" err="1" smtClean="0"/>
              <a:t>Kelompok</a:t>
            </a:r>
            <a:r>
              <a:rPr lang="en-US" dirty="0" smtClean="0"/>
              <a:t> </a:t>
            </a:r>
            <a:r>
              <a:rPr lang="en-US" dirty="0"/>
              <a:t>customer </a:t>
            </a:r>
            <a:r>
              <a:rPr lang="en-US" dirty="0" err="1"/>
              <a:t>dengan</a:t>
            </a:r>
            <a:r>
              <a:rPr lang="en-US" dirty="0"/>
              <a:t> </a:t>
            </a:r>
            <a:r>
              <a:rPr lang="en-US" dirty="0" err="1"/>
              <a:t>nilai</a:t>
            </a:r>
            <a:r>
              <a:rPr lang="en-US" dirty="0"/>
              <a:t> NumberOfTime30-59DaysPastDueNotWorse 0-3 </a:t>
            </a:r>
            <a:r>
              <a:rPr lang="en-US" dirty="0" err="1"/>
              <a:t>merupakan</a:t>
            </a:r>
            <a:r>
              <a:rPr lang="en-US" dirty="0"/>
              <a:t> yang paling </a:t>
            </a:r>
            <a:r>
              <a:rPr lang="en-US" dirty="0" err="1" smtClean="0"/>
              <a:t>banyak</a:t>
            </a:r>
            <a:r>
              <a:rPr lang="en-US" dirty="0" smtClean="0"/>
              <a:t> </a:t>
            </a:r>
            <a:r>
              <a:rPr lang="en-US" dirty="0" err="1"/>
              <a:t>mengalami</a:t>
            </a:r>
            <a:r>
              <a:rPr lang="en-US" dirty="0"/>
              <a:t> </a:t>
            </a:r>
            <a:r>
              <a:rPr lang="en-US" dirty="0" smtClean="0"/>
              <a:t>default</a:t>
            </a:r>
            <a:endParaRPr lang="en-US" dirty="0" smtClean="0"/>
          </a:p>
          <a:p>
            <a:pPr marL="342900" indent="-342900">
              <a:lnSpc>
                <a:spcPct val="150000"/>
              </a:lnSpc>
              <a:buFont typeface="Arial" panose="020B0604020202020204" pitchFamily="34" charset="0"/>
              <a:buChar char="•"/>
            </a:pPr>
            <a:r>
              <a:rPr lang="en-US" dirty="0" err="1"/>
              <a:t>K</a:t>
            </a:r>
            <a:r>
              <a:rPr lang="en-US" dirty="0" err="1" smtClean="0"/>
              <a:t>elompok</a:t>
            </a:r>
            <a:r>
              <a:rPr lang="en-US" dirty="0" smtClean="0"/>
              <a:t> customer </a:t>
            </a:r>
            <a:r>
              <a:rPr lang="en-US" dirty="0" err="1" smtClean="0"/>
              <a:t>dengan</a:t>
            </a:r>
            <a:r>
              <a:rPr lang="en-US" dirty="0" smtClean="0"/>
              <a:t> </a:t>
            </a:r>
            <a:r>
              <a:rPr lang="en-US" dirty="0" err="1" smtClean="0"/>
              <a:t>nilai</a:t>
            </a:r>
            <a:r>
              <a:rPr lang="en-US" dirty="0" smtClean="0"/>
              <a:t> </a:t>
            </a:r>
            <a:r>
              <a:rPr lang="en-US" dirty="0" err="1" smtClean="0"/>
              <a:t>DebtRatio</a:t>
            </a:r>
            <a:r>
              <a:rPr lang="en-US" dirty="0" smtClean="0"/>
              <a:t> </a:t>
            </a:r>
            <a:r>
              <a:rPr lang="en-US" dirty="0"/>
              <a:t>0-2 </a:t>
            </a:r>
            <a:r>
              <a:rPr lang="en-US" dirty="0" err="1"/>
              <a:t>merupakan</a:t>
            </a:r>
            <a:r>
              <a:rPr lang="en-US" dirty="0"/>
              <a:t> </a:t>
            </a:r>
            <a:r>
              <a:rPr lang="en-US" dirty="0" err="1"/>
              <a:t>kelompok</a:t>
            </a:r>
            <a:r>
              <a:rPr lang="en-US" dirty="0"/>
              <a:t> customer yang paling </a:t>
            </a:r>
            <a:r>
              <a:rPr lang="en-US" dirty="0" err="1"/>
              <a:t>banyak</a:t>
            </a:r>
            <a:r>
              <a:rPr lang="en-US" dirty="0"/>
              <a:t> </a:t>
            </a:r>
            <a:r>
              <a:rPr lang="en-US" dirty="0" err="1"/>
              <a:t>mengalami</a:t>
            </a:r>
            <a:r>
              <a:rPr lang="en-US" dirty="0"/>
              <a:t> </a:t>
            </a:r>
            <a:r>
              <a:rPr lang="en-US" dirty="0" err="1"/>
              <a:t>gagal</a:t>
            </a:r>
            <a:r>
              <a:rPr lang="en-US" dirty="0"/>
              <a:t> </a:t>
            </a:r>
            <a:r>
              <a:rPr lang="en-US" dirty="0" err="1" smtClean="0"/>
              <a:t>bayar</a:t>
            </a:r>
            <a:r>
              <a:rPr lang="en-US" dirty="0" smtClean="0"/>
              <a:t> </a:t>
            </a:r>
            <a:r>
              <a:rPr lang="en-US" dirty="0" err="1" smtClean="0"/>
              <a:t>yaitu</a:t>
            </a:r>
            <a:r>
              <a:rPr lang="en-US" dirty="0" smtClean="0"/>
              <a:t> </a:t>
            </a:r>
            <a:r>
              <a:rPr lang="en-US" dirty="0" err="1"/>
              <a:t>sebanyak</a:t>
            </a:r>
            <a:r>
              <a:rPr lang="en-US" dirty="0"/>
              <a:t> </a:t>
            </a:r>
            <a:r>
              <a:rPr lang="en-US" dirty="0" smtClean="0"/>
              <a:t>5.5% </a:t>
            </a:r>
            <a:r>
              <a:rPr lang="en-US" dirty="0" err="1" smtClean="0"/>
              <a:t>dari</a:t>
            </a:r>
            <a:r>
              <a:rPr lang="en-US" dirty="0" smtClean="0"/>
              <a:t> </a:t>
            </a:r>
            <a:r>
              <a:rPr lang="en-US" dirty="0" err="1" smtClean="0"/>
              <a:t>keseluruhan</a:t>
            </a:r>
            <a:r>
              <a:rPr lang="en-US" dirty="0" smtClean="0"/>
              <a:t> data</a:t>
            </a:r>
            <a:endParaRPr lang="en-US" dirty="0" smtClean="0"/>
          </a:p>
          <a:p>
            <a:pPr marL="342900" indent="-342900">
              <a:lnSpc>
                <a:spcPct val="150000"/>
              </a:lnSpc>
              <a:buFont typeface="Arial" panose="020B0604020202020204" pitchFamily="34" charset="0"/>
              <a:buChar char="•"/>
            </a:pPr>
            <a:r>
              <a:rPr lang="en-US" dirty="0" err="1" smtClean="0"/>
              <a:t>Kelompok</a:t>
            </a:r>
            <a:r>
              <a:rPr lang="en-US" dirty="0" smtClean="0"/>
              <a:t> </a:t>
            </a:r>
            <a:r>
              <a:rPr lang="en-US" dirty="0"/>
              <a:t>customer </a:t>
            </a:r>
            <a:r>
              <a:rPr lang="en-US" dirty="0" err="1"/>
              <a:t>dengan</a:t>
            </a:r>
            <a:r>
              <a:rPr lang="en-US" dirty="0"/>
              <a:t> </a:t>
            </a:r>
            <a:r>
              <a:rPr lang="en-GB" dirty="0" err="1">
                <a:ea typeface="Noto Sans" panose="020B0502040504020204" pitchFamily="34"/>
                <a:cs typeface="Noto Sans" panose="020B0502040504020204" pitchFamily="34"/>
              </a:rPr>
              <a:t>NumberOfOpenCreditLinesAndLoans</a:t>
            </a:r>
            <a:r>
              <a:rPr lang="en-GB" b="1" dirty="0">
                <a:solidFill>
                  <a:schemeClr val="tx2"/>
                </a:solidFill>
                <a:latin typeface="Noto Sans" panose="020B0502040504020204" pitchFamily="34"/>
                <a:ea typeface="Noto Sans" panose="020B0502040504020204" pitchFamily="34"/>
                <a:cs typeface="Noto Sans" panose="020B0502040504020204" pitchFamily="34"/>
              </a:rPr>
              <a:t> </a:t>
            </a:r>
            <a:r>
              <a:rPr lang="en-US" dirty="0" smtClean="0"/>
              <a:t>0-10 </a:t>
            </a:r>
            <a:r>
              <a:rPr lang="en-US" dirty="0" err="1"/>
              <a:t>memiliki</a:t>
            </a:r>
            <a:r>
              <a:rPr lang="en-US" dirty="0"/>
              <a:t> </a:t>
            </a:r>
            <a:r>
              <a:rPr lang="en-US" dirty="0" err="1"/>
              <a:t>jumlah</a:t>
            </a:r>
            <a:r>
              <a:rPr lang="en-US" dirty="0"/>
              <a:t> default paling </a:t>
            </a:r>
            <a:r>
              <a:rPr lang="en-US" dirty="0" err="1"/>
              <a:t>banyak</a:t>
            </a:r>
            <a:r>
              <a:rPr lang="en-US" dirty="0"/>
              <a:t> </a:t>
            </a:r>
            <a:r>
              <a:rPr lang="en-US" dirty="0" err="1"/>
              <a:t>yaitu</a:t>
            </a:r>
            <a:r>
              <a:rPr lang="en-US" dirty="0"/>
              <a:t> 5.1</a:t>
            </a:r>
            <a:r>
              <a:rPr lang="en-US" dirty="0" smtClean="0"/>
              <a:t>%</a:t>
            </a:r>
          </a:p>
          <a:p>
            <a:pPr marL="342900" indent="-342900">
              <a:lnSpc>
                <a:spcPct val="150000"/>
              </a:lnSpc>
              <a:buFont typeface="Arial" panose="020B0604020202020204" pitchFamily="34" charset="0"/>
              <a:buChar char="•"/>
            </a:pPr>
            <a:r>
              <a:rPr lang="en-US" dirty="0" err="1"/>
              <a:t>Setelah</a:t>
            </a:r>
            <a:r>
              <a:rPr lang="en-US" dirty="0"/>
              <a:t> </a:t>
            </a:r>
            <a:r>
              <a:rPr lang="en-US" dirty="0" err="1"/>
              <a:t>dikelompokkan</a:t>
            </a:r>
            <a:r>
              <a:rPr lang="en-US" dirty="0"/>
              <a:t>, customer </a:t>
            </a:r>
            <a:r>
              <a:rPr lang="en-US" dirty="0" err="1"/>
              <a:t>dengan</a:t>
            </a:r>
            <a:r>
              <a:rPr lang="en-US" dirty="0"/>
              <a:t> </a:t>
            </a:r>
            <a:r>
              <a:rPr lang="en-US" dirty="0" err="1"/>
              <a:t>nilai</a:t>
            </a:r>
            <a:r>
              <a:rPr lang="en-US" dirty="0"/>
              <a:t> NT90 0-3 </a:t>
            </a:r>
            <a:r>
              <a:rPr lang="en-US" dirty="0" err="1"/>
              <a:t>memiliki</a:t>
            </a:r>
            <a:r>
              <a:rPr lang="en-US" dirty="0"/>
              <a:t> </a:t>
            </a:r>
            <a:r>
              <a:rPr lang="en-US" dirty="0" err="1"/>
              <a:t>jumlah</a:t>
            </a:r>
            <a:r>
              <a:rPr lang="en-US" dirty="0"/>
              <a:t> default paling </a:t>
            </a:r>
            <a:r>
              <a:rPr lang="en-US" dirty="0" err="1"/>
              <a:t>banyak</a:t>
            </a:r>
            <a:r>
              <a:rPr lang="en-US" dirty="0"/>
              <a:t> </a:t>
            </a:r>
            <a:r>
              <a:rPr lang="en-US" dirty="0" err="1"/>
              <a:t>yaitu</a:t>
            </a:r>
            <a:r>
              <a:rPr lang="en-US" dirty="0"/>
              <a:t> 6.4</a:t>
            </a:r>
            <a:r>
              <a:rPr lang="en-US" dirty="0" smtClean="0"/>
              <a:t>%</a:t>
            </a:r>
          </a:p>
          <a:p>
            <a:pPr marL="342900" indent="-342900">
              <a:lnSpc>
                <a:spcPct val="150000"/>
              </a:lnSpc>
              <a:buFont typeface="Arial" panose="020B0604020202020204" pitchFamily="34" charset="0"/>
              <a:buChar char="•"/>
            </a:pPr>
            <a:r>
              <a:rPr lang="en-US" dirty="0" err="1" smtClean="0"/>
              <a:t>Setelah</a:t>
            </a:r>
            <a:r>
              <a:rPr lang="en-US" dirty="0" smtClean="0"/>
              <a:t> </a:t>
            </a:r>
            <a:r>
              <a:rPr lang="en-US" dirty="0" err="1"/>
              <a:t>pengelompokkan</a:t>
            </a:r>
            <a:r>
              <a:rPr lang="en-US" dirty="0"/>
              <a:t> customer </a:t>
            </a:r>
            <a:r>
              <a:rPr lang="en-US" dirty="0" err="1"/>
              <a:t>dengan</a:t>
            </a:r>
            <a:r>
              <a:rPr lang="en-US" dirty="0"/>
              <a:t> </a:t>
            </a:r>
            <a:r>
              <a:rPr lang="en-US" dirty="0" err="1"/>
              <a:t>nilai</a:t>
            </a:r>
            <a:r>
              <a:rPr lang="en-US" dirty="0"/>
              <a:t> NRELL 0-10 </a:t>
            </a:r>
            <a:r>
              <a:rPr lang="en-US" dirty="0" err="1"/>
              <a:t>memiiki</a:t>
            </a:r>
            <a:r>
              <a:rPr lang="en-US" dirty="0"/>
              <a:t> </a:t>
            </a:r>
            <a:r>
              <a:rPr lang="en-US" dirty="0" err="1"/>
              <a:t>jumlah</a:t>
            </a:r>
            <a:r>
              <a:rPr lang="en-US" dirty="0"/>
              <a:t> customer yang paling </a:t>
            </a:r>
            <a:r>
              <a:rPr lang="en-US" dirty="0" err="1"/>
              <a:t>banyak</a:t>
            </a:r>
            <a:r>
              <a:rPr lang="en-US" dirty="0"/>
              <a:t> </a:t>
            </a:r>
            <a:r>
              <a:rPr lang="en-US" dirty="0" err="1"/>
              <a:t>mengalami</a:t>
            </a:r>
            <a:r>
              <a:rPr lang="en-US" dirty="0"/>
              <a:t> default </a:t>
            </a:r>
            <a:r>
              <a:rPr lang="en-US" dirty="0" err="1"/>
              <a:t>yaitu</a:t>
            </a:r>
            <a:r>
              <a:rPr lang="en-US" dirty="0"/>
              <a:t> 6.67%</a:t>
            </a:r>
            <a:endParaRPr lang="en-US" dirty="0" smtClean="0"/>
          </a:p>
          <a:p>
            <a:pPr>
              <a:lnSpc>
                <a:spcPct val="150000"/>
              </a:lnSpc>
            </a:pPr>
            <a:endParaRPr lang="en-US" sz="2400" b="1" dirty="0"/>
          </a:p>
          <a:p>
            <a:pPr marL="342900" indent="-342900">
              <a:lnSpc>
                <a:spcPct val="150000"/>
              </a:lnSpc>
              <a:buFont typeface="Arial" panose="020B0604020202020204" pitchFamily="34" charset="0"/>
              <a:buChar char="•"/>
            </a:pPr>
            <a:endParaRPr lang="en-US" sz="2400" b="1" dirty="0" smtClean="0"/>
          </a:p>
          <a:p>
            <a:pPr>
              <a:lnSpc>
                <a:spcPct val="150000"/>
              </a:lnSpc>
            </a:pPr>
            <a:endParaRPr lang="en-US" sz="2400" b="1" dirty="0"/>
          </a:p>
          <a:p>
            <a:pPr marL="342900" indent="-342900">
              <a:lnSpc>
                <a:spcPct val="150000"/>
              </a:lnSpc>
              <a:buFont typeface="Arial" panose="020B0604020202020204" pitchFamily="34" charset="0"/>
              <a:buChar char="•"/>
            </a:pPr>
            <a:endParaRPr lang="en-US" sz="2000" b="1" dirty="0" smtClean="0"/>
          </a:p>
          <a:p>
            <a:pPr>
              <a:lnSpc>
                <a:spcPct val="150000"/>
              </a:lnSpc>
            </a:pPr>
            <a:r>
              <a:rPr lang="en-US" sz="2000" b="1" dirty="0" smtClean="0"/>
              <a:t> </a:t>
            </a:r>
            <a:endParaRPr lang="en-US" sz="2000" b="1" dirty="0"/>
          </a:p>
        </p:txBody>
      </p:sp>
      <p:sp>
        <p:nvSpPr>
          <p:cNvPr id="9" name="TextBox 8"/>
          <p:cNvSpPr txBox="1"/>
          <p:nvPr/>
        </p:nvSpPr>
        <p:spPr>
          <a:xfrm>
            <a:off x="993185" y="123878"/>
            <a:ext cx="10259980" cy="861774"/>
          </a:xfrm>
          <a:prstGeom prst="rect">
            <a:avLst/>
          </a:prstGeom>
          <a:noFill/>
        </p:spPr>
        <p:txBody>
          <a:bodyPr wrap="square" rtlCol="0">
            <a:spAutoFit/>
          </a:bodyPr>
          <a:lstStyle/>
          <a:p>
            <a:pPr lvl="0" algn="ctr">
              <a:defRPr/>
            </a:pPr>
            <a:r>
              <a:rPr lang="en-GB" sz="5000" b="1" dirty="0" smtClean="0">
                <a:latin typeface="Noto Sans" panose="020B0502040504020204" pitchFamily="34"/>
                <a:ea typeface="Noto Sans" panose="020B0502040504020204" pitchFamily="34"/>
                <a:cs typeface="Noto Sans" panose="020B0502040504020204" pitchFamily="34"/>
              </a:rPr>
              <a:t>Result (Cont’d)</a:t>
            </a:r>
            <a:endParaRPr kumimoji="0" lang="en-GB"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380681914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29" y="6488667"/>
            <a:ext cx="2235239"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Result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 name="TextBox 1"/>
          <p:cNvSpPr txBox="1"/>
          <p:nvPr/>
        </p:nvSpPr>
        <p:spPr>
          <a:xfrm>
            <a:off x="749258" y="748146"/>
            <a:ext cx="11090441" cy="5863144"/>
          </a:xfrm>
          <a:prstGeom prst="rect">
            <a:avLst/>
          </a:prstGeom>
          <a:noFill/>
        </p:spPr>
        <p:txBody>
          <a:bodyPr wrap="square" rtlCol="0">
            <a:spAutoFit/>
          </a:bodyPr>
          <a:lstStyle/>
          <a:p>
            <a:pPr>
              <a:lnSpc>
                <a:spcPct val="150000"/>
              </a:lnSpc>
            </a:pPr>
            <a:r>
              <a:rPr lang="en-US" sz="2400" b="1" dirty="0" smtClean="0"/>
              <a:t>Result :</a:t>
            </a:r>
          </a:p>
          <a:p>
            <a:pPr marL="342900" indent="-342900">
              <a:lnSpc>
                <a:spcPct val="150000"/>
              </a:lnSpc>
              <a:buFont typeface="Arial" panose="020B0604020202020204" pitchFamily="34" charset="0"/>
              <a:buChar char="•"/>
            </a:pPr>
            <a:r>
              <a:rPr lang="en-US" dirty="0" err="1"/>
              <a:t>Pada</a:t>
            </a:r>
            <a:r>
              <a:rPr lang="en-US" dirty="0"/>
              <a:t> features </a:t>
            </a:r>
            <a:r>
              <a:rPr lang="en-US" dirty="0" err="1"/>
              <a:t>ini</a:t>
            </a:r>
            <a:r>
              <a:rPr lang="en-US" dirty="0"/>
              <a:t> </a:t>
            </a:r>
            <a:r>
              <a:rPr lang="en-US" dirty="0" err="1"/>
              <a:t>kelompok</a:t>
            </a:r>
            <a:r>
              <a:rPr lang="en-US" dirty="0"/>
              <a:t> customer </a:t>
            </a:r>
            <a:r>
              <a:rPr lang="en-US" dirty="0" err="1"/>
              <a:t>dengan</a:t>
            </a:r>
            <a:r>
              <a:rPr lang="en-US" dirty="0"/>
              <a:t> </a:t>
            </a:r>
            <a:r>
              <a:rPr lang="en-US" dirty="0" err="1"/>
              <a:t>nilai</a:t>
            </a:r>
            <a:r>
              <a:rPr lang="en-US" dirty="0"/>
              <a:t> NT6089 0-3 yang </a:t>
            </a:r>
            <a:r>
              <a:rPr lang="en-US" dirty="0" err="1"/>
              <a:t>memiliki</a:t>
            </a:r>
            <a:r>
              <a:rPr lang="en-US" dirty="0"/>
              <a:t> </a:t>
            </a:r>
            <a:r>
              <a:rPr lang="en-US" dirty="0" err="1"/>
              <a:t>jumlah</a:t>
            </a:r>
            <a:r>
              <a:rPr lang="en-US" dirty="0"/>
              <a:t> default paling </a:t>
            </a:r>
            <a:r>
              <a:rPr lang="en-US" dirty="0" err="1"/>
              <a:t>banyak</a:t>
            </a:r>
            <a:r>
              <a:rPr lang="en-US" dirty="0"/>
              <a:t> </a:t>
            </a:r>
            <a:r>
              <a:rPr lang="en-US" dirty="0" err="1"/>
              <a:t>yaitu</a:t>
            </a:r>
            <a:r>
              <a:rPr lang="en-US" dirty="0"/>
              <a:t> </a:t>
            </a:r>
            <a:r>
              <a:rPr lang="en-US" dirty="0" err="1"/>
              <a:t>sebesar</a:t>
            </a:r>
            <a:r>
              <a:rPr lang="en-US" dirty="0"/>
              <a:t> 6.5</a:t>
            </a:r>
            <a:r>
              <a:rPr lang="en-US" dirty="0" smtClean="0"/>
              <a:t>%</a:t>
            </a:r>
          </a:p>
          <a:p>
            <a:pPr marL="342900" indent="-342900">
              <a:lnSpc>
                <a:spcPct val="150000"/>
              </a:lnSpc>
              <a:buFont typeface="Arial" panose="020B0604020202020204" pitchFamily="34" charset="0"/>
              <a:buChar char="•"/>
            </a:pPr>
            <a:r>
              <a:rPr lang="en-US" dirty="0" err="1" smtClean="0"/>
              <a:t>Kelompok</a:t>
            </a:r>
            <a:r>
              <a:rPr lang="en-US" dirty="0" smtClean="0"/>
              <a:t> </a:t>
            </a:r>
            <a:r>
              <a:rPr lang="en-US" dirty="0"/>
              <a:t>customer </a:t>
            </a:r>
            <a:r>
              <a:rPr lang="en-US" dirty="0" err="1"/>
              <a:t>dengan</a:t>
            </a:r>
            <a:r>
              <a:rPr lang="en-US" dirty="0"/>
              <a:t> </a:t>
            </a:r>
            <a:r>
              <a:rPr lang="en-US" dirty="0" err="1"/>
              <a:t>nilai</a:t>
            </a:r>
            <a:r>
              <a:rPr lang="en-US" dirty="0"/>
              <a:t> ND 0-5 </a:t>
            </a:r>
            <a:r>
              <a:rPr lang="en-US" dirty="0" err="1"/>
              <a:t>memiliki</a:t>
            </a:r>
            <a:r>
              <a:rPr lang="en-US" dirty="0"/>
              <a:t> </a:t>
            </a:r>
            <a:r>
              <a:rPr lang="en-US" dirty="0" err="1"/>
              <a:t>jumlah</a:t>
            </a:r>
            <a:r>
              <a:rPr lang="en-US" dirty="0"/>
              <a:t> default paling </a:t>
            </a:r>
            <a:r>
              <a:rPr lang="en-US" dirty="0" err="1"/>
              <a:t>banyak</a:t>
            </a:r>
            <a:r>
              <a:rPr lang="en-US" dirty="0"/>
              <a:t> </a:t>
            </a:r>
            <a:r>
              <a:rPr lang="en-US" dirty="0" err="1"/>
              <a:t>yaitu</a:t>
            </a:r>
            <a:r>
              <a:rPr lang="en-US" dirty="0"/>
              <a:t> 6.7</a:t>
            </a:r>
            <a:r>
              <a:rPr lang="en-US" dirty="0" smtClean="0"/>
              <a:t>%.</a:t>
            </a:r>
          </a:p>
          <a:p>
            <a:pPr marL="342900" indent="-342900">
              <a:lnSpc>
                <a:spcPct val="150000"/>
              </a:lnSpc>
              <a:buFont typeface="Arial" panose="020B0604020202020204" pitchFamily="34" charset="0"/>
              <a:buChar char="•"/>
            </a:pPr>
            <a:r>
              <a:rPr lang="en-US" dirty="0" err="1"/>
              <a:t>Korelasi</a:t>
            </a:r>
            <a:r>
              <a:rPr lang="en-US" dirty="0"/>
              <a:t> </a:t>
            </a:r>
            <a:r>
              <a:rPr lang="en-US" dirty="0" err="1"/>
              <a:t>positif</a:t>
            </a:r>
            <a:r>
              <a:rPr lang="en-US" dirty="0"/>
              <a:t> </a:t>
            </a:r>
            <a:r>
              <a:rPr lang="en-US" dirty="0" err="1"/>
              <a:t>terkuat</a:t>
            </a:r>
            <a:r>
              <a:rPr lang="en-US" dirty="0"/>
              <a:t> </a:t>
            </a:r>
            <a:r>
              <a:rPr lang="en-US" dirty="0" err="1"/>
              <a:t>terhadap</a:t>
            </a:r>
            <a:r>
              <a:rPr lang="en-US" dirty="0"/>
              <a:t> target </a:t>
            </a:r>
            <a:r>
              <a:rPr lang="en-US" dirty="0" err="1"/>
              <a:t>terdapat</a:t>
            </a:r>
            <a:r>
              <a:rPr lang="en-US" dirty="0"/>
              <a:t> </a:t>
            </a:r>
            <a:r>
              <a:rPr lang="en-US" dirty="0" err="1"/>
              <a:t>pada</a:t>
            </a:r>
            <a:r>
              <a:rPr lang="en-US" dirty="0"/>
              <a:t> features NumberOfTime30-59DaysPastDueNotWorse </a:t>
            </a:r>
            <a:r>
              <a:rPr lang="en-US" dirty="0" err="1"/>
              <a:t>yaitu</a:t>
            </a:r>
            <a:r>
              <a:rPr lang="en-US" dirty="0"/>
              <a:t> </a:t>
            </a:r>
            <a:r>
              <a:rPr lang="en-US" dirty="0" err="1"/>
              <a:t>sebesar</a:t>
            </a:r>
            <a:r>
              <a:rPr lang="en-US" dirty="0"/>
              <a:t> 0.13. </a:t>
            </a:r>
            <a:r>
              <a:rPr lang="en-US" dirty="0" err="1"/>
              <a:t>Selain</a:t>
            </a:r>
            <a:r>
              <a:rPr lang="en-US" dirty="0"/>
              <a:t> </a:t>
            </a:r>
            <a:r>
              <a:rPr lang="en-US" dirty="0" err="1"/>
              <a:t>itu</a:t>
            </a:r>
            <a:r>
              <a:rPr lang="en-US" dirty="0"/>
              <a:t> </a:t>
            </a:r>
            <a:r>
              <a:rPr lang="en-US" dirty="0" err="1"/>
              <a:t>kekuatan</a:t>
            </a:r>
            <a:r>
              <a:rPr lang="en-US" dirty="0"/>
              <a:t> </a:t>
            </a:r>
            <a:r>
              <a:rPr lang="en-US" dirty="0" err="1"/>
              <a:t>korelasi</a:t>
            </a:r>
            <a:r>
              <a:rPr lang="en-US" dirty="0"/>
              <a:t> yang </a:t>
            </a:r>
            <a:r>
              <a:rPr lang="en-US" dirty="0" err="1"/>
              <a:t>sama</a:t>
            </a:r>
            <a:r>
              <a:rPr lang="en-US" dirty="0"/>
              <a:t> </a:t>
            </a:r>
            <a:r>
              <a:rPr lang="en-US" dirty="0" err="1"/>
              <a:t>ditemukan</a:t>
            </a:r>
            <a:r>
              <a:rPr lang="en-US" dirty="0"/>
              <a:t> </a:t>
            </a:r>
            <a:r>
              <a:rPr lang="en-US" dirty="0" err="1"/>
              <a:t>juga</a:t>
            </a:r>
            <a:r>
              <a:rPr lang="en-US" dirty="0"/>
              <a:t> </a:t>
            </a:r>
            <a:r>
              <a:rPr lang="en-US" dirty="0" err="1"/>
              <a:t>pada</a:t>
            </a:r>
            <a:r>
              <a:rPr lang="en-US" dirty="0"/>
              <a:t> features NumberOfTimes90DaysLate </a:t>
            </a:r>
            <a:r>
              <a:rPr lang="en-US" dirty="0" err="1"/>
              <a:t>sebesar</a:t>
            </a:r>
            <a:r>
              <a:rPr lang="en-US" dirty="0"/>
              <a:t> 0.12 </a:t>
            </a:r>
            <a:r>
              <a:rPr lang="en-US" dirty="0" err="1"/>
              <a:t>dan</a:t>
            </a:r>
            <a:r>
              <a:rPr lang="en-US" dirty="0"/>
              <a:t> NumberOfTime60-89DaysPastDueNotWorse </a:t>
            </a:r>
            <a:r>
              <a:rPr lang="en-US" dirty="0" err="1"/>
              <a:t>sebesar</a:t>
            </a:r>
            <a:r>
              <a:rPr lang="en-US" dirty="0"/>
              <a:t> 1. Dari </a:t>
            </a:r>
            <a:r>
              <a:rPr lang="en-US" dirty="0" err="1"/>
              <a:t>hal</a:t>
            </a:r>
            <a:r>
              <a:rPr lang="en-US" dirty="0"/>
              <a:t> </a:t>
            </a:r>
            <a:r>
              <a:rPr lang="en-US" dirty="0" err="1"/>
              <a:t>ini</a:t>
            </a:r>
            <a:r>
              <a:rPr lang="en-US" dirty="0"/>
              <a:t> </a:t>
            </a:r>
            <a:r>
              <a:rPr lang="en-US" dirty="0" err="1"/>
              <a:t>dapat</a:t>
            </a:r>
            <a:r>
              <a:rPr lang="en-US" dirty="0"/>
              <a:t> </a:t>
            </a:r>
            <a:r>
              <a:rPr lang="en-US" dirty="0" err="1"/>
              <a:t>disimpulkan</a:t>
            </a:r>
            <a:r>
              <a:rPr lang="en-US" dirty="0"/>
              <a:t> </a:t>
            </a:r>
            <a:r>
              <a:rPr lang="en-US" dirty="0" err="1"/>
              <a:t>bahwa</a:t>
            </a:r>
            <a:r>
              <a:rPr lang="en-US" dirty="0"/>
              <a:t> </a:t>
            </a:r>
            <a:r>
              <a:rPr lang="en-US" dirty="0" err="1"/>
              <a:t>adanya</a:t>
            </a:r>
            <a:r>
              <a:rPr lang="en-US" dirty="0"/>
              <a:t> </a:t>
            </a:r>
            <a:r>
              <a:rPr lang="en-US" dirty="0" err="1"/>
              <a:t>keterlambatan</a:t>
            </a:r>
            <a:r>
              <a:rPr lang="en-US" dirty="0"/>
              <a:t> </a:t>
            </a:r>
            <a:r>
              <a:rPr lang="en-US" dirty="0" err="1"/>
              <a:t>pembayaran</a:t>
            </a:r>
            <a:r>
              <a:rPr lang="en-US" dirty="0"/>
              <a:t> </a:t>
            </a:r>
            <a:r>
              <a:rPr lang="en-US" dirty="0" err="1"/>
              <a:t>kredit</a:t>
            </a:r>
            <a:r>
              <a:rPr lang="en-US" dirty="0"/>
              <a:t> </a:t>
            </a:r>
            <a:r>
              <a:rPr lang="en-US" dirty="0" err="1"/>
              <a:t>memiliki</a:t>
            </a:r>
            <a:r>
              <a:rPr lang="en-US" dirty="0"/>
              <a:t> </a:t>
            </a:r>
            <a:r>
              <a:rPr lang="en-US" dirty="0" err="1"/>
              <a:t>korelasi</a:t>
            </a:r>
            <a:r>
              <a:rPr lang="en-US" dirty="0"/>
              <a:t> yang </a:t>
            </a:r>
            <a:r>
              <a:rPr lang="en-US" dirty="0" err="1"/>
              <a:t>kuat</a:t>
            </a:r>
            <a:r>
              <a:rPr lang="en-US" dirty="0"/>
              <a:t> </a:t>
            </a:r>
            <a:r>
              <a:rPr lang="en-US" dirty="0" err="1"/>
              <a:t>dengan</a:t>
            </a:r>
            <a:r>
              <a:rPr lang="en-US" dirty="0"/>
              <a:t> customer yang </a:t>
            </a:r>
            <a:r>
              <a:rPr lang="en-US" dirty="0" smtClean="0"/>
              <a:t>default</a:t>
            </a:r>
          </a:p>
          <a:p>
            <a:pPr marL="342900" indent="-342900">
              <a:lnSpc>
                <a:spcPct val="150000"/>
              </a:lnSpc>
              <a:buFont typeface="Arial" panose="020B0604020202020204" pitchFamily="34" charset="0"/>
              <a:buChar char="•"/>
            </a:pPr>
            <a:r>
              <a:rPr lang="en-US" dirty="0" err="1"/>
              <a:t>Korelasi</a:t>
            </a:r>
            <a:r>
              <a:rPr lang="en-US" dirty="0"/>
              <a:t> </a:t>
            </a:r>
            <a:r>
              <a:rPr lang="en-US" dirty="0" err="1"/>
              <a:t>negatif</a:t>
            </a:r>
            <a:r>
              <a:rPr lang="en-US" dirty="0"/>
              <a:t> </a:t>
            </a:r>
            <a:r>
              <a:rPr lang="en-US" dirty="0" err="1"/>
              <a:t>terkuat</a:t>
            </a:r>
            <a:r>
              <a:rPr lang="en-US" dirty="0"/>
              <a:t> </a:t>
            </a:r>
            <a:r>
              <a:rPr lang="en-US" dirty="0" err="1"/>
              <a:t>terhadap</a:t>
            </a:r>
            <a:r>
              <a:rPr lang="en-US" dirty="0"/>
              <a:t> </a:t>
            </a:r>
            <a:r>
              <a:rPr lang="en-US" dirty="0" err="1"/>
              <a:t>terget</a:t>
            </a:r>
            <a:r>
              <a:rPr lang="en-US" dirty="0"/>
              <a:t> </a:t>
            </a:r>
            <a:r>
              <a:rPr lang="en-US" dirty="0" err="1"/>
              <a:t>terdapat</a:t>
            </a:r>
            <a:r>
              <a:rPr lang="en-US" dirty="0"/>
              <a:t> </a:t>
            </a:r>
            <a:r>
              <a:rPr lang="en-US" dirty="0" err="1"/>
              <a:t>pada</a:t>
            </a:r>
            <a:r>
              <a:rPr lang="en-US" dirty="0"/>
              <a:t> features age </a:t>
            </a:r>
            <a:r>
              <a:rPr lang="en-US" dirty="0" err="1"/>
              <a:t>yaitu</a:t>
            </a:r>
            <a:r>
              <a:rPr lang="en-US" dirty="0"/>
              <a:t> </a:t>
            </a:r>
            <a:r>
              <a:rPr lang="en-US" dirty="0" err="1"/>
              <a:t>sebesar</a:t>
            </a:r>
            <a:r>
              <a:rPr lang="en-US" dirty="0"/>
              <a:t> -0.12. Hal </a:t>
            </a:r>
            <a:r>
              <a:rPr lang="en-US" dirty="0" err="1"/>
              <a:t>ini</a:t>
            </a:r>
            <a:r>
              <a:rPr lang="en-US" dirty="0"/>
              <a:t> </a:t>
            </a:r>
            <a:r>
              <a:rPr lang="en-US" dirty="0" err="1"/>
              <a:t>menandakan</a:t>
            </a:r>
            <a:r>
              <a:rPr lang="en-US" dirty="0"/>
              <a:t> </a:t>
            </a:r>
            <a:r>
              <a:rPr lang="en-US" dirty="0" err="1"/>
              <a:t>bahwa</a:t>
            </a:r>
            <a:r>
              <a:rPr lang="en-US" dirty="0"/>
              <a:t> </a:t>
            </a:r>
            <a:r>
              <a:rPr lang="en-US" dirty="0" err="1"/>
              <a:t>semakin</a:t>
            </a:r>
            <a:r>
              <a:rPr lang="en-US" dirty="0"/>
              <a:t> </a:t>
            </a:r>
            <a:r>
              <a:rPr lang="en-US" dirty="0" err="1"/>
              <a:t>besar</a:t>
            </a:r>
            <a:r>
              <a:rPr lang="en-US" dirty="0"/>
              <a:t> </a:t>
            </a:r>
            <a:r>
              <a:rPr lang="en-US" dirty="0" err="1"/>
              <a:t>usia</a:t>
            </a:r>
            <a:r>
              <a:rPr lang="en-US" dirty="0"/>
              <a:t> </a:t>
            </a:r>
            <a:r>
              <a:rPr lang="en-US" dirty="0" err="1"/>
              <a:t>seorang</a:t>
            </a:r>
            <a:r>
              <a:rPr lang="en-US" dirty="0"/>
              <a:t> customer </a:t>
            </a:r>
            <a:r>
              <a:rPr lang="en-US" dirty="0" err="1"/>
              <a:t>maka</a:t>
            </a:r>
            <a:r>
              <a:rPr lang="en-US" dirty="0"/>
              <a:t> </a:t>
            </a:r>
            <a:r>
              <a:rPr lang="en-US" dirty="0" err="1"/>
              <a:t>semakin</a:t>
            </a:r>
            <a:r>
              <a:rPr lang="en-US" dirty="0"/>
              <a:t> </a:t>
            </a:r>
            <a:r>
              <a:rPr lang="en-US" dirty="0" err="1"/>
              <a:t>jumlahnya</a:t>
            </a:r>
            <a:r>
              <a:rPr lang="en-US" dirty="0"/>
              <a:t> yang </a:t>
            </a:r>
            <a:r>
              <a:rPr lang="en-US" dirty="0" err="1"/>
              <a:t>mengalami</a:t>
            </a:r>
            <a:r>
              <a:rPr lang="en-US" dirty="0"/>
              <a:t> default</a:t>
            </a:r>
            <a:endParaRPr lang="en-US" dirty="0" smtClean="0"/>
          </a:p>
          <a:p>
            <a:pPr>
              <a:lnSpc>
                <a:spcPct val="150000"/>
              </a:lnSpc>
            </a:pPr>
            <a:endParaRPr lang="en-US" sz="2400" b="1" dirty="0"/>
          </a:p>
          <a:p>
            <a:pPr marL="342900" indent="-342900">
              <a:lnSpc>
                <a:spcPct val="150000"/>
              </a:lnSpc>
              <a:buFont typeface="Arial" panose="020B0604020202020204" pitchFamily="34" charset="0"/>
              <a:buChar char="•"/>
            </a:pPr>
            <a:endParaRPr lang="en-US" sz="2000" b="1" dirty="0" smtClean="0"/>
          </a:p>
          <a:p>
            <a:pPr>
              <a:lnSpc>
                <a:spcPct val="150000"/>
              </a:lnSpc>
            </a:pPr>
            <a:r>
              <a:rPr lang="en-US" sz="2000" b="1" dirty="0" smtClean="0"/>
              <a:t> </a:t>
            </a:r>
            <a:endParaRPr lang="en-US" sz="2000" b="1" dirty="0"/>
          </a:p>
        </p:txBody>
      </p:sp>
      <p:sp>
        <p:nvSpPr>
          <p:cNvPr id="9" name="TextBox 8"/>
          <p:cNvSpPr txBox="1"/>
          <p:nvPr/>
        </p:nvSpPr>
        <p:spPr>
          <a:xfrm>
            <a:off x="993185" y="123878"/>
            <a:ext cx="10259980" cy="861774"/>
          </a:xfrm>
          <a:prstGeom prst="rect">
            <a:avLst/>
          </a:prstGeom>
          <a:noFill/>
        </p:spPr>
        <p:txBody>
          <a:bodyPr wrap="square" rtlCol="0">
            <a:spAutoFit/>
          </a:bodyPr>
          <a:lstStyle/>
          <a:p>
            <a:pPr lvl="0" algn="ctr">
              <a:defRPr/>
            </a:pPr>
            <a:r>
              <a:rPr lang="en-GB" sz="5000" b="1" dirty="0" smtClean="0">
                <a:latin typeface="Noto Sans" panose="020B0502040504020204" pitchFamily="34"/>
                <a:ea typeface="Noto Sans" panose="020B0502040504020204" pitchFamily="34"/>
                <a:cs typeface="Noto Sans" panose="020B0502040504020204" pitchFamily="34"/>
              </a:rPr>
              <a:t>Result (Cont’d)</a:t>
            </a:r>
            <a:endParaRPr kumimoji="0" lang="en-GB"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278467507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3185" y="123878"/>
            <a:ext cx="10259980" cy="861774"/>
          </a:xfrm>
          <a:prstGeom prst="rect">
            <a:avLst/>
          </a:prstGeom>
          <a:noFill/>
        </p:spPr>
        <p:txBody>
          <a:bodyPr wrap="square" rtlCol="0">
            <a:spAutoFit/>
          </a:bodyPr>
          <a:lstStyle/>
          <a:p>
            <a:pPr lvl="0" algn="ctr">
              <a:defRPr/>
            </a:pPr>
            <a:r>
              <a:rPr kumimoji="0" lang="en-GB" sz="5000" b="1" i="0" u="none" strike="noStrike" kern="1200" cap="none" spc="0" normalizeH="0" baseline="0" noProof="0" dirty="0" smtClean="0">
                <a:ln>
                  <a:noFill/>
                </a:ln>
                <a:effectLst/>
                <a:uLnTx/>
                <a:uFillTx/>
                <a:latin typeface="Noto Sans" panose="020B0502040504020204" pitchFamily="34"/>
                <a:ea typeface="Noto Sans" panose="020B0502040504020204" pitchFamily="34"/>
                <a:cs typeface="Noto Sans" panose="020B0502040504020204" pitchFamily="34"/>
              </a:rPr>
              <a:t>Saran</a:t>
            </a:r>
            <a:endParaRPr kumimoji="0" lang="en-GB"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146939685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29" y="6488667"/>
            <a:ext cx="2235239"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Result</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 name="TextBox 1"/>
          <p:cNvSpPr txBox="1"/>
          <p:nvPr/>
        </p:nvSpPr>
        <p:spPr>
          <a:xfrm>
            <a:off x="5284519" y="2173184"/>
            <a:ext cx="938151" cy="961902"/>
          </a:xfrm>
          <a:prstGeom prst="rect">
            <a:avLst/>
          </a:prstGeom>
          <a:noFill/>
        </p:spPr>
        <p:txBody>
          <a:bodyPr wrap="square" rtlCol="0">
            <a:spAutoFit/>
          </a:bodyPr>
          <a:lstStyle/>
          <a:p>
            <a:endParaRPr lang="en-US" dirty="0"/>
          </a:p>
        </p:txBody>
      </p:sp>
      <p:sp>
        <p:nvSpPr>
          <p:cNvPr id="8" name="TextBox 7"/>
          <p:cNvSpPr txBox="1"/>
          <p:nvPr/>
        </p:nvSpPr>
        <p:spPr>
          <a:xfrm>
            <a:off x="874432" y="2704199"/>
            <a:ext cx="10259980" cy="861774"/>
          </a:xfrm>
          <a:prstGeom prst="rect">
            <a:avLst/>
          </a:prstGeom>
          <a:noFill/>
        </p:spPr>
        <p:txBody>
          <a:bodyPr wrap="square" rtlCol="0">
            <a:spAutoFit/>
          </a:bodyPr>
          <a:lstStyle/>
          <a:p>
            <a:pPr algn="ctr">
              <a:defRPr/>
            </a:pPr>
            <a:r>
              <a:rPr lang="en-GB" sz="5000" b="1" dirty="0" smtClean="0">
                <a:solidFill>
                  <a:srgbClr val="282F39"/>
                </a:solidFill>
                <a:latin typeface="Noto Sans" panose="020B0502040504020204" pitchFamily="34"/>
                <a:ea typeface="Noto Sans" panose="020B0502040504020204" pitchFamily="34"/>
                <a:cs typeface="Noto Sans" panose="020B0502040504020204" pitchFamily="34"/>
              </a:rPr>
              <a:t>THE END!</a:t>
            </a:r>
            <a:endParaRPr lang="en-GB" sz="5000" b="1" dirty="0">
              <a:solidFill>
                <a:srgbClr val="282F39"/>
              </a:solidFill>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7346686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717118" y="344398"/>
            <a:ext cx="10706603" cy="861774"/>
          </a:xfrm>
          <a:prstGeom prst="rect">
            <a:avLst/>
          </a:prstGeom>
          <a:noFill/>
        </p:spPr>
        <p:txBody>
          <a:bodyPr wrap="square" rtlCol="0">
            <a:spAutoFit/>
          </a:bodyPr>
          <a:lstStyle/>
          <a:p>
            <a:pPr algn="ctr">
              <a:defRPr/>
            </a:pPr>
            <a:r>
              <a:rPr lang="en-GB" sz="5000" b="1" dirty="0" err="1" smtClean="0">
                <a:solidFill>
                  <a:srgbClr val="282F39"/>
                </a:solidFill>
                <a:latin typeface="Noto Sans" panose="020B0502040504020204"/>
                <a:ea typeface="Noto Sans" panose="020B0502040504020204" pitchFamily="34"/>
                <a:cs typeface="Noto Sans" panose="020B0502040504020204" pitchFamily="34"/>
              </a:rPr>
              <a:t>Komponen</a:t>
            </a:r>
            <a:r>
              <a:rPr lang="en-GB" sz="5000" b="1" dirty="0" smtClean="0">
                <a:solidFill>
                  <a:srgbClr val="282F39"/>
                </a:solidFill>
                <a:latin typeface="+mj-lt"/>
                <a:ea typeface="Noto Sans" panose="020B0502040504020204" pitchFamily="34"/>
                <a:cs typeface="Noto Sans" panose="020B0502040504020204" pitchFamily="34"/>
              </a:rPr>
              <a:t> </a:t>
            </a:r>
            <a:r>
              <a:rPr lang="en-GB" sz="5000" b="1" dirty="0" smtClean="0">
                <a:solidFill>
                  <a:srgbClr val="282F39"/>
                </a:solidFill>
                <a:latin typeface="Noto Sans" panose="020B0502040504020204"/>
                <a:ea typeface="Noto Sans" panose="020B0502040504020204" pitchFamily="34"/>
                <a:cs typeface="Noto Sans" panose="020B0502040504020204" pitchFamily="34"/>
              </a:rPr>
              <a:t>Default Risk</a:t>
            </a:r>
            <a:endParaRPr lang="en-US" sz="5000" b="1" dirty="0">
              <a:solidFill>
                <a:srgbClr val="282F39"/>
              </a:solidFill>
              <a:latin typeface="Noto Sans" panose="020B0502040504020204"/>
              <a:ea typeface="Noto Sans" panose="020B0502040504020204" pitchFamily="34"/>
              <a:cs typeface="Noto Sans" panose="020B0502040504020204" pitchFamily="34"/>
            </a:endParaRPr>
          </a:p>
        </p:txBody>
      </p:sp>
      <p:sp>
        <p:nvSpPr>
          <p:cNvPr id="26" name="TextBox 25"/>
          <p:cNvSpPr txBox="1"/>
          <p:nvPr/>
        </p:nvSpPr>
        <p:spPr>
          <a:xfrm>
            <a:off x="-26429" y="6488667"/>
            <a:ext cx="1487094" cy="369332"/>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smtClean="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rPr>
              <a:t>Theory &amp; BK</a:t>
            </a:r>
            <a:endParaRPr kumimoji="0" lang="en-GB" sz="1800" b="0" i="0" u="none" strike="noStrike" kern="1200" cap="none" spc="0" normalizeH="0" baseline="0" noProof="0" dirty="0">
              <a:ln>
                <a:noFill/>
              </a:ln>
              <a:solidFill>
                <a:schemeClr val="bg1">
                  <a:lumMod val="65000"/>
                </a:schemeClr>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21" name="Group 20"/>
          <p:cNvGrpSpPr/>
          <p:nvPr/>
        </p:nvGrpSpPr>
        <p:grpSpPr>
          <a:xfrm>
            <a:off x="979795" y="1819948"/>
            <a:ext cx="10181248" cy="4339951"/>
            <a:chOff x="717118" y="1972087"/>
            <a:chExt cx="10181248" cy="4339951"/>
          </a:xfrm>
        </p:grpSpPr>
        <p:sp>
          <p:nvSpPr>
            <p:cNvPr id="27" name="Oval 26"/>
            <p:cNvSpPr/>
            <p:nvPr/>
          </p:nvSpPr>
          <p:spPr>
            <a:xfrm>
              <a:off x="717118" y="2053135"/>
              <a:ext cx="1828800" cy="1828800"/>
            </a:xfrm>
            <a:prstGeom prst="ellipse">
              <a:avLst/>
            </a:prstGeom>
            <a:solidFill>
              <a:schemeClr val="tx1">
                <a:lumMod val="95000"/>
                <a:lumOff val="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Probability of Default</a:t>
              </a:r>
              <a:endParaRPr lang="en-US" b="1" dirty="0"/>
            </a:p>
          </p:txBody>
        </p:sp>
        <p:sp>
          <p:nvSpPr>
            <p:cNvPr id="28" name="Oval 27"/>
            <p:cNvSpPr/>
            <p:nvPr/>
          </p:nvSpPr>
          <p:spPr>
            <a:xfrm>
              <a:off x="1878583" y="3286436"/>
              <a:ext cx="1828800" cy="1828800"/>
            </a:xfrm>
            <a:prstGeom prst="ellipse">
              <a:avLst/>
            </a:prstGeom>
            <a:solidFill>
              <a:srgbClr val="7030A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Historical Data</a:t>
              </a:r>
              <a:endParaRPr lang="en-US" b="1" dirty="0"/>
            </a:p>
          </p:txBody>
        </p:sp>
        <p:sp>
          <p:nvSpPr>
            <p:cNvPr id="32" name="Oval 31"/>
            <p:cNvSpPr/>
            <p:nvPr/>
          </p:nvSpPr>
          <p:spPr>
            <a:xfrm>
              <a:off x="717118" y="4483238"/>
              <a:ext cx="1828800" cy="1828800"/>
            </a:xfrm>
            <a:prstGeom prst="ellipse">
              <a:avLst/>
            </a:prstGeom>
            <a:solidFill>
              <a:srgbClr val="00B05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Credit Rating</a:t>
              </a:r>
              <a:endParaRPr lang="en-US" b="1" dirty="0"/>
            </a:p>
          </p:txBody>
        </p:sp>
        <p:sp>
          <p:nvSpPr>
            <p:cNvPr id="33" name="Oval 32"/>
            <p:cNvSpPr/>
            <p:nvPr/>
          </p:nvSpPr>
          <p:spPr>
            <a:xfrm>
              <a:off x="5023329" y="3286436"/>
              <a:ext cx="1828800" cy="1828800"/>
            </a:xfrm>
            <a:prstGeom prst="ellipse">
              <a:avLst/>
            </a:prstGeom>
            <a:solidFill>
              <a:srgbClr val="FFC00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t>Default</a:t>
              </a:r>
            </a:p>
            <a:p>
              <a:pPr algn="ctr"/>
              <a:r>
                <a:rPr lang="en-US" sz="2200" b="1" dirty="0" smtClean="0"/>
                <a:t>Risk</a:t>
              </a:r>
              <a:endParaRPr lang="en-US" sz="2200" b="1" dirty="0"/>
            </a:p>
          </p:txBody>
        </p:sp>
        <p:sp>
          <p:nvSpPr>
            <p:cNvPr id="34" name="Oval 33"/>
            <p:cNvSpPr/>
            <p:nvPr/>
          </p:nvSpPr>
          <p:spPr>
            <a:xfrm>
              <a:off x="6839220" y="1972087"/>
              <a:ext cx="1328855" cy="1328855"/>
            </a:xfrm>
            <a:prstGeom prst="ellipse">
              <a:avLst/>
            </a:prstGeom>
            <a:solidFill>
              <a:srgbClr val="0070C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Credit Scoring</a:t>
              </a:r>
              <a:endParaRPr lang="en-US" b="1" dirty="0"/>
            </a:p>
          </p:txBody>
        </p:sp>
        <p:sp>
          <p:nvSpPr>
            <p:cNvPr id="35" name="Oval 34"/>
            <p:cNvSpPr/>
            <p:nvPr/>
          </p:nvSpPr>
          <p:spPr>
            <a:xfrm>
              <a:off x="9069566" y="3101770"/>
              <a:ext cx="1828800" cy="1828800"/>
            </a:xfrm>
            <a:prstGeom prst="ellipse">
              <a:avLst/>
            </a:prstGeom>
            <a:solidFill>
              <a:srgbClr val="FF000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Contagion Systemic</a:t>
              </a:r>
              <a:endParaRPr lang="en-US" b="1" dirty="0"/>
            </a:p>
          </p:txBody>
        </p:sp>
        <p:sp>
          <p:nvSpPr>
            <p:cNvPr id="36" name="Oval 35"/>
            <p:cNvSpPr/>
            <p:nvPr/>
          </p:nvSpPr>
          <p:spPr>
            <a:xfrm>
              <a:off x="9069566" y="4483238"/>
              <a:ext cx="1828800" cy="1828800"/>
            </a:xfrm>
            <a:prstGeom prst="ellipse">
              <a:avLst/>
            </a:prstGeom>
            <a:solidFill>
              <a:schemeClr val="accent3"/>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Collateral</a:t>
              </a:r>
              <a:endParaRPr lang="en-US" b="1" dirty="0"/>
            </a:p>
          </p:txBody>
        </p:sp>
        <p:sp>
          <p:nvSpPr>
            <p:cNvPr id="3" name="Right Brace 2"/>
            <p:cNvSpPr/>
            <p:nvPr/>
          </p:nvSpPr>
          <p:spPr>
            <a:xfrm>
              <a:off x="3648007" y="2053136"/>
              <a:ext cx="248865" cy="4258902"/>
            </a:xfrm>
            <a:prstGeom prst="rightBrac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Arrow Connector 5"/>
            <p:cNvCxnSpPr/>
            <p:nvPr/>
          </p:nvCxnSpPr>
          <p:spPr>
            <a:xfrm>
              <a:off x="4108863" y="4185932"/>
              <a:ext cx="7957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362081" y="4158175"/>
              <a:ext cx="1286072" cy="8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33" idx="7"/>
              <a:endCxn id="34" idx="3"/>
            </p:cNvCxnSpPr>
            <p:nvPr/>
          </p:nvCxnSpPr>
          <p:spPr>
            <a:xfrm flipV="1">
              <a:off x="6584307" y="3106336"/>
              <a:ext cx="449519" cy="447922"/>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92643" y="2917104"/>
              <a:ext cx="659486" cy="369332"/>
            </a:xfrm>
            <a:prstGeom prst="rect">
              <a:avLst/>
            </a:prstGeom>
            <a:noFill/>
          </p:spPr>
          <p:txBody>
            <a:bodyPr wrap="square" rtlCol="0">
              <a:spAutoFit/>
            </a:bodyPr>
            <a:lstStyle/>
            <a:p>
              <a:r>
                <a:rPr lang="en-US" dirty="0" smtClean="0"/>
                <a:t>Tools</a:t>
              </a:r>
              <a:endParaRPr lang="en-US" dirty="0"/>
            </a:p>
          </p:txBody>
        </p:sp>
        <p:sp>
          <p:nvSpPr>
            <p:cNvPr id="43" name="TextBox 42"/>
            <p:cNvSpPr txBox="1"/>
            <p:nvPr/>
          </p:nvSpPr>
          <p:spPr>
            <a:xfrm>
              <a:off x="3985462" y="3779997"/>
              <a:ext cx="1090980" cy="369332"/>
            </a:xfrm>
            <a:prstGeom prst="rect">
              <a:avLst/>
            </a:prstGeom>
            <a:noFill/>
          </p:spPr>
          <p:txBody>
            <a:bodyPr wrap="square" rtlCol="0">
              <a:spAutoFit/>
            </a:bodyPr>
            <a:lstStyle/>
            <a:p>
              <a:r>
                <a:rPr lang="en-US" dirty="0" err="1" smtClean="0"/>
                <a:t>Pengaruh</a:t>
              </a:r>
              <a:endParaRPr lang="en-US" dirty="0"/>
            </a:p>
          </p:txBody>
        </p:sp>
        <p:sp>
          <p:nvSpPr>
            <p:cNvPr id="44" name="TextBox 43"/>
            <p:cNvSpPr txBox="1"/>
            <p:nvPr/>
          </p:nvSpPr>
          <p:spPr>
            <a:xfrm>
              <a:off x="7613748" y="3779997"/>
              <a:ext cx="782738" cy="369332"/>
            </a:xfrm>
            <a:prstGeom prst="rect">
              <a:avLst/>
            </a:prstGeom>
            <a:noFill/>
          </p:spPr>
          <p:txBody>
            <a:bodyPr wrap="square" rtlCol="0">
              <a:spAutoFit/>
            </a:bodyPr>
            <a:lstStyle/>
            <a:p>
              <a:r>
                <a:rPr lang="en-US" dirty="0" err="1" smtClean="0"/>
                <a:t>Akibat</a:t>
              </a:r>
              <a:endParaRPr lang="en-US" dirty="0"/>
            </a:p>
          </p:txBody>
        </p:sp>
      </p:grpSp>
      <p:sp>
        <p:nvSpPr>
          <p:cNvPr id="19" name="Oval 18"/>
          <p:cNvSpPr/>
          <p:nvPr/>
        </p:nvSpPr>
        <p:spPr>
          <a:xfrm>
            <a:off x="8752604" y="1818351"/>
            <a:ext cx="1315946" cy="1315946"/>
          </a:xfrm>
          <a:prstGeom prst="ellipse">
            <a:avLst/>
          </a:prstGeom>
          <a:solidFill>
            <a:schemeClr val="accent4">
              <a:lumMod val="7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Interest</a:t>
            </a:r>
            <a:endParaRPr lang="en-US" b="1" dirty="0"/>
          </a:p>
        </p:txBody>
      </p:sp>
      <p:cxnSp>
        <p:nvCxnSpPr>
          <p:cNvPr id="20" name="Straight Connector 19"/>
          <p:cNvCxnSpPr>
            <a:stCxn id="34" idx="6"/>
            <a:endCxn id="19" idx="2"/>
          </p:cNvCxnSpPr>
          <p:nvPr/>
        </p:nvCxnSpPr>
        <p:spPr>
          <a:xfrm flipV="1">
            <a:off x="8430752" y="2476324"/>
            <a:ext cx="321852" cy="8052"/>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29" name="Right Brace 28"/>
          <p:cNvSpPr/>
          <p:nvPr/>
        </p:nvSpPr>
        <p:spPr>
          <a:xfrm rot="10800000" flipV="1">
            <a:off x="9023792" y="3417853"/>
            <a:ext cx="215010" cy="1843842"/>
          </a:xfrm>
          <a:prstGeom prst="rightBrac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Custom 5">
      <a:dk1>
        <a:srgbClr val="282F39"/>
      </a:dk1>
      <a:lt1>
        <a:srgbClr val="FFFFFF"/>
      </a:lt1>
      <a:dk2>
        <a:srgbClr val="000000"/>
      </a:dk2>
      <a:lt2>
        <a:srgbClr val="EEEEEE"/>
      </a:lt2>
      <a:accent1>
        <a:srgbClr val="C2C923"/>
      </a:accent1>
      <a:accent2>
        <a:srgbClr val="42AFB6"/>
      </a:accent2>
      <a:accent3>
        <a:srgbClr val="074D67"/>
      </a:accent3>
      <a:accent4>
        <a:srgbClr val="CB1B4A"/>
      </a:accent4>
      <a:accent5>
        <a:srgbClr val="FCB414"/>
      </a:accent5>
      <a:accent6>
        <a:srgbClr val="007A7D"/>
      </a:accent6>
      <a:hlink>
        <a:srgbClr val="1EB7EF"/>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Office Theme">
  <a:themeElements>
    <a:clrScheme name="Custom 5">
      <a:dk1>
        <a:srgbClr val="282F39"/>
      </a:dk1>
      <a:lt1>
        <a:srgbClr val="FFFFFF"/>
      </a:lt1>
      <a:dk2>
        <a:srgbClr val="000000"/>
      </a:dk2>
      <a:lt2>
        <a:srgbClr val="EEEEEE"/>
      </a:lt2>
      <a:accent1>
        <a:srgbClr val="C2C923"/>
      </a:accent1>
      <a:accent2>
        <a:srgbClr val="42AFB6"/>
      </a:accent2>
      <a:accent3>
        <a:srgbClr val="074D67"/>
      </a:accent3>
      <a:accent4>
        <a:srgbClr val="CB1B4A"/>
      </a:accent4>
      <a:accent5>
        <a:srgbClr val="FCB414"/>
      </a:accent5>
      <a:accent6>
        <a:srgbClr val="007A7D"/>
      </a:accent6>
      <a:hlink>
        <a:srgbClr val="1EB7EF"/>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2867</TotalTime>
  <Words>3261</Words>
  <Application>Microsoft Office PowerPoint</Application>
  <PresentationFormat>Widescreen</PresentationFormat>
  <Paragraphs>495</Paragraphs>
  <Slides>83</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83</vt:i4>
      </vt:variant>
    </vt:vector>
  </HeadingPairs>
  <TitlesOfParts>
    <vt:vector size="92" baseType="lpstr">
      <vt:lpstr>Arial</vt:lpstr>
      <vt:lpstr>Calibri</vt:lpstr>
      <vt:lpstr>Calibri Light</vt:lpstr>
      <vt:lpstr>Lato</vt:lpstr>
      <vt:lpstr>Noto Sans</vt:lpstr>
      <vt:lpstr>Wingdings</vt:lpstr>
      <vt:lpstr>Office Theme</vt:lpstr>
      <vt:lpstr>4_Office Theme</vt:lpstr>
      <vt:lpstr>6_Office Theme</vt:lpstr>
      <vt:lpstr>Personal Loan Default Risk Management with Credit Scoring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Univariate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Bivariate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tito.tamaro3@gmail.com</dc:creator>
  <cp:lastModifiedBy>tito.tamaro3@gmail.com</cp:lastModifiedBy>
  <cp:revision>405</cp:revision>
  <dcterms:created xsi:type="dcterms:W3CDTF">2020-07-27T07:38:00Z</dcterms:created>
  <dcterms:modified xsi:type="dcterms:W3CDTF">2020-08-28T00:44:09Z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1033-11.2.0.9453</vt:lpwstr>
  </property>
</Properties>
</file>